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5" r:id="rId3"/>
  </p:sldMasterIdLst>
  <p:notesMasterIdLst>
    <p:notesMasterId r:id="rId69"/>
  </p:notesMasterIdLst>
  <p:sldIdLst>
    <p:sldId id="287" r:id="rId4"/>
    <p:sldId id="293" r:id="rId5"/>
    <p:sldId id="290" r:id="rId6"/>
    <p:sldId id="261" r:id="rId7"/>
    <p:sldId id="286" r:id="rId8"/>
    <p:sldId id="291" r:id="rId9"/>
    <p:sldId id="276" r:id="rId10"/>
    <p:sldId id="288" r:id="rId11"/>
    <p:sldId id="263" r:id="rId12"/>
    <p:sldId id="285" r:id="rId13"/>
    <p:sldId id="282" r:id="rId14"/>
    <p:sldId id="265" r:id="rId15"/>
    <p:sldId id="266" r:id="rId16"/>
    <p:sldId id="267" r:id="rId17"/>
    <p:sldId id="279" r:id="rId18"/>
    <p:sldId id="272" r:id="rId19"/>
    <p:sldId id="273" r:id="rId20"/>
    <p:sldId id="274" r:id="rId21"/>
    <p:sldId id="277" r:id="rId22"/>
    <p:sldId id="278" r:id="rId23"/>
    <p:sldId id="268" r:id="rId24"/>
    <p:sldId id="289" r:id="rId25"/>
    <p:sldId id="292" r:id="rId26"/>
    <p:sldId id="1201" r:id="rId27"/>
    <p:sldId id="1176" r:id="rId28"/>
    <p:sldId id="259" r:id="rId29"/>
    <p:sldId id="299" r:id="rId30"/>
    <p:sldId id="1203" r:id="rId31"/>
    <p:sldId id="1204" r:id="rId32"/>
    <p:sldId id="1205" r:id="rId33"/>
    <p:sldId id="606" r:id="rId34"/>
    <p:sldId id="1202" r:id="rId35"/>
    <p:sldId id="1158" r:id="rId36"/>
    <p:sldId id="1194" r:id="rId37"/>
    <p:sldId id="1166" r:id="rId38"/>
    <p:sldId id="1169" r:id="rId39"/>
    <p:sldId id="1195" r:id="rId40"/>
    <p:sldId id="1185" r:id="rId41"/>
    <p:sldId id="1206" r:id="rId42"/>
    <p:sldId id="1196" r:id="rId43"/>
    <p:sldId id="1197" r:id="rId44"/>
    <p:sldId id="1198" r:id="rId45"/>
    <p:sldId id="1199" r:id="rId46"/>
    <p:sldId id="283" r:id="rId47"/>
    <p:sldId id="284" r:id="rId48"/>
    <p:sldId id="256" r:id="rId49"/>
    <p:sldId id="264" r:id="rId50"/>
    <p:sldId id="270" r:id="rId51"/>
    <p:sldId id="271" r:id="rId52"/>
    <p:sldId id="258" r:id="rId53"/>
    <p:sldId id="260" r:id="rId54"/>
    <p:sldId id="332" r:id="rId55"/>
    <p:sldId id="364" r:id="rId56"/>
    <p:sldId id="358" r:id="rId57"/>
    <p:sldId id="365" r:id="rId58"/>
    <p:sldId id="372" r:id="rId59"/>
    <p:sldId id="366" r:id="rId60"/>
    <p:sldId id="360" r:id="rId61"/>
    <p:sldId id="362" r:id="rId62"/>
    <p:sldId id="373" r:id="rId63"/>
    <p:sldId id="370" r:id="rId64"/>
    <p:sldId id="367" r:id="rId65"/>
    <p:sldId id="368" r:id="rId66"/>
    <p:sldId id="361" r:id="rId67"/>
    <p:sldId id="369"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3" autoAdjust="0"/>
    <p:restoredTop sz="79835" autoAdjust="0"/>
  </p:normalViewPr>
  <p:slideViewPr>
    <p:cSldViewPr snapToGrid="0" snapToObjects="1">
      <p:cViewPr varScale="1">
        <p:scale>
          <a:sx n="129" d="100"/>
          <a:sy n="129" d="100"/>
        </p:scale>
        <p:origin x="61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9D16A9-8B2D-C441-8D23-0587B626460B}"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AC3CE-FAAE-3F4A-8544-2F649EE20B7D}" type="slidenum">
              <a:rPr lang="en-US" smtClean="0"/>
              <a:t>‹#›</a:t>
            </a:fld>
            <a:endParaRPr lang="en-US"/>
          </a:p>
        </p:txBody>
      </p:sp>
    </p:spTree>
    <p:extLst>
      <p:ext uri="{BB962C8B-B14F-4D97-AF65-F5344CB8AC3E}">
        <p14:creationId xmlns:p14="http://schemas.microsoft.com/office/powerpoint/2010/main" val="1115603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1</a:t>
            </a:fld>
            <a:endParaRPr lang="en-US"/>
          </a:p>
        </p:txBody>
      </p:sp>
    </p:spTree>
    <p:extLst>
      <p:ext uri="{BB962C8B-B14F-4D97-AF65-F5344CB8AC3E}">
        <p14:creationId xmlns:p14="http://schemas.microsoft.com/office/powerpoint/2010/main" val="118776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AC3CE-FAAE-3F4A-8544-2F649EE20B7D}" type="slidenum">
              <a:rPr lang="en-US" smtClean="0"/>
              <a:t>16</a:t>
            </a:fld>
            <a:endParaRPr lang="en-US"/>
          </a:p>
        </p:txBody>
      </p:sp>
    </p:spTree>
    <p:extLst>
      <p:ext uri="{BB962C8B-B14F-4D97-AF65-F5344CB8AC3E}">
        <p14:creationId xmlns:p14="http://schemas.microsoft.com/office/powerpoint/2010/main" val="338563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visa - network to hack</a:t>
            </a:r>
          </a:p>
          <a:p>
            <a:endParaRPr lang="en-US" dirty="0"/>
          </a:p>
        </p:txBody>
      </p:sp>
      <p:sp>
        <p:nvSpPr>
          <p:cNvPr id="4" name="Slide Number Placeholder 3"/>
          <p:cNvSpPr>
            <a:spLocks noGrp="1"/>
          </p:cNvSpPr>
          <p:nvPr>
            <p:ph type="sldNum" sz="quarter" idx="10"/>
          </p:nvPr>
        </p:nvSpPr>
        <p:spPr/>
        <p:txBody>
          <a:bodyPr/>
          <a:lstStyle/>
          <a:p>
            <a:fld id="{FC280D42-C93A-8B4D-88E0-694F14366BE1}" type="slidenum">
              <a:rPr lang="en-US" smtClean="0"/>
              <a:t>19</a:t>
            </a:fld>
            <a:endParaRPr lang="en-US"/>
          </a:p>
        </p:txBody>
      </p:sp>
    </p:spTree>
    <p:extLst>
      <p:ext uri="{BB962C8B-B14F-4D97-AF65-F5344CB8AC3E}">
        <p14:creationId xmlns:p14="http://schemas.microsoft.com/office/powerpoint/2010/main" val="645109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FD4D14-FD51-3A4A-8C4C-22400E260B05}" type="slidenum">
              <a:rPr lang="en-US" smtClean="0"/>
              <a:t>24</a:t>
            </a:fld>
            <a:endParaRPr lang="en-US"/>
          </a:p>
        </p:txBody>
      </p:sp>
    </p:spTree>
    <p:extLst>
      <p:ext uri="{BB962C8B-B14F-4D97-AF65-F5344CB8AC3E}">
        <p14:creationId xmlns:p14="http://schemas.microsoft.com/office/powerpoint/2010/main" val="37263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1FD4D14-FD51-3A4A-8C4C-22400E260B05}" type="slidenum">
              <a:rPr lang="en-US" smtClean="0"/>
              <a:t>25</a:t>
            </a:fld>
            <a:endParaRPr lang="en-US"/>
          </a:p>
        </p:txBody>
      </p:sp>
    </p:spTree>
    <p:extLst>
      <p:ext uri="{BB962C8B-B14F-4D97-AF65-F5344CB8AC3E}">
        <p14:creationId xmlns:p14="http://schemas.microsoft.com/office/powerpoint/2010/main" val="223888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A1FD4D14-FD51-3A4A-8C4C-22400E260B05}" type="slidenum">
              <a:rPr lang="en-US" smtClean="0"/>
              <a:t>38</a:t>
            </a:fld>
            <a:endParaRPr lang="en-US"/>
          </a:p>
        </p:txBody>
      </p:sp>
    </p:spTree>
    <p:extLst>
      <p:ext uri="{BB962C8B-B14F-4D97-AF65-F5344CB8AC3E}">
        <p14:creationId xmlns:p14="http://schemas.microsoft.com/office/powerpoint/2010/main" val="2061528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DLT</a:t>
            </a:r>
          </a:p>
          <a:p>
            <a:endParaRPr lang="en-US" dirty="0"/>
          </a:p>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44</a:t>
            </a:fld>
            <a:endParaRPr lang="en-US"/>
          </a:p>
        </p:txBody>
      </p:sp>
    </p:spTree>
    <p:extLst>
      <p:ext uri="{BB962C8B-B14F-4D97-AF65-F5344CB8AC3E}">
        <p14:creationId xmlns:p14="http://schemas.microsoft.com/office/powerpoint/2010/main" val="4287458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DLT</a:t>
            </a:r>
          </a:p>
          <a:p>
            <a:endParaRPr lang="en-US" dirty="0"/>
          </a:p>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45</a:t>
            </a:fld>
            <a:endParaRPr lang="en-US"/>
          </a:p>
        </p:txBody>
      </p:sp>
    </p:spTree>
    <p:extLst>
      <p:ext uri="{BB962C8B-B14F-4D97-AF65-F5344CB8AC3E}">
        <p14:creationId xmlns:p14="http://schemas.microsoft.com/office/powerpoint/2010/main" val="1796737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a:t>
            </a:r>
            <a:r>
              <a:rPr lang="en-US" baseline="0" dirty="0"/>
              <a:t> simplified level</a:t>
            </a:r>
            <a:endParaRPr lang="en-US" dirty="0"/>
          </a:p>
        </p:txBody>
      </p:sp>
      <p:sp>
        <p:nvSpPr>
          <p:cNvPr id="4" name="Slide Number Placeholder 3"/>
          <p:cNvSpPr>
            <a:spLocks noGrp="1"/>
          </p:cNvSpPr>
          <p:nvPr>
            <p:ph type="sldNum" sz="quarter" idx="10"/>
          </p:nvPr>
        </p:nvSpPr>
        <p:spPr/>
        <p:txBody>
          <a:bodyPr/>
          <a:lstStyle/>
          <a:p>
            <a:fld id="{FC280D42-C93A-8B4D-88E0-694F14366BE1}" type="slidenum">
              <a:rPr lang="en-US" smtClean="0"/>
              <a:t>49</a:t>
            </a:fld>
            <a:endParaRPr lang="en-US"/>
          </a:p>
        </p:txBody>
      </p:sp>
    </p:spTree>
    <p:extLst>
      <p:ext uri="{BB962C8B-B14F-4D97-AF65-F5344CB8AC3E}">
        <p14:creationId xmlns:p14="http://schemas.microsoft.com/office/powerpoint/2010/main" val="127678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2</a:t>
            </a:fld>
            <a:endParaRPr lang="en-US"/>
          </a:p>
        </p:txBody>
      </p:sp>
    </p:spTree>
    <p:extLst>
      <p:ext uri="{BB962C8B-B14F-4D97-AF65-F5344CB8AC3E}">
        <p14:creationId xmlns:p14="http://schemas.microsoft.com/office/powerpoint/2010/main" val="255313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3</a:t>
            </a:fld>
            <a:endParaRPr lang="en-US"/>
          </a:p>
        </p:txBody>
      </p:sp>
    </p:spTree>
    <p:extLst>
      <p:ext uri="{BB962C8B-B14F-4D97-AF65-F5344CB8AC3E}">
        <p14:creationId xmlns:p14="http://schemas.microsoft.com/office/powerpoint/2010/main" val="2886980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AC3CE-FAAE-3F4A-8544-2F649EE20B7D}" type="slidenum">
              <a:rPr lang="en-US" smtClean="0"/>
              <a:t>5</a:t>
            </a:fld>
            <a:endParaRPr lang="en-US"/>
          </a:p>
        </p:txBody>
      </p:sp>
    </p:spTree>
    <p:extLst>
      <p:ext uri="{BB962C8B-B14F-4D97-AF65-F5344CB8AC3E}">
        <p14:creationId xmlns:p14="http://schemas.microsoft.com/office/powerpoint/2010/main" val="164690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6</a:t>
            </a:fld>
            <a:endParaRPr lang="en-US"/>
          </a:p>
        </p:txBody>
      </p:sp>
    </p:spTree>
    <p:extLst>
      <p:ext uri="{BB962C8B-B14F-4D97-AF65-F5344CB8AC3E}">
        <p14:creationId xmlns:p14="http://schemas.microsoft.com/office/powerpoint/2010/main" val="2029738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https://en.bitcoin.it/wiki/Genesis_block</a:t>
            </a:r>
          </a:p>
          <a:p>
            <a:endParaRPr lang="en-US" dirty="0"/>
          </a:p>
        </p:txBody>
      </p:sp>
      <p:sp>
        <p:nvSpPr>
          <p:cNvPr id="4" name="Slide Number Placeholder 3"/>
          <p:cNvSpPr>
            <a:spLocks noGrp="1"/>
          </p:cNvSpPr>
          <p:nvPr>
            <p:ph type="sldNum" sz="quarter" idx="5"/>
          </p:nvPr>
        </p:nvSpPr>
        <p:spPr/>
        <p:txBody>
          <a:bodyPr/>
          <a:lstStyle/>
          <a:p>
            <a:fld id="{308AC3CE-FAAE-3F4A-8544-2F649EE20B7D}" type="slidenum">
              <a:rPr lang="en-US" smtClean="0"/>
              <a:t>9</a:t>
            </a:fld>
            <a:endParaRPr lang="en-US"/>
          </a:p>
        </p:txBody>
      </p:sp>
    </p:spTree>
    <p:extLst>
      <p:ext uri="{BB962C8B-B14F-4D97-AF65-F5344CB8AC3E}">
        <p14:creationId xmlns:p14="http://schemas.microsoft.com/office/powerpoint/2010/main" val="3091325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10</a:t>
            </a:fld>
            <a:endParaRPr lang="en-US"/>
          </a:p>
        </p:txBody>
      </p:sp>
    </p:spTree>
    <p:extLst>
      <p:ext uri="{BB962C8B-B14F-4D97-AF65-F5344CB8AC3E}">
        <p14:creationId xmlns:p14="http://schemas.microsoft.com/office/powerpoint/2010/main" val="838771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8AC3CE-FAAE-3F4A-8544-2F649EE20B7D}" type="slidenum">
              <a:rPr lang="en-US" smtClean="0"/>
              <a:t>11</a:t>
            </a:fld>
            <a:endParaRPr lang="en-US"/>
          </a:p>
        </p:txBody>
      </p:sp>
    </p:spTree>
    <p:extLst>
      <p:ext uri="{BB962C8B-B14F-4D97-AF65-F5344CB8AC3E}">
        <p14:creationId xmlns:p14="http://schemas.microsoft.com/office/powerpoint/2010/main" val="317899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a:t>
            </a:r>
            <a:r>
              <a:rPr lang="en-US" baseline="0" dirty="0"/>
              <a:t> who use bitcoin</a:t>
            </a:r>
          </a:p>
          <a:p>
            <a:endParaRPr lang="en-US" baseline="0" dirty="0"/>
          </a:p>
          <a:p>
            <a:r>
              <a:rPr lang="en-US" baseline="0" dirty="0"/>
              <a:t>People who validate the transactions</a:t>
            </a:r>
            <a:endParaRPr lang="en-US" dirty="0"/>
          </a:p>
        </p:txBody>
      </p:sp>
      <p:sp>
        <p:nvSpPr>
          <p:cNvPr id="4" name="Slide Number Placeholder 3"/>
          <p:cNvSpPr>
            <a:spLocks noGrp="1"/>
          </p:cNvSpPr>
          <p:nvPr>
            <p:ph type="sldNum" sz="quarter" idx="10"/>
          </p:nvPr>
        </p:nvSpPr>
        <p:spPr/>
        <p:txBody>
          <a:bodyPr/>
          <a:lstStyle/>
          <a:p>
            <a:fld id="{FC280D42-C93A-8B4D-88E0-694F14366BE1}" type="slidenum">
              <a:rPr lang="en-US" smtClean="0"/>
              <a:t>15</a:t>
            </a:fld>
            <a:endParaRPr lang="en-US"/>
          </a:p>
        </p:txBody>
      </p:sp>
    </p:spTree>
    <p:extLst>
      <p:ext uri="{BB962C8B-B14F-4D97-AF65-F5344CB8AC3E}">
        <p14:creationId xmlns:p14="http://schemas.microsoft.com/office/powerpoint/2010/main" val="392564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3.jpeg"/><Relationship Id="rId5" Type="http://schemas.microsoft.com/office/2007/relationships/hdphoto" Target="../media/hdphoto1.wdp"/><Relationship Id="rId4"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009B0B-96B9-469A-B228-9773B3BD07FF}" type="datetime1">
              <a:rPr lang="en-US" smtClean="0"/>
              <a:t>9/3/2019</a:t>
            </a:fld>
            <a:endParaRPr lang="en-US"/>
          </a:p>
        </p:txBody>
      </p:sp>
      <p:sp>
        <p:nvSpPr>
          <p:cNvPr id="5" name="Footer Placeholder 4"/>
          <p:cNvSpPr>
            <a:spLocks noGrp="1"/>
          </p:cNvSpPr>
          <p:nvPr>
            <p:ph type="ftr" sz="quarter" idx="11"/>
          </p:nvPr>
        </p:nvSpPr>
        <p:spPr/>
        <p:txBody>
          <a:bodyPr/>
          <a:lstStyle/>
          <a:p>
            <a:r>
              <a:rPr lang="en-US"/>
              <a:t>HKUST FinTech Club 2018</a:t>
            </a:r>
          </a:p>
        </p:txBody>
      </p:sp>
      <p:sp>
        <p:nvSpPr>
          <p:cNvPr id="6" name="Slide Number Placeholder 5"/>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924669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208DFE-E7EF-4881-99B0-D936F3260BE7}" type="datetime1">
              <a:rPr lang="en-US" smtClean="0"/>
              <a:t>9/3/2019</a:t>
            </a:fld>
            <a:endParaRPr lang="en-US"/>
          </a:p>
        </p:txBody>
      </p:sp>
      <p:sp>
        <p:nvSpPr>
          <p:cNvPr id="5" name="Footer Placeholder 4"/>
          <p:cNvSpPr>
            <a:spLocks noGrp="1"/>
          </p:cNvSpPr>
          <p:nvPr>
            <p:ph type="ftr" sz="quarter" idx="11"/>
          </p:nvPr>
        </p:nvSpPr>
        <p:spPr/>
        <p:txBody>
          <a:bodyPr/>
          <a:lstStyle/>
          <a:p>
            <a:r>
              <a:rPr lang="en-US"/>
              <a:t>HKUST FinTech Club 2018</a:t>
            </a:r>
          </a:p>
        </p:txBody>
      </p:sp>
      <p:sp>
        <p:nvSpPr>
          <p:cNvPr id="6" name="Slide Number Placeholder 5"/>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363652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BB28875-82CA-4CC1-A2D9-C7F880FD3C10}" type="datetime1">
              <a:rPr lang="en-US" smtClean="0"/>
              <a:t>9/3/2019</a:t>
            </a:fld>
            <a:endParaRPr lang="en-US"/>
          </a:p>
        </p:txBody>
      </p:sp>
      <p:sp>
        <p:nvSpPr>
          <p:cNvPr id="5" name="Footer Placeholder 4"/>
          <p:cNvSpPr>
            <a:spLocks noGrp="1"/>
          </p:cNvSpPr>
          <p:nvPr>
            <p:ph type="ftr" sz="quarter" idx="11"/>
          </p:nvPr>
        </p:nvSpPr>
        <p:spPr/>
        <p:txBody>
          <a:bodyPr/>
          <a:lstStyle/>
          <a:p>
            <a:r>
              <a:rPr lang="en-US"/>
              <a:t>HKUST FinTech Club 2018</a:t>
            </a:r>
          </a:p>
        </p:txBody>
      </p:sp>
      <p:sp>
        <p:nvSpPr>
          <p:cNvPr id="6" name="Slide Number Placeholder 5"/>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964036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White + Image">
    <p:spTree>
      <p:nvGrpSpPr>
        <p:cNvPr id="1" name=""/>
        <p:cNvGrpSpPr/>
        <p:nvPr/>
      </p:nvGrpSpPr>
      <p:grpSpPr>
        <a:xfrm>
          <a:off x="0" y="0"/>
          <a:ext cx="0" cy="0"/>
          <a:chOff x="0" y="0"/>
          <a:chExt cx="0" cy="0"/>
        </a:xfrm>
      </p:grpSpPr>
      <p:sp>
        <p:nvSpPr>
          <p:cNvPr id="36" name="Espace réservé pour une image  35"/>
          <p:cNvSpPr>
            <a:spLocks noGrp="1"/>
          </p:cNvSpPr>
          <p:nvPr>
            <p:ph type="pic" sz="quarter" idx="10" hasCustomPrompt="1"/>
          </p:nvPr>
        </p:nvSpPr>
        <p:spPr>
          <a:xfrm>
            <a:off x="0" y="2"/>
            <a:ext cx="7519015" cy="6621613"/>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a:t>
            </a:r>
          </a:p>
          <a:p>
            <a:r>
              <a:rPr lang="en-US" noProof="0" dirty="0"/>
              <a:t>to insert a picture</a:t>
            </a:r>
          </a:p>
        </p:txBody>
      </p:sp>
      <p:sp>
        <p:nvSpPr>
          <p:cNvPr id="8" name="Bildplatzhalter 3"/>
          <p:cNvSpPr>
            <a:spLocks noGrp="1"/>
          </p:cNvSpPr>
          <p:nvPr>
            <p:ph type="pic" sz="quarter" idx="14" hasCustomPrompt="1"/>
          </p:nvPr>
        </p:nvSpPr>
        <p:spPr bwMode="gray">
          <a:xfrm>
            <a:off x="9241908" y="5520421"/>
            <a:ext cx="2348308" cy="72000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0" bIns="0" rtlCol="0" anchor="ctr" anchorCtr="0"/>
          <a:lstStyle>
            <a:lvl1pPr algn="r">
              <a:defRPr lang="en-GB" sz="1200" baseline="0" dirty="0">
                <a:solidFill>
                  <a:schemeClr val="bg2"/>
                </a:solidFill>
                <a:latin typeface="+mn-lt"/>
                <a:cs typeface="+mn-cs"/>
              </a:defRPr>
            </a:lvl1pPr>
          </a:lstStyle>
          <a:p>
            <a:pPr lvl="0"/>
            <a:r>
              <a:rPr lang="en-US" noProof="0" dirty="0"/>
              <a:t>Insert client logo</a:t>
            </a:r>
          </a:p>
        </p:txBody>
      </p:sp>
      <p:sp>
        <p:nvSpPr>
          <p:cNvPr id="10" name="Titel 1"/>
          <p:cNvSpPr>
            <a:spLocks noGrp="1"/>
          </p:cNvSpPr>
          <p:nvPr>
            <p:ph type="title" hasCustomPrompt="1"/>
          </p:nvPr>
        </p:nvSpPr>
        <p:spPr bwMode="gray">
          <a:xfrm>
            <a:off x="3836371" y="3334423"/>
            <a:ext cx="7753846" cy="964800"/>
          </a:xfrm>
        </p:spPr>
        <p:txBody>
          <a:bodyPr lIns="0" rIns="0" anchor="b">
            <a:noAutofit/>
          </a:bodyPr>
          <a:lstStyle>
            <a:lvl1pPr algn="r">
              <a:defRPr sz="2800" cap="none" baseline="0">
                <a:solidFill>
                  <a:schemeClr val="bg2"/>
                </a:solidFill>
                <a:latin typeface="+mj-lt"/>
              </a:defRPr>
            </a:lvl1pPr>
          </a:lstStyle>
          <a:p>
            <a:r>
              <a:rPr lang="en-US" noProof="0" dirty="0"/>
              <a:t>Placeholder for your title</a:t>
            </a:r>
          </a:p>
        </p:txBody>
      </p:sp>
      <p:sp>
        <p:nvSpPr>
          <p:cNvPr id="14" name="Textplatzhalter 25"/>
          <p:cNvSpPr>
            <a:spLocks noGrp="1"/>
          </p:cNvSpPr>
          <p:nvPr>
            <p:ph type="body" sz="quarter" idx="15" hasCustomPrompt="1"/>
          </p:nvPr>
        </p:nvSpPr>
        <p:spPr bwMode="gray">
          <a:xfrm>
            <a:off x="3836371" y="4425489"/>
            <a:ext cx="7753846" cy="482400"/>
          </a:xfrm>
          <a:prstGeom prst="rect">
            <a:avLst/>
          </a:prstGeom>
        </p:spPr>
        <p:txBody>
          <a:bodyPr lIns="0" tIns="72000" rIns="0" bIns="7200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2000" i="0">
                <a:solidFill>
                  <a:schemeClr val="bg2"/>
                </a:solidFill>
                <a:latin typeface="+mj-lt"/>
              </a:defRPr>
            </a:lvl1pPr>
          </a:lstStyle>
          <a:p>
            <a:pPr lvl="0"/>
            <a:r>
              <a:rPr lang="en-US" noProof="0" dirty="0"/>
              <a:t>Placeholder for your sub headline</a:t>
            </a:r>
          </a:p>
        </p:txBody>
      </p:sp>
      <p:sp>
        <p:nvSpPr>
          <p:cNvPr id="15" name="Textplatzhalter 25"/>
          <p:cNvSpPr>
            <a:spLocks noGrp="1"/>
          </p:cNvSpPr>
          <p:nvPr>
            <p:ph type="body" sz="quarter" idx="17" hasCustomPrompt="1"/>
          </p:nvPr>
        </p:nvSpPr>
        <p:spPr bwMode="gray">
          <a:xfrm>
            <a:off x="3836371" y="5034155"/>
            <a:ext cx="7753846" cy="360000"/>
          </a:xfrm>
          <a:prstGeom prst="rect">
            <a:avLst/>
          </a:prstGeom>
        </p:spPr>
        <p:txBody>
          <a:bodyPr lIns="0" tIns="72000" rIns="0" bIns="7200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400" i="0">
                <a:solidFill>
                  <a:schemeClr val="bg2"/>
                </a:solidFill>
                <a:latin typeface="+mj-lt"/>
              </a:defRPr>
            </a:lvl1pPr>
          </a:lstStyle>
          <a:p>
            <a:pPr lvl="0"/>
            <a:r>
              <a:rPr lang="en-US" noProof="0" dirty="0"/>
              <a:t>Date | Author | distribution</a:t>
            </a:r>
          </a:p>
        </p:txBody>
      </p:sp>
      <p:pic>
        <p:nvPicPr>
          <p:cNvPr id="11" name="Image 10"/>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7459698" cy="6496334"/>
          </a:xfrm>
          <a:prstGeom prst="rect">
            <a:avLst/>
          </a:prstGeom>
        </p:spPr>
      </p:pic>
      <p:pic>
        <p:nvPicPr>
          <p:cNvPr id="13" name="Picture 8"/>
          <p:cNvPicPr>
            <a:picLocks noChangeAspect="1"/>
          </p:cNvPicPr>
          <p:nvPr userDrawn="1"/>
        </p:nvPicPr>
        <p:blipFill>
          <a:blip r:embed="rId3"/>
          <a:stretch>
            <a:fillRect/>
          </a:stretch>
        </p:blipFill>
        <p:spPr>
          <a:xfrm>
            <a:off x="8152615" y="1152000"/>
            <a:ext cx="3479769" cy="381600"/>
          </a:xfrm>
          <a:prstGeom prst="rect">
            <a:avLst/>
          </a:prstGeom>
        </p:spPr>
      </p:pic>
    </p:spTree>
    <p:extLst>
      <p:ext uri="{BB962C8B-B14F-4D97-AF65-F5344CB8AC3E}">
        <p14:creationId xmlns:p14="http://schemas.microsoft.com/office/powerpoint/2010/main" val="8482216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Purple + Image">
    <p:bg>
      <p:bgPr>
        <a:solidFill>
          <a:schemeClr val="bg2"/>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2" r="-63997" b="-5943"/>
          <a:stretch/>
        </p:blipFill>
        <p:spPr bwMode="auto">
          <a:xfrm>
            <a:off x="0" y="1"/>
            <a:ext cx="12192000" cy="6856413"/>
          </a:xfrm>
          <a:prstGeom prst="rect">
            <a:avLst/>
          </a:prstGeom>
          <a:solidFill>
            <a:schemeClr val="bg2"/>
          </a:solidFill>
          <a:ln>
            <a:noFill/>
          </a:ln>
          <a:effectLst/>
        </p:spPr>
      </p:pic>
      <p:sp>
        <p:nvSpPr>
          <p:cNvPr id="9" name="Espace réservé pour une image  35"/>
          <p:cNvSpPr>
            <a:spLocks noGrp="1"/>
          </p:cNvSpPr>
          <p:nvPr>
            <p:ph type="pic" sz="quarter" idx="10" hasCustomPrompt="1"/>
          </p:nvPr>
        </p:nvSpPr>
        <p:spPr bwMode="gray">
          <a:xfrm>
            <a:off x="0" y="2"/>
            <a:ext cx="7519015" cy="6621613"/>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a:t>
            </a:r>
          </a:p>
          <a:p>
            <a:r>
              <a:rPr lang="en-US" noProof="0" dirty="0"/>
              <a:t>to insert a picture</a:t>
            </a:r>
          </a:p>
        </p:txBody>
      </p:sp>
      <p:sp>
        <p:nvSpPr>
          <p:cNvPr id="10" name="Bildplatzhalter 3"/>
          <p:cNvSpPr>
            <a:spLocks noGrp="1"/>
          </p:cNvSpPr>
          <p:nvPr>
            <p:ph type="pic" sz="quarter" idx="14" hasCustomPrompt="1"/>
          </p:nvPr>
        </p:nvSpPr>
        <p:spPr bwMode="gray">
          <a:xfrm>
            <a:off x="9241909" y="5520421"/>
            <a:ext cx="2348308" cy="720000"/>
          </a:xfrm>
          <a:prstGeom prst="rect">
            <a:avLst/>
          </a:prstGeom>
          <a:no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0" bIns="0" rtlCol="0" anchor="ctr" anchorCtr="0"/>
          <a:lstStyle>
            <a:lvl1pPr algn="r">
              <a:defRPr lang="en-GB" sz="1200" dirty="0">
                <a:solidFill>
                  <a:schemeClr val="bg1"/>
                </a:solidFill>
                <a:latin typeface="+mn-lt"/>
                <a:cs typeface="+mn-cs"/>
              </a:defRPr>
            </a:lvl1pPr>
          </a:lstStyle>
          <a:p>
            <a:pPr lvl="0"/>
            <a:r>
              <a:rPr lang="en-US" noProof="0" dirty="0"/>
              <a:t>Insert client logo</a:t>
            </a:r>
          </a:p>
        </p:txBody>
      </p:sp>
      <p:sp>
        <p:nvSpPr>
          <p:cNvPr id="11" name="Titel 1"/>
          <p:cNvSpPr>
            <a:spLocks noGrp="1"/>
          </p:cNvSpPr>
          <p:nvPr>
            <p:ph type="title" hasCustomPrompt="1"/>
          </p:nvPr>
        </p:nvSpPr>
        <p:spPr bwMode="gray">
          <a:xfrm>
            <a:off x="3836371" y="3334423"/>
            <a:ext cx="7753846" cy="964800"/>
          </a:xfrm>
        </p:spPr>
        <p:txBody>
          <a:bodyPr lIns="0" rIns="0" anchor="b">
            <a:noAutofit/>
          </a:bodyPr>
          <a:lstStyle>
            <a:lvl1pPr algn="r">
              <a:defRPr sz="2800" cap="none" baseline="0">
                <a:solidFill>
                  <a:schemeClr val="bg1"/>
                </a:solidFill>
                <a:latin typeface="+mj-lt"/>
              </a:defRPr>
            </a:lvl1pPr>
          </a:lstStyle>
          <a:p>
            <a:r>
              <a:rPr lang="en-US" noProof="0" dirty="0"/>
              <a:t>Placeholder for your title</a:t>
            </a:r>
          </a:p>
        </p:txBody>
      </p:sp>
      <p:sp>
        <p:nvSpPr>
          <p:cNvPr id="15" name="Textplatzhalter 25"/>
          <p:cNvSpPr>
            <a:spLocks noGrp="1"/>
          </p:cNvSpPr>
          <p:nvPr>
            <p:ph type="body" sz="quarter" idx="15" hasCustomPrompt="1"/>
          </p:nvPr>
        </p:nvSpPr>
        <p:spPr bwMode="gray">
          <a:xfrm>
            <a:off x="3836371" y="4425489"/>
            <a:ext cx="7753846" cy="482400"/>
          </a:xfrm>
          <a:prstGeom prst="rect">
            <a:avLst/>
          </a:prstGeom>
        </p:spPr>
        <p:txBody>
          <a:bodyPr lIns="0" tIns="72000" rIns="0" bIns="7200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2000" i="0">
                <a:solidFill>
                  <a:schemeClr val="bg1"/>
                </a:solidFill>
                <a:latin typeface="+mj-lt"/>
              </a:defRPr>
            </a:lvl1pPr>
          </a:lstStyle>
          <a:p>
            <a:pPr lvl="0"/>
            <a:r>
              <a:rPr lang="en-US" noProof="0" dirty="0"/>
              <a:t>Placeholder for your sub headline</a:t>
            </a:r>
          </a:p>
        </p:txBody>
      </p:sp>
      <p:sp>
        <p:nvSpPr>
          <p:cNvPr id="16" name="Textplatzhalter 25"/>
          <p:cNvSpPr>
            <a:spLocks noGrp="1"/>
          </p:cNvSpPr>
          <p:nvPr>
            <p:ph type="body" sz="quarter" idx="17" hasCustomPrompt="1"/>
          </p:nvPr>
        </p:nvSpPr>
        <p:spPr bwMode="gray">
          <a:xfrm>
            <a:off x="3836371" y="5034155"/>
            <a:ext cx="7753846" cy="360000"/>
          </a:xfrm>
          <a:prstGeom prst="rect">
            <a:avLst/>
          </a:prstGeom>
        </p:spPr>
        <p:txBody>
          <a:bodyPr lIns="0" tIns="72000" rIns="0" bIns="7200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400" i="0">
                <a:solidFill>
                  <a:schemeClr val="bg1"/>
                </a:solidFill>
                <a:latin typeface="+mj-lt"/>
              </a:defRPr>
            </a:lvl1pPr>
          </a:lstStyle>
          <a:p>
            <a:pPr lvl="0"/>
            <a:r>
              <a:rPr lang="en-US" noProof="0" dirty="0"/>
              <a:t>Date | Author | distribution</a:t>
            </a:r>
          </a:p>
        </p:txBody>
      </p:sp>
      <p:pic>
        <p:nvPicPr>
          <p:cNvPr id="8" name="Picture 7"/>
          <p:cNvPicPr>
            <a:picLocks/>
          </p:cNvPicPr>
          <p:nvPr userDrawn="1"/>
        </p:nvPicPr>
        <p:blipFill>
          <a:blip r:embed="rId3"/>
          <a:stretch>
            <a:fillRect/>
          </a:stretch>
        </p:blipFill>
        <p:spPr>
          <a:xfrm>
            <a:off x="8152615" y="1152000"/>
            <a:ext cx="3478154" cy="381600"/>
          </a:xfrm>
          <a:prstGeom prst="rect">
            <a:avLst/>
          </a:prstGeom>
        </p:spPr>
      </p:pic>
    </p:spTree>
    <p:extLst>
      <p:ext uri="{BB962C8B-B14F-4D97-AF65-F5344CB8AC3E}">
        <p14:creationId xmlns:p14="http://schemas.microsoft.com/office/powerpoint/2010/main" val="323575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42398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6" name="Title Placeholder 1"/>
          <p:cNvSpPr>
            <a:spLocks noGrp="1"/>
          </p:cNvSpPr>
          <p:nvPr>
            <p:ph type="title"/>
          </p:nvPr>
        </p:nvSpPr>
        <p:spPr>
          <a:xfrm>
            <a:off x="423984" y="404665"/>
            <a:ext cx="11342769" cy="863749"/>
          </a:xfrm>
          <a:prstGeom prst="rect">
            <a:avLst/>
          </a:prstGeom>
          <a:noFill/>
        </p:spPr>
        <p:txBody>
          <a:bodyPr vert="horz" lIns="108000" tIns="0" rIns="108000" bIns="0" rtlCol="0" anchor="t">
            <a:noAutofit/>
          </a:bodyPr>
          <a:lstStyle/>
          <a:p>
            <a:r>
              <a:rPr lang="en-US" dirty="0"/>
              <a:t>Complete with a title here that carries your message on two lines at most for more </a:t>
            </a:r>
            <a:r>
              <a:rPr lang="en-US" noProof="0" dirty="0"/>
              <a:t>readability</a:t>
            </a:r>
          </a:p>
        </p:txBody>
      </p:sp>
    </p:spTree>
    <p:extLst>
      <p:ext uri="{BB962C8B-B14F-4D97-AF65-F5344CB8AC3E}">
        <p14:creationId xmlns:p14="http://schemas.microsoft.com/office/powerpoint/2010/main" val="1636146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eneral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9"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4" name="Espace réservé du contenu 3"/>
          <p:cNvSpPr>
            <a:spLocks noGrp="1"/>
          </p:cNvSpPr>
          <p:nvPr>
            <p:ph sz="quarter" idx="14" hasCustomPrompt="1"/>
          </p:nvPr>
        </p:nvSpPr>
        <p:spPr>
          <a:xfrm>
            <a:off x="425354" y="1268414"/>
            <a:ext cx="11342769" cy="4968875"/>
          </a:xfrm>
          <a:prstGeom prst="rect">
            <a:avLst/>
          </a:prstGeom>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baseline="0">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03078"/>
                </a:solidFill>
                <a:effectLst/>
                <a:uLnTx/>
                <a:uFillTx/>
                <a:latin typeface="+mn-lt"/>
                <a:ea typeface="+mn-ea"/>
                <a:cs typeface="+mn-cs"/>
              </a:rPr>
              <a:t>Level 1 - To move to the next level, Alt + Shift + right arrow</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en-US" sz="1200" b="0" i="0" u="none" strike="noStrike" kern="1200" cap="none" spc="0" normalizeH="0" baseline="0" noProof="0" dirty="0">
                <a:ln>
                  <a:noFill/>
                </a:ln>
                <a:solidFill>
                  <a:srgbClr val="5F5F5F"/>
                </a:solidFill>
                <a:effectLst/>
                <a:uLnTx/>
                <a:uFillTx/>
                <a:latin typeface="+mn-lt"/>
                <a:ea typeface="+mn-ea"/>
                <a:cs typeface="+mn-cs"/>
              </a:rPr>
              <a:t>Level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9</a:t>
            </a:r>
          </a:p>
        </p:txBody>
      </p:sp>
    </p:spTree>
    <p:extLst>
      <p:ext uri="{BB962C8B-B14F-4D97-AF65-F5344CB8AC3E}">
        <p14:creationId xmlns:p14="http://schemas.microsoft.com/office/powerpoint/2010/main" val="2314042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at Text left + Text right">
    <p:spTree>
      <p:nvGrpSpPr>
        <p:cNvPr id="1" name=""/>
        <p:cNvGrpSpPr/>
        <p:nvPr/>
      </p:nvGrpSpPr>
      <p:grpSpPr>
        <a:xfrm>
          <a:off x="0" y="0"/>
          <a:ext cx="0" cy="0"/>
          <a:chOff x="0" y="0"/>
          <a:chExt cx="0" cy="0"/>
        </a:xfrm>
      </p:grpSpPr>
      <p:sp>
        <p:nvSpPr>
          <p:cNvPr id="6" name="Content Placeholder 4"/>
          <p:cNvSpPr>
            <a:spLocks noGrp="1"/>
          </p:cNvSpPr>
          <p:nvPr>
            <p:ph sz="quarter" idx="14" hasCustomPrompt="1"/>
          </p:nvPr>
        </p:nvSpPr>
        <p:spPr>
          <a:xfrm>
            <a:off x="425355" y="1268413"/>
            <a:ext cx="5502209" cy="4968000"/>
          </a:xfrm>
          <a:prstGeom prst="rect">
            <a:avLst/>
          </a:prstGeom>
          <a:solidFill>
            <a:srgbClr val="F4F3F0"/>
          </a:solidFill>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solidFill>
                  <a:schemeClr val="bg2"/>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03078"/>
                </a:solidFill>
                <a:effectLst/>
                <a:uLnTx/>
                <a:uFillTx/>
                <a:latin typeface="+mn-lt"/>
                <a:ea typeface="+mn-ea"/>
                <a:cs typeface="+mn-cs"/>
              </a:rPr>
              <a:t>Level 1 - To move to the next level, Alt + Shift + right arrow</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en-US" sz="1200" b="0" i="0" u="none" strike="noStrike" kern="1200" cap="none" spc="0" normalizeH="0" baseline="0" noProof="0" dirty="0">
                <a:ln>
                  <a:noFill/>
                </a:ln>
                <a:solidFill>
                  <a:srgbClr val="5F5F5F"/>
                </a:solidFill>
                <a:effectLst/>
                <a:uLnTx/>
                <a:uFillTx/>
                <a:latin typeface="+mn-lt"/>
                <a:ea typeface="+mn-ea"/>
                <a:cs typeface="+mn-cs"/>
              </a:rPr>
              <a:t>Level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9</a:t>
            </a:r>
          </a:p>
        </p:txBody>
      </p:sp>
      <p:sp>
        <p:nvSpPr>
          <p:cNvPr id="9" name="Content Placeholder 4"/>
          <p:cNvSpPr>
            <a:spLocks noGrp="1"/>
          </p:cNvSpPr>
          <p:nvPr>
            <p:ph sz="quarter" idx="15" hasCustomPrompt="1"/>
          </p:nvPr>
        </p:nvSpPr>
        <p:spPr>
          <a:xfrm>
            <a:off x="6265808" y="1268413"/>
            <a:ext cx="5502209" cy="4968000"/>
          </a:xfrm>
          <a:prstGeom prst="rect">
            <a:avLst/>
          </a:prstGeom>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solidFill>
                  <a:schemeClr val="bg2"/>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03078"/>
                </a:solidFill>
                <a:effectLst/>
                <a:uLnTx/>
                <a:uFillTx/>
                <a:latin typeface="+mn-lt"/>
                <a:ea typeface="+mn-ea"/>
                <a:cs typeface="+mn-cs"/>
              </a:rPr>
              <a:t>Level 1 - To move to the next level, Alt + Shift + right arrow</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en-US" sz="1200" b="0" i="0" u="none" strike="noStrike" kern="1200" cap="none" spc="0" normalizeH="0" baseline="0" noProof="0" dirty="0">
                <a:ln>
                  <a:noFill/>
                </a:ln>
                <a:solidFill>
                  <a:srgbClr val="5F5F5F"/>
                </a:solidFill>
                <a:effectLst/>
                <a:uLnTx/>
                <a:uFillTx/>
                <a:latin typeface="+mn-lt"/>
                <a:ea typeface="+mn-ea"/>
                <a:cs typeface="+mn-cs"/>
              </a:rPr>
              <a:t>Level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9</a:t>
            </a:r>
          </a:p>
        </p:txBody>
      </p:sp>
      <p:sp>
        <p:nvSpPr>
          <p:cNvPr id="10"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12"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1260883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 1 à 6 chapitres">
    <p:spTree>
      <p:nvGrpSpPr>
        <p:cNvPr id="1" name=""/>
        <p:cNvGrpSpPr/>
        <p:nvPr/>
      </p:nvGrpSpPr>
      <p:grpSpPr>
        <a:xfrm>
          <a:off x="0" y="0"/>
          <a:ext cx="0" cy="0"/>
          <a:chOff x="0" y="0"/>
          <a:chExt cx="0" cy="0"/>
        </a:xfrm>
      </p:grpSpPr>
      <p:sp>
        <p:nvSpPr>
          <p:cNvPr id="23" name="Title 1"/>
          <p:cNvSpPr txBox="1">
            <a:spLocks/>
          </p:cNvSpPr>
          <p:nvPr userDrawn="1"/>
        </p:nvSpPr>
        <p:spPr>
          <a:xfrm>
            <a:off x="416540" y="404665"/>
            <a:ext cx="11342769" cy="863748"/>
          </a:xfrm>
          <a:prstGeom prst="rect">
            <a:avLst/>
          </a:prstGeom>
          <a:noFill/>
        </p:spPr>
        <p:txBody>
          <a:bodyPr vert="horz" lIns="108000" tIns="36000" rIns="108000" bIns="0" rtlCol="0" anchor="t">
            <a:noAutofit/>
          </a:bodyPr>
          <a:lstStyle>
            <a:lvl1pPr algn="l" defTabSz="914400" rtl="0" eaLnBrk="1" latinLnBrk="0" hangingPunct="1">
              <a:lnSpc>
                <a:spcPct val="100000"/>
              </a:lnSpc>
              <a:spcBef>
                <a:spcPct val="0"/>
              </a:spcBef>
              <a:buNone/>
              <a:defRPr sz="2200" kern="1200" baseline="0">
                <a:solidFill>
                  <a:schemeClr val="bg2"/>
                </a:solidFill>
                <a:latin typeface="+mj-lt"/>
                <a:ea typeface="+mj-ea"/>
                <a:cs typeface="+mj-cs"/>
              </a:defRPr>
            </a:lvl1pPr>
          </a:lstStyle>
          <a:p>
            <a:r>
              <a:rPr lang="en-US" sz="2200" b="1" noProof="0" dirty="0"/>
              <a:t>AGENDA</a:t>
            </a:r>
          </a:p>
        </p:txBody>
      </p:sp>
      <p:sp>
        <p:nvSpPr>
          <p:cNvPr id="5" name="Text Placeholder 8"/>
          <p:cNvSpPr>
            <a:spLocks noGrp="1"/>
          </p:cNvSpPr>
          <p:nvPr>
            <p:ph type="body" sz="quarter" idx="15" hasCustomPrompt="1"/>
          </p:nvPr>
        </p:nvSpPr>
        <p:spPr>
          <a:xfrm>
            <a:off x="2019239" y="1249572"/>
            <a:ext cx="7620832" cy="684000"/>
          </a:xfrm>
          <a:prstGeom prst="rect">
            <a:avLst/>
          </a:prstGeom>
        </p:spPr>
        <p:txBody>
          <a:bodyPr wrap="square" anchor="ctr">
            <a:noAutofit/>
          </a:bodyPr>
          <a:lstStyle>
            <a:lvl1pPr marL="0" indent="0" algn="l">
              <a:buClr>
                <a:schemeClr val="bg2"/>
              </a:buClr>
              <a:buFontTx/>
              <a:buNone/>
              <a:defRPr sz="2200" i="0" cap="none" baseline="0">
                <a:solidFill>
                  <a:schemeClr val="bg2"/>
                </a:solidFill>
              </a:defRPr>
            </a:lvl1pPr>
            <a:lvl2pPr>
              <a:defRPr sz="1000"/>
            </a:lvl2pPr>
          </a:lstStyle>
          <a:p>
            <a:pPr lvl="0"/>
            <a:r>
              <a:rPr lang="en-US" noProof="0" dirty="0"/>
              <a:t>Chapter 1</a:t>
            </a:r>
          </a:p>
        </p:txBody>
      </p:sp>
      <p:sp>
        <p:nvSpPr>
          <p:cNvPr id="8" name="Text Placeholder 8"/>
          <p:cNvSpPr>
            <a:spLocks noGrp="1"/>
          </p:cNvSpPr>
          <p:nvPr>
            <p:ph type="body" sz="quarter" idx="17" hasCustomPrompt="1"/>
          </p:nvPr>
        </p:nvSpPr>
        <p:spPr>
          <a:xfrm>
            <a:off x="2019239" y="2052195"/>
            <a:ext cx="7620832" cy="684000"/>
          </a:xfrm>
          <a:prstGeom prst="rect">
            <a:avLst/>
          </a:prstGeom>
        </p:spPr>
        <p:txBody>
          <a:bodyPr vert="horz" wrap="square" lIns="108000" tIns="108000" rIns="108000" bIns="108000" rtlCol="0" anchor="ctr">
            <a:noAutofit/>
          </a:bodyPr>
          <a:lstStyle>
            <a:lvl1pPr algn="l">
              <a:defRPr lang="fr-FR" sz="2200" i="0" cap="none" noProof="0" dirty="0">
                <a:solidFill>
                  <a:schemeClr val="bg2"/>
                </a:solidFill>
              </a:defRPr>
            </a:lvl1pPr>
          </a:lstStyle>
          <a:p>
            <a:pPr lvl="0">
              <a:buClr>
                <a:schemeClr val="bg2"/>
              </a:buClr>
            </a:pPr>
            <a:r>
              <a:rPr lang="en-US" noProof="0" dirty="0"/>
              <a:t>Chapter 2</a:t>
            </a:r>
          </a:p>
        </p:txBody>
      </p:sp>
      <p:sp>
        <p:nvSpPr>
          <p:cNvPr id="11" name="Text Placeholder 8"/>
          <p:cNvSpPr>
            <a:spLocks noGrp="1"/>
          </p:cNvSpPr>
          <p:nvPr>
            <p:ph type="body" sz="quarter" idx="19" hasCustomPrompt="1"/>
          </p:nvPr>
        </p:nvSpPr>
        <p:spPr>
          <a:xfrm>
            <a:off x="2019239" y="2854818"/>
            <a:ext cx="7620832" cy="684000"/>
          </a:xfrm>
          <a:prstGeom prst="rect">
            <a:avLst/>
          </a:prstGeom>
        </p:spPr>
        <p:txBody>
          <a:bodyPr vert="horz" wrap="square" lIns="108000" tIns="108000" rIns="108000" bIns="108000" rtlCol="0" anchor="ctr">
            <a:noAutofit/>
          </a:bodyPr>
          <a:lstStyle>
            <a:lvl1pPr algn="l">
              <a:defRPr lang="fr-FR" sz="2200" i="0" cap="none" noProof="0" dirty="0">
                <a:solidFill>
                  <a:schemeClr val="bg2"/>
                </a:solidFill>
              </a:defRPr>
            </a:lvl1pPr>
          </a:lstStyle>
          <a:p>
            <a:pPr lvl="0">
              <a:buClr>
                <a:schemeClr val="bg2"/>
              </a:buClr>
            </a:pPr>
            <a:r>
              <a:rPr lang="en-US" noProof="0" dirty="0"/>
              <a:t>Chapter 3</a:t>
            </a:r>
          </a:p>
        </p:txBody>
      </p:sp>
      <p:sp>
        <p:nvSpPr>
          <p:cNvPr id="14" name="Text Placeholder 8"/>
          <p:cNvSpPr>
            <a:spLocks noGrp="1"/>
          </p:cNvSpPr>
          <p:nvPr>
            <p:ph type="body" sz="quarter" idx="21" hasCustomPrompt="1"/>
          </p:nvPr>
        </p:nvSpPr>
        <p:spPr>
          <a:xfrm>
            <a:off x="2019239" y="3657441"/>
            <a:ext cx="7620832" cy="684000"/>
          </a:xfrm>
          <a:prstGeom prst="rect">
            <a:avLst/>
          </a:prstGeom>
        </p:spPr>
        <p:txBody>
          <a:bodyPr vert="horz" wrap="square" lIns="108000" tIns="108000" rIns="108000" bIns="108000" rtlCol="0" anchor="ctr">
            <a:noAutofit/>
          </a:bodyPr>
          <a:lstStyle>
            <a:lvl1pPr algn="l">
              <a:defRPr lang="fr-FR" sz="2200" i="0" cap="none" noProof="0" dirty="0">
                <a:solidFill>
                  <a:schemeClr val="bg2"/>
                </a:solidFill>
              </a:defRPr>
            </a:lvl1pPr>
          </a:lstStyle>
          <a:p>
            <a:pPr lvl="0">
              <a:buClr>
                <a:schemeClr val="bg2"/>
              </a:buClr>
            </a:pPr>
            <a:r>
              <a:rPr lang="en-US" noProof="0" dirty="0"/>
              <a:t>Chapter 4</a:t>
            </a:r>
          </a:p>
        </p:txBody>
      </p:sp>
      <p:sp>
        <p:nvSpPr>
          <p:cNvPr id="17" name="Text Placeholder 8"/>
          <p:cNvSpPr>
            <a:spLocks noGrp="1"/>
          </p:cNvSpPr>
          <p:nvPr>
            <p:ph type="body" sz="quarter" idx="23" hasCustomPrompt="1"/>
          </p:nvPr>
        </p:nvSpPr>
        <p:spPr>
          <a:xfrm>
            <a:off x="2019239" y="4460064"/>
            <a:ext cx="7620832" cy="684000"/>
          </a:xfrm>
          <a:prstGeom prst="rect">
            <a:avLst/>
          </a:prstGeom>
        </p:spPr>
        <p:txBody>
          <a:bodyPr vert="horz" wrap="square" lIns="108000" tIns="108000" rIns="108000" bIns="108000" rtlCol="0" anchor="ctr">
            <a:noAutofit/>
          </a:bodyPr>
          <a:lstStyle>
            <a:lvl1pPr algn="l">
              <a:defRPr lang="fr-FR" sz="2200" i="0" cap="none" noProof="0" dirty="0">
                <a:solidFill>
                  <a:schemeClr val="bg2"/>
                </a:solidFill>
              </a:defRPr>
            </a:lvl1pPr>
          </a:lstStyle>
          <a:p>
            <a:pPr lvl="0">
              <a:buClr>
                <a:schemeClr val="bg2"/>
              </a:buClr>
            </a:pPr>
            <a:r>
              <a:rPr lang="en-US" noProof="0" dirty="0"/>
              <a:t>Chapter 5</a:t>
            </a:r>
          </a:p>
        </p:txBody>
      </p:sp>
      <p:sp>
        <p:nvSpPr>
          <p:cNvPr id="30" name="Text Placeholder 8"/>
          <p:cNvSpPr>
            <a:spLocks noGrp="1"/>
          </p:cNvSpPr>
          <p:nvPr>
            <p:ph type="body" sz="quarter" idx="25" hasCustomPrompt="1"/>
          </p:nvPr>
        </p:nvSpPr>
        <p:spPr>
          <a:xfrm>
            <a:off x="9875315" y="1249572"/>
            <a:ext cx="1700834" cy="684000"/>
          </a:xfrm>
          <a:prstGeom prst="rect">
            <a:avLst/>
          </a:prstGeom>
        </p:spPr>
        <p:txBody>
          <a:bodyPr wrap="square" anchor="ctr">
            <a:noAutofit/>
          </a:bodyPr>
          <a:lstStyle>
            <a:lvl1pPr algn="l">
              <a:defRPr sz="1000" b="0" i="0" cap="none" baseline="0">
                <a:solidFill>
                  <a:schemeClr val="bg2"/>
                </a:solidFill>
              </a:defRPr>
            </a:lvl1pPr>
            <a:lvl2pPr>
              <a:defRPr sz="1000"/>
            </a:lvl2pPr>
          </a:lstStyle>
          <a:p>
            <a:pPr lvl="0"/>
            <a:r>
              <a:rPr lang="en-US" noProof="0" dirty="0"/>
              <a:t>Page x</a:t>
            </a:r>
          </a:p>
        </p:txBody>
      </p:sp>
      <p:sp>
        <p:nvSpPr>
          <p:cNvPr id="32" name="Text Placeholder 8"/>
          <p:cNvSpPr>
            <a:spLocks noGrp="1"/>
          </p:cNvSpPr>
          <p:nvPr>
            <p:ph type="body" sz="quarter" idx="26" hasCustomPrompt="1"/>
          </p:nvPr>
        </p:nvSpPr>
        <p:spPr>
          <a:xfrm>
            <a:off x="9875315" y="4460064"/>
            <a:ext cx="1700834" cy="684000"/>
          </a:xfrm>
          <a:prstGeom prst="rect">
            <a:avLst/>
          </a:prstGeom>
        </p:spPr>
        <p:txBody>
          <a:bodyPr vert="horz" wrap="square" lIns="108000" tIns="108000" rIns="108000" bIns="10800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3" name="Text Placeholder 8"/>
          <p:cNvSpPr>
            <a:spLocks noGrp="1"/>
          </p:cNvSpPr>
          <p:nvPr>
            <p:ph type="body" sz="quarter" idx="27" hasCustomPrompt="1"/>
          </p:nvPr>
        </p:nvSpPr>
        <p:spPr>
          <a:xfrm>
            <a:off x="9875315" y="3657441"/>
            <a:ext cx="1700834" cy="684000"/>
          </a:xfrm>
          <a:prstGeom prst="rect">
            <a:avLst/>
          </a:prstGeom>
        </p:spPr>
        <p:txBody>
          <a:bodyPr vert="horz" wrap="square" lIns="108000" tIns="108000" rIns="108000" bIns="10800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4" name="Text Placeholder 8"/>
          <p:cNvSpPr>
            <a:spLocks noGrp="1"/>
          </p:cNvSpPr>
          <p:nvPr>
            <p:ph type="body" sz="quarter" idx="28" hasCustomPrompt="1"/>
          </p:nvPr>
        </p:nvSpPr>
        <p:spPr>
          <a:xfrm>
            <a:off x="9875315" y="2854818"/>
            <a:ext cx="1700834" cy="684000"/>
          </a:xfrm>
          <a:prstGeom prst="rect">
            <a:avLst/>
          </a:prstGeom>
        </p:spPr>
        <p:txBody>
          <a:bodyPr vert="horz" wrap="square" lIns="108000" tIns="108000" rIns="108000" bIns="10800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5" name="Text Placeholder 8"/>
          <p:cNvSpPr>
            <a:spLocks noGrp="1"/>
          </p:cNvSpPr>
          <p:nvPr>
            <p:ph type="body" sz="quarter" idx="29" hasCustomPrompt="1"/>
          </p:nvPr>
        </p:nvSpPr>
        <p:spPr>
          <a:xfrm>
            <a:off x="9875315" y="2052195"/>
            <a:ext cx="1700834" cy="684000"/>
          </a:xfrm>
          <a:prstGeom prst="rect">
            <a:avLst/>
          </a:prstGeom>
        </p:spPr>
        <p:txBody>
          <a:bodyPr vert="horz" wrap="square" lIns="108000" tIns="108000" rIns="108000" bIns="10800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24" name="Text Placeholder 8"/>
          <p:cNvSpPr>
            <a:spLocks noGrp="1"/>
          </p:cNvSpPr>
          <p:nvPr>
            <p:ph type="body" sz="quarter" idx="30" hasCustomPrompt="1"/>
          </p:nvPr>
        </p:nvSpPr>
        <p:spPr>
          <a:xfrm>
            <a:off x="2019239" y="5262689"/>
            <a:ext cx="7620832" cy="684000"/>
          </a:xfrm>
          <a:prstGeom prst="rect">
            <a:avLst/>
          </a:prstGeom>
        </p:spPr>
        <p:txBody>
          <a:bodyPr vert="horz" wrap="square" lIns="108000" tIns="108000" rIns="108000" bIns="108000" rtlCol="0" anchor="ctr">
            <a:noAutofit/>
          </a:bodyPr>
          <a:lstStyle>
            <a:lvl1pPr algn="l">
              <a:defRPr lang="fr-FR" sz="2200" i="0" cap="none" noProof="0" dirty="0">
                <a:solidFill>
                  <a:schemeClr val="bg2"/>
                </a:solidFill>
              </a:defRPr>
            </a:lvl1pPr>
          </a:lstStyle>
          <a:p>
            <a:pPr lvl="0">
              <a:buClr>
                <a:schemeClr val="bg2"/>
              </a:buClr>
            </a:pPr>
            <a:r>
              <a:rPr lang="en-US" noProof="0" dirty="0"/>
              <a:t>Chapter 6</a:t>
            </a:r>
          </a:p>
        </p:txBody>
      </p:sp>
      <p:sp>
        <p:nvSpPr>
          <p:cNvPr id="26" name="Text Placeholder 8"/>
          <p:cNvSpPr>
            <a:spLocks noGrp="1"/>
          </p:cNvSpPr>
          <p:nvPr>
            <p:ph type="body" sz="quarter" idx="32" hasCustomPrompt="1"/>
          </p:nvPr>
        </p:nvSpPr>
        <p:spPr>
          <a:xfrm>
            <a:off x="9875315" y="5262689"/>
            <a:ext cx="1700834" cy="684000"/>
          </a:xfrm>
          <a:prstGeom prst="rect">
            <a:avLst/>
          </a:prstGeom>
        </p:spPr>
        <p:txBody>
          <a:bodyPr vert="horz" wrap="square" lIns="108000" tIns="108000" rIns="108000" bIns="10800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44" name="Text Placeholder 4"/>
          <p:cNvSpPr>
            <a:spLocks noGrp="1"/>
          </p:cNvSpPr>
          <p:nvPr>
            <p:ph type="body" sz="quarter" idx="38" hasCustomPrompt="1"/>
          </p:nvPr>
        </p:nvSpPr>
        <p:spPr>
          <a:xfrm>
            <a:off x="416540" y="1249572"/>
            <a:ext cx="1329231" cy="684000"/>
          </a:xfrm>
          <a:prstGeom prst="rect">
            <a:avLst/>
          </a:prstGeom>
          <a:noFill/>
        </p:spPr>
        <p:txBody>
          <a:bodyPr anchor="ctr">
            <a:noAutofit/>
          </a:bodyPr>
          <a:lstStyle>
            <a:lvl1pPr marL="0" indent="-2520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
        <p:nvSpPr>
          <p:cNvPr id="45" name="Text Placeholder 4"/>
          <p:cNvSpPr>
            <a:spLocks noGrp="1"/>
          </p:cNvSpPr>
          <p:nvPr>
            <p:ph type="body" sz="quarter" idx="39" hasCustomPrompt="1"/>
          </p:nvPr>
        </p:nvSpPr>
        <p:spPr>
          <a:xfrm>
            <a:off x="416540" y="2052195"/>
            <a:ext cx="1329231" cy="684000"/>
          </a:xfrm>
          <a:prstGeom prst="rect">
            <a:avLst/>
          </a:prstGeom>
          <a:noFill/>
        </p:spPr>
        <p:txBody>
          <a:bodyPr anchor="ctr">
            <a:noAutofit/>
          </a:bodyPr>
          <a:lstStyle>
            <a:lvl1pPr marL="0" indent="-2520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02</a:t>
            </a:r>
          </a:p>
        </p:txBody>
      </p:sp>
      <p:sp>
        <p:nvSpPr>
          <p:cNvPr id="46" name="Text Placeholder 4"/>
          <p:cNvSpPr>
            <a:spLocks noGrp="1"/>
          </p:cNvSpPr>
          <p:nvPr>
            <p:ph type="body" sz="quarter" idx="40" hasCustomPrompt="1"/>
          </p:nvPr>
        </p:nvSpPr>
        <p:spPr>
          <a:xfrm>
            <a:off x="416540" y="2854818"/>
            <a:ext cx="1329231" cy="684000"/>
          </a:xfrm>
          <a:prstGeom prst="rect">
            <a:avLst/>
          </a:prstGeom>
          <a:noFill/>
        </p:spPr>
        <p:txBody>
          <a:bodyPr anchor="ctr">
            <a:noAutofit/>
          </a:bodyPr>
          <a:lstStyle>
            <a:lvl1pPr marL="0" indent="-2520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03</a:t>
            </a:r>
          </a:p>
        </p:txBody>
      </p:sp>
      <p:sp>
        <p:nvSpPr>
          <p:cNvPr id="47" name="Text Placeholder 4"/>
          <p:cNvSpPr>
            <a:spLocks noGrp="1"/>
          </p:cNvSpPr>
          <p:nvPr>
            <p:ph type="body" sz="quarter" idx="41" hasCustomPrompt="1"/>
          </p:nvPr>
        </p:nvSpPr>
        <p:spPr>
          <a:xfrm>
            <a:off x="416540" y="3657441"/>
            <a:ext cx="1329231" cy="684000"/>
          </a:xfrm>
          <a:prstGeom prst="rect">
            <a:avLst/>
          </a:prstGeom>
          <a:noFill/>
        </p:spPr>
        <p:txBody>
          <a:bodyPr anchor="ctr">
            <a:noAutofit/>
          </a:bodyPr>
          <a:lstStyle>
            <a:lvl1pPr marL="0" indent="-2520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04</a:t>
            </a:r>
          </a:p>
        </p:txBody>
      </p:sp>
      <p:sp>
        <p:nvSpPr>
          <p:cNvPr id="48" name="Text Placeholder 4"/>
          <p:cNvSpPr>
            <a:spLocks noGrp="1"/>
          </p:cNvSpPr>
          <p:nvPr>
            <p:ph type="body" sz="quarter" idx="42" hasCustomPrompt="1"/>
          </p:nvPr>
        </p:nvSpPr>
        <p:spPr>
          <a:xfrm>
            <a:off x="416540" y="4460064"/>
            <a:ext cx="1329231" cy="684000"/>
          </a:xfrm>
          <a:prstGeom prst="rect">
            <a:avLst/>
          </a:prstGeom>
          <a:noFill/>
        </p:spPr>
        <p:txBody>
          <a:bodyPr anchor="ctr">
            <a:noAutofit/>
          </a:bodyPr>
          <a:lstStyle>
            <a:lvl1pPr marL="342900" indent="-3429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05</a:t>
            </a:r>
          </a:p>
        </p:txBody>
      </p:sp>
      <p:sp>
        <p:nvSpPr>
          <p:cNvPr id="49" name="Text Placeholder 4"/>
          <p:cNvSpPr>
            <a:spLocks noGrp="1"/>
          </p:cNvSpPr>
          <p:nvPr>
            <p:ph type="body" sz="quarter" idx="43" hasCustomPrompt="1"/>
          </p:nvPr>
        </p:nvSpPr>
        <p:spPr>
          <a:xfrm>
            <a:off x="416540" y="5262689"/>
            <a:ext cx="1329231" cy="684000"/>
          </a:xfrm>
          <a:prstGeom prst="rect">
            <a:avLst/>
          </a:prstGeom>
          <a:noFill/>
        </p:spPr>
        <p:txBody>
          <a:bodyPr anchor="ctr">
            <a:noAutofit/>
          </a:bodyPr>
          <a:lstStyle>
            <a:lvl1pPr marL="0" indent="-252000" algn="just">
              <a:lnSpc>
                <a:spcPct val="100000"/>
              </a:lnSpc>
              <a:spcBef>
                <a:spcPts val="400"/>
              </a:spcBef>
              <a:buClr>
                <a:schemeClr val="bg2"/>
              </a:buClr>
              <a:buFont typeface="Tempus Sans ITC" panose="04020404030D07020202" pitchFamily="82" charset="0"/>
              <a:buChar char="/"/>
              <a:defRPr sz="22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06</a:t>
            </a:r>
          </a:p>
        </p:txBody>
      </p:sp>
    </p:spTree>
    <p:extLst>
      <p:ext uri="{BB962C8B-B14F-4D97-AF65-F5344CB8AC3E}">
        <p14:creationId xmlns:p14="http://schemas.microsoft.com/office/powerpoint/2010/main" val="1959582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 1 à 10 chapitres">
    <p:spTree>
      <p:nvGrpSpPr>
        <p:cNvPr id="1" name=""/>
        <p:cNvGrpSpPr/>
        <p:nvPr/>
      </p:nvGrpSpPr>
      <p:grpSpPr>
        <a:xfrm>
          <a:off x="0" y="0"/>
          <a:ext cx="0" cy="0"/>
          <a:chOff x="0" y="0"/>
          <a:chExt cx="0" cy="0"/>
        </a:xfrm>
      </p:grpSpPr>
      <p:sp>
        <p:nvSpPr>
          <p:cNvPr id="5" name="Text Placeholder 8"/>
          <p:cNvSpPr>
            <a:spLocks noGrp="1"/>
          </p:cNvSpPr>
          <p:nvPr>
            <p:ph type="body" sz="quarter" idx="15" hasCustomPrompt="1"/>
          </p:nvPr>
        </p:nvSpPr>
        <p:spPr>
          <a:xfrm>
            <a:off x="2019239" y="1268760"/>
            <a:ext cx="7459579" cy="414000"/>
          </a:xfrm>
          <a:prstGeom prst="rect">
            <a:avLst/>
          </a:prstGeom>
        </p:spPr>
        <p:txBody>
          <a:bodyPr wrap="square" tIns="0" bIns="0" anchor="ctr">
            <a:noAutofit/>
          </a:bodyPr>
          <a:lstStyle>
            <a:lvl1pPr marL="0" indent="0" algn="l">
              <a:buClr>
                <a:schemeClr val="bg2"/>
              </a:buClr>
              <a:buFontTx/>
              <a:buNone/>
              <a:defRPr sz="2000" i="0" cap="none" baseline="0">
                <a:solidFill>
                  <a:schemeClr val="bg2"/>
                </a:solidFill>
              </a:defRPr>
            </a:lvl1pPr>
            <a:lvl2pPr>
              <a:defRPr sz="1000"/>
            </a:lvl2pPr>
          </a:lstStyle>
          <a:p>
            <a:pPr lvl="0"/>
            <a:r>
              <a:rPr lang="en-US" noProof="0" dirty="0"/>
              <a:t>Chapter 1</a:t>
            </a:r>
          </a:p>
        </p:txBody>
      </p:sp>
      <p:sp>
        <p:nvSpPr>
          <p:cNvPr id="8" name="Text Placeholder 8"/>
          <p:cNvSpPr>
            <a:spLocks noGrp="1"/>
          </p:cNvSpPr>
          <p:nvPr>
            <p:ph type="body" sz="quarter" idx="17" hasCustomPrompt="1"/>
          </p:nvPr>
        </p:nvSpPr>
        <p:spPr>
          <a:xfrm>
            <a:off x="2019239" y="1744301"/>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2</a:t>
            </a:r>
          </a:p>
        </p:txBody>
      </p:sp>
      <p:sp>
        <p:nvSpPr>
          <p:cNvPr id="11" name="Text Placeholder 8"/>
          <p:cNvSpPr>
            <a:spLocks noGrp="1"/>
          </p:cNvSpPr>
          <p:nvPr>
            <p:ph type="body" sz="quarter" idx="19" hasCustomPrompt="1"/>
          </p:nvPr>
        </p:nvSpPr>
        <p:spPr>
          <a:xfrm>
            <a:off x="2019239" y="2219842"/>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3</a:t>
            </a:r>
          </a:p>
        </p:txBody>
      </p:sp>
      <p:sp>
        <p:nvSpPr>
          <p:cNvPr id="14" name="Text Placeholder 8"/>
          <p:cNvSpPr>
            <a:spLocks noGrp="1"/>
          </p:cNvSpPr>
          <p:nvPr>
            <p:ph type="body" sz="quarter" idx="21" hasCustomPrompt="1"/>
          </p:nvPr>
        </p:nvSpPr>
        <p:spPr>
          <a:xfrm>
            <a:off x="2019239" y="2695383"/>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4</a:t>
            </a:r>
          </a:p>
        </p:txBody>
      </p:sp>
      <p:sp>
        <p:nvSpPr>
          <p:cNvPr id="17" name="Text Placeholder 8"/>
          <p:cNvSpPr>
            <a:spLocks noGrp="1"/>
          </p:cNvSpPr>
          <p:nvPr>
            <p:ph type="body" sz="quarter" idx="23" hasCustomPrompt="1"/>
          </p:nvPr>
        </p:nvSpPr>
        <p:spPr>
          <a:xfrm>
            <a:off x="2019239" y="5548631"/>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10</a:t>
            </a:r>
          </a:p>
        </p:txBody>
      </p:sp>
      <p:sp>
        <p:nvSpPr>
          <p:cNvPr id="30" name="Text Placeholder 8"/>
          <p:cNvSpPr>
            <a:spLocks noGrp="1"/>
          </p:cNvSpPr>
          <p:nvPr>
            <p:ph type="body" sz="quarter" idx="25" hasCustomPrompt="1"/>
          </p:nvPr>
        </p:nvSpPr>
        <p:spPr>
          <a:xfrm>
            <a:off x="9877001" y="1268760"/>
            <a:ext cx="1546213" cy="414000"/>
          </a:xfrm>
          <a:prstGeom prst="rect">
            <a:avLst/>
          </a:prstGeom>
        </p:spPr>
        <p:txBody>
          <a:bodyPr wrap="square" tIns="0" bIns="0" anchor="ctr">
            <a:noAutofit/>
          </a:bodyPr>
          <a:lstStyle>
            <a:lvl1pPr algn="l">
              <a:defRPr sz="1000" b="0" i="0" cap="none" baseline="0">
                <a:solidFill>
                  <a:schemeClr val="bg2"/>
                </a:solidFill>
              </a:defRPr>
            </a:lvl1pPr>
            <a:lvl2pPr>
              <a:defRPr sz="1000"/>
            </a:lvl2pPr>
          </a:lstStyle>
          <a:p>
            <a:pPr lvl="0"/>
            <a:r>
              <a:rPr lang="en-US" noProof="0" dirty="0"/>
              <a:t>Page x</a:t>
            </a:r>
          </a:p>
        </p:txBody>
      </p:sp>
      <p:sp>
        <p:nvSpPr>
          <p:cNvPr id="32" name="Text Placeholder 8"/>
          <p:cNvSpPr>
            <a:spLocks noGrp="1"/>
          </p:cNvSpPr>
          <p:nvPr>
            <p:ph type="body" sz="quarter" idx="26" hasCustomPrompt="1"/>
          </p:nvPr>
        </p:nvSpPr>
        <p:spPr>
          <a:xfrm>
            <a:off x="9877001" y="5548631"/>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3" name="Text Placeholder 8"/>
          <p:cNvSpPr>
            <a:spLocks noGrp="1"/>
          </p:cNvSpPr>
          <p:nvPr>
            <p:ph type="body" sz="quarter" idx="27" hasCustomPrompt="1"/>
          </p:nvPr>
        </p:nvSpPr>
        <p:spPr>
          <a:xfrm>
            <a:off x="9877001" y="2695383"/>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4" name="Text Placeholder 8"/>
          <p:cNvSpPr>
            <a:spLocks noGrp="1"/>
          </p:cNvSpPr>
          <p:nvPr>
            <p:ph type="body" sz="quarter" idx="28" hasCustomPrompt="1"/>
          </p:nvPr>
        </p:nvSpPr>
        <p:spPr>
          <a:xfrm>
            <a:off x="9877001" y="2219842"/>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5" name="Text Placeholder 8"/>
          <p:cNvSpPr>
            <a:spLocks noGrp="1"/>
          </p:cNvSpPr>
          <p:nvPr>
            <p:ph type="body" sz="quarter" idx="29" hasCustomPrompt="1"/>
          </p:nvPr>
        </p:nvSpPr>
        <p:spPr>
          <a:xfrm>
            <a:off x="9877001" y="1744301"/>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22" name="Text Placeholder 8"/>
          <p:cNvSpPr>
            <a:spLocks noGrp="1"/>
          </p:cNvSpPr>
          <p:nvPr>
            <p:ph type="body" sz="quarter" idx="30" hasCustomPrompt="1"/>
          </p:nvPr>
        </p:nvSpPr>
        <p:spPr>
          <a:xfrm>
            <a:off x="2019239" y="3170924"/>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5</a:t>
            </a:r>
          </a:p>
        </p:txBody>
      </p:sp>
      <p:sp>
        <p:nvSpPr>
          <p:cNvPr id="24" name="Text Placeholder 8"/>
          <p:cNvSpPr>
            <a:spLocks noGrp="1"/>
          </p:cNvSpPr>
          <p:nvPr>
            <p:ph type="body" sz="quarter" idx="32" hasCustomPrompt="1"/>
          </p:nvPr>
        </p:nvSpPr>
        <p:spPr>
          <a:xfrm>
            <a:off x="9877001" y="3170924"/>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25" name="Text Placeholder 8"/>
          <p:cNvSpPr>
            <a:spLocks noGrp="1"/>
          </p:cNvSpPr>
          <p:nvPr>
            <p:ph type="body" sz="quarter" idx="33" hasCustomPrompt="1"/>
          </p:nvPr>
        </p:nvSpPr>
        <p:spPr>
          <a:xfrm>
            <a:off x="2019239" y="3646465"/>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6</a:t>
            </a:r>
          </a:p>
        </p:txBody>
      </p:sp>
      <p:sp>
        <p:nvSpPr>
          <p:cNvPr id="27" name="Text Placeholder 8"/>
          <p:cNvSpPr>
            <a:spLocks noGrp="1"/>
          </p:cNvSpPr>
          <p:nvPr>
            <p:ph type="body" sz="quarter" idx="35" hasCustomPrompt="1"/>
          </p:nvPr>
        </p:nvSpPr>
        <p:spPr>
          <a:xfrm>
            <a:off x="2019239" y="4122006"/>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7</a:t>
            </a:r>
          </a:p>
        </p:txBody>
      </p:sp>
      <p:sp>
        <p:nvSpPr>
          <p:cNvPr id="29" name="Text Placeholder 8"/>
          <p:cNvSpPr>
            <a:spLocks noGrp="1"/>
          </p:cNvSpPr>
          <p:nvPr>
            <p:ph type="body" sz="quarter" idx="37" hasCustomPrompt="1"/>
          </p:nvPr>
        </p:nvSpPr>
        <p:spPr>
          <a:xfrm>
            <a:off x="9877001" y="4122006"/>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1" name="Text Placeholder 8"/>
          <p:cNvSpPr>
            <a:spLocks noGrp="1"/>
          </p:cNvSpPr>
          <p:nvPr>
            <p:ph type="body" sz="quarter" idx="38" hasCustomPrompt="1"/>
          </p:nvPr>
        </p:nvSpPr>
        <p:spPr>
          <a:xfrm>
            <a:off x="9877001" y="3646465"/>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39" name="Text Placeholder 8"/>
          <p:cNvSpPr>
            <a:spLocks noGrp="1"/>
          </p:cNvSpPr>
          <p:nvPr>
            <p:ph type="body" sz="quarter" idx="39" hasCustomPrompt="1"/>
          </p:nvPr>
        </p:nvSpPr>
        <p:spPr>
          <a:xfrm>
            <a:off x="2019239" y="4597547"/>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8</a:t>
            </a:r>
          </a:p>
        </p:txBody>
      </p:sp>
      <p:sp>
        <p:nvSpPr>
          <p:cNvPr id="41" name="Text Placeholder 8"/>
          <p:cNvSpPr>
            <a:spLocks noGrp="1"/>
          </p:cNvSpPr>
          <p:nvPr>
            <p:ph type="body" sz="quarter" idx="41" hasCustomPrompt="1"/>
          </p:nvPr>
        </p:nvSpPr>
        <p:spPr>
          <a:xfrm>
            <a:off x="9877001" y="4597547"/>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42" name="Text Placeholder 8"/>
          <p:cNvSpPr>
            <a:spLocks noGrp="1"/>
          </p:cNvSpPr>
          <p:nvPr>
            <p:ph type="body" sz="quarter" idx="42" hasCustomPrompt="1"/>
          </p:nvPr>
        </p:nvSpPr>
        <p:spPr>
          <a:xfrm>
            <a:off x="2019239" y="5073088"/>
            <a:ext cx="7459579" cy="414000"/>
          </a:xfrm>
          <a:prstGeom prst="rect">
            <a:avLst/>
          </a:prstGeom>
        </p:spPr>
        <p:txBody>
          <a:bodyPr vert="horz" wrap="square" lIns="108000" tIns="0" rIns="108000" bIns="0" rtlCol="0" anchor="ctr">
            <a:noAutofit/>
          </a:bodyPr>
          <a:lstStyle>
            <a:lvl1pPr algn="l">
              <a:defRPr lang="fr-FR" sz="2000" i="0" cap="none" noProof="0" dirty="0">
                <a:solidFill>
                  <a:schemeClr val="bg2"/>
                </a:solidFill>
              </a:defRPr>
            </a:lvl1pPr>
          </a:lstStyle>
          <a:p>
            <a:pPr lvl="0">
              <a:buClr>
                <a:schemeClr val="bg2"/>
              </a:buClr>
            </a:pPr>
            <a:r>
              <a:rPr lang="en-US" noProof="0" dirty="0"/>
              <a:t>Chapter 9</a:t>
            </a:r>
          </a:p>
        </p:txBody>
      </p:sp>
      <p:sp>
        <p:nvSpPr>
          <p:cNvPr id="44" name="Text Placeholder 8"/>
          <p:cNvSpPr>
            <a:spLocks noGrp="1"/>
          </p:cNvSpPr>
          <p:nvPr>
            <p:ph type="body" sz="quarter" idx="44" hasCustomPrompt="1"/>
          </p:nvPr>
        </p:nvSpPr>
        <p:spPr>
          <a:xfrm>
            <a:off x="9877001" y="5073088"/>
            <a:ext cx="1546213" cy="414000"/>
          </a:xfrm>
          <a:prstGeom prst="rect">
            <a:avLst/>
          </a:prstGeom>
        </p:spPr>
        <p:txBody>
          <a:bodyPr vert="horz" wrap="square" lIns="108000" tIns="0" rIns="108000" bIns="0" rtlCol="0" anchor="ctr">
            <a:noAutofit/>
          </a:bodyPr>
          <a:lstStyle>
            <a:lvl1pPr algn="l">
              <a:defRPr lang="fr-FR" sz="1000" b="0" i="0" cap="none" noProof="0" dirty="0">
                <a:solidFill>
                  <a:schemeClr val="bg2"/>
                </a:solidFill>
              </a:defRPr>
            </a:lvl1pPr>
          </a:lstStyle>
          <a:p>
            <a:pPr lvl="0"/>
            <a:r>
              <a:rPr lang="en-US" noProof="0" dirty="0"/>
              <a:t>Page x</a:t>
            </a:r>
          </a:p>
        </p:txBody>
      </p:sp>
      <p:sp>
        <p:nvSpPr>
          <p:cNvPr id="40" name="Text Placeholder 4"/>
          <p:cNvSpPr>
            <a:spLocks noGrp="1"/>
          </p:cNvSpPr>
          <p:nvPr>
            <p:ph type="body" sz="quarter" idx="56" hasCustomPrompt="1"/>
          </p:nvPr>
        </p:nvSpPr>
        <p:spPr>
          <a:xfrm>
            <a:off x="423985" y="1268760"/>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
        <p:nvSpPr>
          <p:cNvPr id="43" name="Text Placeholder 4"/>
          <p:cNvSpPr>
            <a:spLocks noGrp="1"/>
          </p:cNvSpPr>
          <p:nvPr>
            <p:ph type="body" sz="quarter" idx="57" hasCustomPrompt="1"/>
          </p:nvPr>
        </p:nvSpPr>
        <p:spPr>
          <a:xfrm>
            <a:off x="423985" y="1744301"/>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02</a:t>
            </a:r>
          </a:p>
        </p:txBody>
      </p:sp>
      <p:sp>
        <p:nvSpPr>
          <p:cNvPr id="48" name="Text Placeholder 4"/>
          <p:cNvSpPr>
            <a:spLocks noGrp="1"/>
          </p:cNvSpPr>
          <p:nvPr>
            <p:ph type="body" sz="quarter" idx="58" hasCustomPrompt="1"/>
          </p:nvPr>
        </p:nvSpPr>
        <p:spPr>
          <a:xfrm>
            <a:off x="423985" y="2219842"/>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03</a:t>
            </a:r>
          </a:p>
        </p:txBody>
      </p:sp>
      <p:sp>
        <p:nvSpPr>
          <p:cNvPr id="59" name="Text Placeholder 4"/>
          <p:cNvSpPr>
            <a:spLocks noGrp="1"/>
          </p:cNvSpPr>
          <p:nvPr>
            <p:ph type="body" sz="quarter" idx="59" hasCustomPrompt="1"/>
          </p:nvPr>
        </p:nvSpPr>
        <p:spPr>
          <a:xfrm>
            <a:off x="423985" y="2695383"/>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04</a:t>
            </a:r>
          </a:p>
        </p:txBody>
      </p:sp>
      <p:sp>
        <p:nvSpPr>
          <p:cNvPr id="60" name="Text Placeholder 4"/>
          <p:cNvSpPr>
            <a:spLocks noGrp="1"/>
          </p:cNvSpPr>
          <p:nvPr>
            <p:ph type="body" sz="quarter" idx="60" hasCustomPrompt="1"/>
          </p:nvPr>
        </p:nvSpPr>
        <p:spPr>
          <a:xfrm>
            <a:off x="423985" y="3170924"/>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05</a:t>
            </a:r>
          </a:p>
        </p:txBody>
      </p:sp>
      <p:sp>
        <p:nvSpPr>
          <p:cNvPr id="61" name="Text Placeholder 4"/>
          <p:cNvSpPr>
            <a:spLocks noGrp="1"/>
          </p:cNvSpPr>
          <p:nvPr>
            <p:ph type="body" sz="quarter" idx="61" hasCustomPrompt="1"/>
          </p:nvPr>
        </p:nvSpPr>
        <p:spPr>
          <a:xfrm>
            <a:off x="423985" y="3646465"/>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06</a:t>
            </a:r>
          </a:p>
        </p:txBody>
      </p:sp>
      <p:sp>
        <p:nvSpPr>
          <p:cNvPr id="62" name="Text Placeholder 4"/>
          <p:cNvSpPr>
            <a:spLocks noGrp="1"/>
          </p:cNvSpPr>
          <p:nvPr>
            <p:ph type="body" sz="quarter" idx="62" hasCustomPrompt="1"/>
          </p:nvPr>
        </p:nvSpPr>
        <p:spPr>
          <a:xfrm>
            <a:off x="423985" y="4122006"/>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07</a:t>
            </a:r>
          </a:p>
        </p:txBody>
      </p:sp>
      <p:sp>
        <p:nvSpPr>
          <p:cNvPr id="63" name="Text Placeholder 4"/>
          <p:cNvSpPr>
            <a:spLocks noGrp="1"/>
          </p:cNvSpPr>
          <p:nvPr>
            <p:ph type="body" sz="quarter" idx="63" hasCustomPrompt="1"/>
          </p:nvPr>
        </p:nvSpPr>
        <p:spPr>
          <a:xfrm>
            <a:off x="423985" y="4597547"/>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08</a:t>
            </a:r>
          </a:p>
        </p:txBody>
      </p:sp>
      <p:sp>
        <p:nvSpPr>
          <p:cNvPr id="64" name="Text Placeholder 4"/>
          <p:cNvSpPr>
            <a:spLocks noGrp="1"/>
          </p:cNvSpPr>
          <p:nvPr>
            <p:ph type="body" sz="quarter" idx="64" hasCustomPrompt="1"/>
          </p:nvPr>
        </p:nvSpPr>
        <p:spPr>
          <a:xfrm>
            <a:off x="423985" y="5073088"/>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09</a:t>
            </a:r>
          </a:p>
        </p:txBody>
      </p:sp>
      <p:sp>
        <p:nvSpPr>
          <p:cNvPr id="65" name="Text Placeholder 4"/>
          <p:cNvSpPr>
            <a:spLocks noGrp="1"/>
          </p:cNvSpPr>
          <p:nvPr>
            <p:ph type="body" sz="quarter" idx="65" hasCustomPrompt="1"/>
          </p:nvPr>
        </p:nvSpPr>
        <p:spPr>
          <a:xfrm>
            <a:off x="423985" y="5548631"/>
            <a:ext cx="1329231" cy="414000"/>
          </a:xfrm>
          <a:prstGeom prst="rect">
            <a:avLst/>
          </a:prstGeom>
          <a:noFill/>
        </p:spPr>
        <p:txBody>
          <a:bodyPr tIns="0" bIns="0" anchor="ctr">
            <a:noAutofit/>
          </a:bodyPr>
          <a:lstStyle>
            <a:lvl1pPr marL="0" indent="-252000" algn="just">
              <a:lnSpc>
                <a:spcPct val="100000"/>
              </a:lnSpc>
              <a:spcBef>
                <a:spcPts val="400"/>
              </a:spcBef>
              <a:buClr>
                <a:schemeClr val="bg2"/>
              </a:buClr>
              <a:buFont typeface="Tempus Sans ITC" panose="04020404030D07020202" pitchFamily="82" charset="0"/>
              <a:buChar char="/"/>
              <a:defRPr sz="2000" b="1" i="0">
                <a:solidFill>
                  <a:schemeClr val="accent1"/>
                </a:solidFill>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10</a:t>
            </a:r>
          </a:p>
        </p:txBody>
      </p:sp>
      <p:sp>
        <p:nvSpPr>
          <p:cNvPr id="36" name="Title 1"/>
          <p:cNvSpPr txBox="1">
            <a:spLocks/>
          </p:cNvSpPr>
          <p:nvPr userDrawn="1"/>
        </p:nvSpPr>
        <p:spPr>
          <a:xfrm>
            <a:off x="416540" y="404665"/>
            <a:ext cx="11342769" cy="863748"/>
          </a:xfrm>
          <a:prstGeom prst="rect">
            <a:avLst/>
          </a:prstGeom>
          <a:noFill/>
        </p:spPr>
        <p:txBody>
          <a:bodyPr vert="horz" lIns="108000" tIns="36000" rIns="108000" bIns="0" rtlCol="0" anchor="t">
            <a:noAutofit/>
          </a:bodyPr>
          <a:lstStyle>
            <a:lvl1pPr algn="l" defTabSz="914400" rtl="0" eaLnBrk="1" latinLnBrk="0" hangingPunct="1">
              <a:lnSpc>
                <a:spcPct val="100000"/>
              </a:lnSpc>
              <a:spcBef>
                <a:spcPct val="0"/>
              </a:spcBef>
              <a:buNone/>
              <a:defRPr sz="2200" kern="1200" baseline="0">
                <a:solidFill>
                  <a:schemeClr val="bg2"/>
                </a:solidFill>
                <a:latin typeface="+mj-lt"/>
                <a:ea typeface="+mj-ea"/>
                <a:cs typeface="+mj-cs"/>
              </a:defRPr>
            </a:lvl1pPr>
          </a:lstStyle>
          <a:p>
            <a:r>
              <a:rPr lang="en-US" sz="2200" b="1" noProof="0" dirty="0"/>
              <a:t>AGENDA</a:t>
            </a:r>
          </a:p>
        </p:txBody>
      </p:sp>
    </p:spTree>
    <p:extLst>
      <p:ext uri="{BB962C8B-B14F-4D97-AF65-F5344CB8AC3E}">
        <p14:creationId xmlns:p14="http://schemas.microsoft.com/office/powerpoint/2010/main" val="270075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hapter White">
    <p:spTree>
      <p:nvGrpSpPr>
        <p:cNvPr id="1" name=""/>
        <p:cNvGrpSpPr/>
        <p:nvPr/>
      </p:nvGrpSpPr>
      <p:grpSpPr>
        <a:xfrm>
          <a:off x="0" y="0"/>
          <a:ext cx="0" cy="0"/>
          <a:chOff x="0" y="0"/>
          <a:chExt cx="0" cy="0"/>
        </a:xfrm>
      </p:grpSpPr>
      <p:pic>
        <p:nvPicPr>
          <p:cNvPr id="6" name="Image 1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4289072" cy="4725900"/>
          </a:xfrm>
          <a:prstGeom prst="rect">
            <a:avLst/>
          </a:prstGeom>
        </p:spPr>
      </p:pic>
      <p:sp>
        <p:nvSpPr>
          <p:cNvPr id="8" name="Espace réservé pour une image  35"/>
          <p:cNvSpPr>
            <a:spLocks noGrp="1"/>
          </p:cNvSpPr>
          <p:nvPr>
            <p:ph type="pic" sz="quarter" idx="10" hasCustomPrompt="1"/>
          </p:nvPr>
        </p:nvSpPr>
        <p:spPr>
          <a:xfrm>
            <a:off x="0" y="2"/>
            <a:ext cx="6347941" cy="5590308"/>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 </a:t>
            </a:r>
            <a:br>
              <a:rPr lang="en-US" noProof="0" dirty="0"/>
            </a:br>
            <a:r>
              <a:rPr lang="en-US" noProof="0" dirty="0"/>
              <a:t>to insert a picture</a:t>
            </a:r>
          </a:p>
        </p:txBody>
      </p:sp>
      <p:sp>
        <p:nvSpPr>
          <p:cNvPr id="9" name="Title 1"/>
          <p:cNvSpPr>
            <a:spLocks noGrp="1"/>
          </p:cNvSpPr>
          <p:nvPr>
            <p:ph type="title" hasCustomPrompt="1"/>
          </p:nvPr>
        </p:nvSpPr>
        <p:spPr bwMode="gray">
          <a:xfrm>
            <a:off x="3836371" y="3342167"/>
            <a:ext cx="7753845" cy="964800"/>
          </a:xfrm>
          <a:noFill/>
        </p:spPr>
        <p:txBody>
          <a:bodyPr tIns="108000" rIns="0" anchor="t"/>
          <a:lstStyle>
            <a:lvl1pPr algn="r">
              <a:buClr>
                <a:schemeClr val="bg2"/>
              </a:buClr>
              <a:defRPr sz="2400">
                <a:solidFill>
                  <a:schemeClr val="bg2"/>
                </a:solidFill>
                <a:latin typeface="+mj-lt"/>
              </a:defRPr>
            </a:lvl1pPr>
          </a:lstStyle>
          <a:p>
            <a:r>
              <a:rPr lang="en-US" noProof="0" dirty="0"/>
              <a:t>Chapter slide headline </a:t>
            </a:r>
          </a:p>
        </p:txBody>
      </p:sp>
      <p:sp>
        <p:nvSpPr>
          <p:cNvPr id="10" name="Text Placeholder 4"/>
          <p:cNvSpPr>
            <a:spLocks noGrp="1"/>
          </p:cNvSpPr>
          <p:nvPr>
            <p:ph type="body" sz="quarter" idx="38" hasCustomPrompt="1"/>
          </p:nvPr>
        </p:nvSpPr>
        <p:spPr bwMode="gray">
          <a:xfrm>
            <a:off x="2787386" y="3342167"/>
            <a:ext cx="1050092" cy="964800"/>
          </a:xfrm>
          <a:prstGeom prst="rect">
            <a:avLst/>
          </a:prstGeom>
          <a:noFill/>
        </p:spPr>
        <p:txBody>
          <a:bodyPr lIns="0" rIns="0" anchor="t">
            <a:noAutofit/>
          </a:bodyPr>
          <a:lstStyle>
            <a:lvl1pPr marL="0" indent="-252000" algn="just">
              <a:lnSpc>
                <a:spcPct val="100000"/>
              </a:lnSpc>
              <a:spcBef>
                <a:spcPts val="400"/>
              </a:spcBef>
              <a:buClr>
                <a:schemeClr val="bg2"/>
              </a:buClr>
              <a:buFont typeface="Tempus Sans ITC" panose="04020404030D07020202" pitchFamily="82" charset="0"/>
              <a:buChar char="/"/>
              <a:defRPr sz="2400" b="1" i="0">
                <a:solidFill>
                  <a:schemeClr val="bg2"/>
                </a:solidFill>
                <a:latin typeface="+mj-lt"/>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Tree>
    <p:extLst>
      <p:ext uri="{BB962C8B-B14F-4D97-AF65-F5344CB8AC3E}">
        <p14:creationId xmlns:p14="http://schemas.microsoft.com/office/powerpoint/2010/main" val="322666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4F7AF3-12B3-4154-98D5-CB4C6B5BE809}" type="datetime1">
              <a:rPr lang="en-US" smtClean="0"/>
              <a:t>9/3/2019</a:t>
            </a:fld>
            <a:endParaRPr lang="en-US"/>
          </a:p>
        </p:txBody>
      </p:sp>
      <p:sp>
        <p:nvSpPr>
          <p:cNvPr id="5" name="Footer Placeholder 4"/>
          <p:cNvSpPr>
            <a:spLocks noGrp="1"/>
          </p:cNvSpPr>
          <p:nvPr>
            <p:ph type="ftr" sz="quarter" idx="11"/>
          </p:nvPr>
        </p:nvSpPr>
        <p:spPr/>
        <p:txBody>
          <a:bodyPr/>
          <a:lstStyle/>
          <a:p>
            <a:r>
              <a:rPr lang="en-US"/>
              <a:t>HKUST FinTech Club 2018</a:t>
            </a:r>
          </a:p>
        </p:txBody>
      </p:sp>
      <p:sp>
        <p:nvSpPr>
          <p:cNvPr id="6" name="Slide Number Placeholder 5"/>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7348690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hapter Silver Grey light">
    <p:spTree>
      <p:nvGrpSpPr>
        <p:cNvPr id="1" name=""/>
        <p:cNvGrpSpPr/>
        <p:nvPr/>
      </p:nvGrpSpPr>
      <p:grpSpPr>
        <a:xfrm>
          <a:off x="0" y="0"/>
          <a:ext cx="0" cy="0"/>
          <a:chOff x="0" y="0"/>
          <a:chExt cx="0" cy="0"/>
        </a:xfrm>
      </p:grpSpPr>
      <p:pic>
        <p:nvPicPr>
          <p:cNvPr id="7"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l="-1" r="-184259" b="-45082"/>
          <a:stretch/>
        </p:blipFill>
        <p:spPr>
          <a:xfrm>
            <a:off x="0" y="-1"/>
            <a:ext cx="12192000" cy="6856413"/>
          </a:xfrm>
          <a:prstGeom prst="rect">
            <a:avLst/>
          </a:prstGeom>
          <a:solidFill>
            <a:schemeClr val="tx2"/>
          </a:solidFill>
        </p:spPr>
      </p:pic>
      <p:sp>
        <p:nvSpPr>
          <p:cNvPr id="5" name="Text Placeholder 4"/>
          <p:cNvSpPr>
            <a:spLocks noGrp="1"/>
          </p:cNvSpPr>
          <p:nvPr>
            <p:ph type="body" sz="quarter" idx="38" hasCustomPrompt="1"/>
          </p:nvPr>
        </p:nvSpPr>
        <p:spPr bwMode="gray">
          <a:xfrm>
            <a:off x="2787386" y="3342167"/>
            <a:ext cx="1050092" cy="964800"/>
          </a:xfrm>
          <a:prstGeom prst="rect">
            <a:avLst/>
          </a:prstGeom>
          <a:noFill/>
        </p:spPr>
        <p:txBody>
          <a:bodyPr lIns="0" rIns="0" anchor="t">
            <a:noAutofit/>
          </a:bodyPr>
          <a:lstStyle>
            <a:lvl1pPr marL="0" indent="-252000" algn="just">
              <a:lnSpc>
                <a:spcPct val="100000"/>
              </a:lnSpc>
              <a:spcBef>
                <a:spcPts val="400"/>
              </a:spcBef>
              <a:buClr>
                <a:schemeClr val="bg2"/>
              </a:buClr>
              <a:buFont typeface="Tempus Sans ITC" panose="04020404030D07020202" pitchFamily="82" charset="0"/>
              <a:buChar char="/"/>
              <a:defRPr sz="2400" b="1" i="0">
                <a:solidFill>
                  <a:schemeClr val="bg2"/>
                </a:solidFill>
                <a:latin typeface="+mj-lt"/>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
        <p:nvSpPr>
          <p:cNvPr id="8" name="Espace réservé pour une image  35"/>
          <p:cNvSpPr>
            <a:spLocks noGrp="1"/>
          </p:cNvSpPr>
          <p:nvPr>
            <p:ph type="pic" sz="quarter" idx="10" hasCustomPrompt="1"/>
          </p:nvPr>
        </p:nvSpPr>
        <p:spPr bwMode="gray">
          <a:xfrm>
            <a:off x="0" y="2"/>
            <a:ext cx="6347941" cy="5590308"/>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 </a:t>
            </a:r>
            <a:br>
              <a:rPr lang="en-US" noProof="0" dirty="0"/>
            </a:br>
            <a:r>
              <a:rPr lang="en-US" noProof="0" dirty="0"/>
              <a:t>to insert a picture</a:t>
            </a:r>
          </a:p>
        </p:txBody>
      </p:sp>
      <p:sp>
        <p:nvSpPr>
          <p:cNvPr id="9" name="Title 1"/>
          <p:cNvSpPr>
            <a:spLocks noGrp="1"/>
          </p:cNvSpPr>
          <p:nvPr>
            <p:ph type="title" hasCustomPrompt="1"/>
          </p:nvPr>
        </p:nvSpPr>
        <p:spPr bwMode="gray">
          <a:xfrm>
            <a:off x="3836371" y="3342167"/>
            <a:ext cx="7753845" cy="964800"/>
          </a:xfrm>
          <a:noFill/>
        </p:spPr>
        <p:txBody>
          <a:bodyPr tIns="108000" rIns="0" anchor="t"/>
          <a:lstStyle>
            <a:lvl1pPr algn="r">
              <a:buClr>
                <a:schemeClr val="bg2"/>
              </a:buClr>
              <a:defRPr sz="2400">
                <a:solidFill>
                  <a:schemeClr val="bg2"/>
                </a:solidFill>
                <a:latin typeface="+mj-lt"/>
              </a:defRPr>
            </a:lvl1pPr>
          </a:lstStyle>
          <a:p>
            <a:r>
              <a:rPr lang="en-US" noProof="0" dirty="0"/>
              <a:t>Chapter slide headline </a:t>
            </a:r>
          </a:p>
        </p:txBody>
      </p:sp>
    </p:spTree>
    <p:extLst>
      <p:ext uri="{BB962C8B-B14F-4D97-AF65-F5344CB8AC3E}">
        <p14:creationId xmlns:p14="http://schemas.microsoft.com/office/powerpoint/2010/main" val="3754841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hapter Green light">
    <p:spTree>
      <p:nvGrpSpPr>
        <p:cNvPr id="1" name=""/>
        <p:cNvGrpSpPr/>
        <p:nvPr/>
      </p:nvGrpSpPr>
      <p:grpSpPr>
        <a:xfrm>
          <a:off x="0" y="0"/>
          <a:ext cx="0" cy="0"/>
          <a:chOff x="0" y="0"/>
          <a:chExt cx="0" cy="0"/>
        </a:xfrm>
      </p:grpSpPr>
      <p:pic>
        <p:nvPicPr>
          <p:cNvPr id="7" name="Image 11"/>
          <p:cNvPicPr>
            <a:picLocks noChangeAspect="1"/>
          </p:cNvPicPr>
          <p:nvPr userDrawn="1"/>
        </p:nvPicPr>
        <p:blipFill rotWithShape="1">
          <a:blip r:embed="rId2" cstate="screen">
            <a:lum bright="70000" contrast="-70000"/>
            <a:extLst>
              <a:ext uri="{28A0092B-C50C-407E-A947-70E740481C1C}">
                <a14:useLocalDpi xmlns:a14="http://schemas.microsoft.com/office/drawing/2010/main"/>
              </a:ext>
            </a:extLst>
          </a:blip>
          <a:srcRect l="-1" r="-184259" b="-45082"/>
          <a:stretch/>
        </p:blipFill>
        <p:spPr>
          <a:xfrm>
            <a:off x="0" y="-1"/>
            <a:ext cx="12192000" cy="6858001"/>
          </a:xfrm>
          <a:prstGeom prst="rect">
            <a:avLst/>
          </a:prstGeom>
          <a:solidFill>
            <a:schemeClr val="accent1"/>
          </a:solidFill>
        </p:spPr>
      </p:pic>
      <p:sp>
        <p:nvSpPr>
          <p:cNvPr id="8" name="Espace réservé pour une image  35"/>
          <p:cNvSpPr>
            <a:spLocks noGrp="1"/>
          </p:cNvSpPr>
          <p:nvPr>
            <p:ph type="pic" sz="quarter" idx="10" hasCustomPrompt="1"/>
          </p:nvPr>
        </p:nvSpPr>
        <p:spPr bwMode="gray">
          <a:xfrm>
            <a:off x="0" y="2"/>
            <a:ext cx="6347941" cy="5590308"/>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 </a:t>
            </a:r>
            <a:br>
              <a:rPr lang="en-US" noProof="0" dirty="0"/>
            </a:br>
            <a:r>
              <a:rPr lang="en-US" noProof="0" dirty="0"/>
              <a:t>to insert a picture</a:t>
            </a:r>
          </a:p>
        </p:txBody>
      </p:sp>
      <p:sp>
        <p:nvSpPr>
          <p:cNvPr id="5" name="Text Placeholder 4"/>
          <p:cNvSpPr>
            <a:spLocks noGrp="1"/>
          </p:cNvSpPr>
          <p:nvPr>
            <p:ph type="body" sz="quarter" idx="38" hasCustomPrompt="1"/>
          </p:nvPr>
        </p:nvSpPr>
        <p:spPr bwMode="gray">
          <a:xfrm>
            <a:off x="2787386" y="3342167"/>
            <a:ext cx="1050092" cy="964800"/>
          </a:xfrm>
          <a:prstGeom prst="rect">
            <a:avLst/>
          </a:prstGeom>
          <a:noFill/>
        </p:spPr>
        <p:txBody>
          <a:bodyPr lIns="0" rIns="0" anchor="t">
            <a:noAutofit/>
          </a:bodyPr>
          <a:lstStyle>
            <a:lvl1pPr marL="0" indent="-252000" algn="just">
              <a:lnSpc>
                <a:spcPct val="100000"/>
              </a:lnSpc>
              <a:spcBef>
                <a:spcPts val="400"/>
              </a:spcBef>
              <a:buClr>
                <a:schemeClr val="bg1"/>
              </a:buClr>
              <a:buFont typeface="Tempus Sans ITC" panose="04020404030D07020202" pitchFamily="82" charset="0"/>
              <a:buChar char="/"/>
              <a:defRPr sz="2400" b="1" i="0">
                <a:solidFill>
                  <a:schemeClr val="bg1"/>
                </a:solidFill>
                <a:latin typeface="+mj-lt"/>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
        <p:nvSpPr>
          <p:cNvPr id="9" name="Title 1"/>
          <p:cNvSpPr>
            <a:spLocks noGrp="1"/>
          </p:cNvSpPr>
          <p:nvPr>
            <p:ph type="title" hasCustomPrompt="1"/>
          </p:nvPr>
        </p:nvSpPr>
        <p:spPr bwMode="gray">
          <a:xfrm>
            <a:off x="3836371" y="3342167"/>
            <a:ext cx="7753845" cy="964800"/>
          </a:xfrm>
          <a:noFill/>
        </p:spPr>
        <p:txBody>
          <a:bodyPr tIns="108000" rIns="0" anchor="t"/>
          <a:lstStyle>
            <a:lvl1pPr algn="r">
              <a:buClr>
                <a:schemeClr val="bg2"/>
              </a:buClr>
              <a:defRPr sz="2400">
                <a:solidFill>
                  <a:schemeClr val="bg1"/>
                </a:solidFill>
                <a:latin typeface="+mj-lt"/>
              </a:defRPr>
            </a:lvl1pPr>
          </a:lstStyle>
          <a:p>
            <a:r>
              <a:rPr lang="en-US" noProof="0" dirty="0"/>
              <a:t>Chapter slide headline </a:t>
            </a:r>
          </a:p>
        </p:txBody>
      </p:sp>
    </p:spTree>
    <p:extLst>
      <p:ext uri="{BB962C8B-B14F-4D97-AF65-F5344CB8AC3E}">
        <p14:creationId xmlns:p14="http://schemas.microsoft.com/office/powerpoint/2010/main" val="3548892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hapter Brown light">
    <p:spTree>
      <p:nvGrpSpPr>
        <p:cNvPr id="1" name=""/>
        <p:cNvGrpSpPr/>
        <p:nvPr/>
      </p:nvGrpSpPr>
      <p:grpSpPr>
        <a:xfrm>
          <a:off x="0" y="0"/>
          <a:ext cx="0" cy="0"/>
          <a:chOff x="0" y="0"/>
          <a:chExt cx="0" cy="0"/>
        </a:xfrm>
      </p:grpSpPr>
      <p:pic>
        <p:nvPicPr>
          <p:cNvPr id="7" name="Image 11"/>
          <p:cNvPicPr>
            <a:picLocks noChangeAspect="1"/>
          </p:cNvPicPr>
          <p:nvPr userDrawn="1"/>
        </p:nvPicPr>
        <p:blipFill rotWithShape="1">
          <a:blip r:embed="rId2" cstate="screen">
            <a:lum bright="70000" contrast="-70000"/>
            <a:extLst>
              <a:ext uri="{28A0092B-C50C-407E-A947-70E740481C1C}">
                <a14:useLocalDpi xmlns:a14="http://schemas.microsoft.com/office/drawing/2010/main"/>
              </a:ext>
            </a:extLst>
          </a:blip>
          <a:srcRect l="-1" r="-184259" b="-45082"/>
          <a:stretch/>
        </p:blipFill>
        <p:spPr>
          <a:xfrm>
            <a:off x="0" y="-1"/>
            <a:ext cx="12192000" cy="6856413"/>
          </a:xfrm>
          <a:prstGeom prst="rect">
            <a:avLst/>
          </a:prstGeom>
          <a:solidFill>
            <a:schemeClr val="accent2"/>
          </a:solidFill>
        </p:spPr>
      </p:pic>
      <p:sp>
        <p:nvSpPr>
          <p:cNvPr id="6" name="Title 1"/>
          <p:cNvSpPr>
            <a:spLocks noGrp="1"/>
          </p:cNvSpPr>
          <p:nvPr>
            <p:ph type="title" hasCustomPrompt="1"/>
          </p:nvPr>
        </p:nvSpPr>
        <p:spPr bwMode="gray">
          <a:xfrm>
            <a:off x="3836371" y="3342167"/>
            <a:ext cx="7753845" cy="964800"/>
          </a:xfrm>
          <a:noFill/>
        </p:spPr>
        <p:txBody>
          <a:bodyPr tIns="108000" rIns="0" anchor="t"/>
          <a:lstStyle>
            <a:lvl1pPr algn="r">
              <a:defRPr sz="2400">
                <a:solidFill>
                  <a:schemeClr val="bg1"/>
                </a:solidFill>
                <a:latin typeface="+mj-lt"/>
              </a:defRPr>
            </a:lvl1pPr>
          </a:lstStyle>
          <a:p>
            <a:r>
              <a:rPr lang="en-US" noProof="0" dirty="0"/>
              <a:t>Chapter slide headline </a:t>
            </a:r>
          </a:p>
        </p:txBody>
      </p:sp>
      <p:sp>
        <p:nvSpPr>
          <p:cNvPr id="8" name="Espace réservé pour une image  35"/>
          <p:cNvSpPr>
            <a:spLocks noGrp="1"/>
          </p:cNvSpPr>
          <p:nvPr>
            <p:ph type="pic" sz="quarter" idx="10" hasCustomPrompt="1"/>
          </p:nvPr>
        </p:nvSpPr>
        <p:spPr bwMode="gray">
          <a:xfrm>
            <a:off x="0" y="2"/>
            <a:ext cx="6347941" cy="5590308"/>
          </a:xfrm>
          <a:custGeom>
            <a:avLst/>
            <a:gdLst>
              <a:gd name="connsiteX0" fmla="*/ 0 w 6097588"/>
              <a:gd name="connsiteY0" fmla="*/ 0 h 4795838"/>
              <a:gd name="connsiteX1" fmla="*/ 6097588 w 6097588"/>
              <a:gd name="connsiteY1" fmla="*/ 0 h 4795838"/>
              <a:gd name="connsiteX2" fmla="*/ 6097588 w 6097588"/>
              <a:gd name="connsiteY2" fmla="*/ 4795838 h 4795838"/>
              <a:gd name="connsiteX3" fmla="*/ 0 w 6097588"/>
              <a:gd name="connsiteY3" fmla="*/ 4795838 h 4795838"/>
              <a:gd name="connsiteX4" fmla="*/ 0 w 6097588"/>
              <a:gd name="connsiteY4" fmla="*/ 0 h 4795838"/>
              <a:gd name="connsiteX0" fmla="*/ 0 w 6097588"/>
              <a:gd name="connsiteY0" fmla="*/ 0 h 6635927"/>
              <a:gd name="connsiteX1" fmla="*/ 6097588 w 6097588"/>
              <a:gd name="connsiteY1" fmla="*/ 0 h 6635927"/>
              <a:gd name="connsiteX2" fmla="*/ 1051455 w 6097588"/>
              <a:gd name="connsiteY2" fmla="*/ 6635927 h 6635927"/>
              <a:gd name="connsiteX3" fmla="*/ 0 w 6097588"/>
              <a:gd name="connsiteY3" fmla="*/ 4795838 h 6635927"/>
              <a:gd name="connsiteX4" fmla="*/ 0 w 6097588"/>
              <a:gd name="connsiteY4" fmla="*/ 0 h 6635927"/>
              <a:gd name="connsiteX0" fmla="*/ 0 w 6097588"/>
              <a:gd name="connsiteY0" fmla="*/ 0 h 6502879"/>
              <a:gd name="connsiteX1" fmla="*/ 6097588 w 6097588"/>
              <a:gd name="connsiteY1" fmla="*/ 0 h 6502879"/>
              <a:gd name="connsiteX2" fmla="*/ 1027264 w 6097588"/>
              <a:gd name="connsiteY2" fmla="*/ 6502879 h 6502879"/>
              <a:gd name="connsiteX3" fmla="*/ 0 w 6097588"/>
              <a:gd name="connsiteY3" fmla="*/ 4795838 h 6502879"/>
              <a:gd name="connsiteX4" fmla="*/ 0 w 6097588"/>
              <a:gd name="connsiteY4" fmla="*/ 0 h 6502879"/>
              <a:gd name="connsiteX0" fmla="*/ 0 w 6097588"/>
              <a:gd name="connsiteY0" fmla="*/ 0 h 6616574"/>
              <a:gd name="connsiteX1" fmla="*/ 6097588 w 6097588"/>
              <a:gd name="connsiteY1" fmla="*/ 0 h 6616574"/>
              <a:gd name="connsiteX2" fmla="*/ 1044198 w 6097588"/>
              <a:gd name="connsiteY2" fmla="*/ 6616574 h 6616574"/>
              <a:gd name="connsiteX3" fmla="*/ 0 w 6097588"/>
              <a:gd name="connsiteY3" fmla="*/ 4795838 h 6616574"/>
              <a:gd name="connsiteX4" fmla="*/ 0 w 6097588"/>
              <a:gd name="connsiteY4" fmla="*/ 0 h 6616574"/>
              <a:gd name="connsiteX0" fmla="*/ 0 w 6097588"/>
              <a:gd name="connsiteY0" fmla="*/ 0 h 6575450"/>
              <a:gd name="connsiteX1" fmla="*/ 6097588 w 6097588"/>
              <a:gd name="connsiteY1" fmla="*/ 0 h 6575450"/>
              <a:gd name="connsiteX2" fmla="*/ 1078065 w 6097588"/>
              <a:gd name="connsiteY2" fmla="*/ 6575450 h 6575450"/>
              <a:gd name="connsiteX3" fmla="*/ 0 w 6097588"/>
              <a:gd name="connsiteY3" fmla="*/ 4795838 h 6575450"/>
              <a:gd name="connsiteX4" fmla="*/ 0 w 6097588"/>
              <a:gd name="connsiteY4" fmla="*/ 0 h 6575450"/>
              <a:gd name="connsiteX0" fmla="*/ 0 w 6097588"/>
              <a:gd name="connsiteY0" fmla="*/ 0 h 6616574"/>
              <a:gd name="connsiteX1" fmla="*/ 6097588 w 6097588"/>
              <a:gd name="connsiteY1" fmla="*/ 0 h 6616574"/>
              <a:gd name="connsiteX2" fmla="*/ 1046618 w 6097588"/>
              <a:gd name="connsiteY2" fmla="*/ 6616574 h 6616574"/>
              <a:gd name="connsiteX3" fmla="*/ 0 w 6097588"/>
              <a:gd name="connsiteY3" fmla="*/ 4795838 h 6616574"/>
              <a:gd name="connsiteX4" fmla="*/ 0 w 6097588"/>
              <a:gd name="connsiteY4" fmla="*/ 0 h 6616574"/>
              <a:gd name="connsiteX0" fmla="*/ 0 w 6097588"/>
              <a:gd name="connsiteY0" fmla="*/ 0 h 6529489"/>
              <a:gd name="connsiteX1" fmla="*/ 6097588 w 6097588"/>
              <a:gd name="connsiteY1" fmla="*/ 0 h 6529489"/>
              <a:gd name="connsiteX2" fmla="*/ 1116770 w 6097588"/>
              <a:gd name="connsiteY2" fmla="*/ 6529489 h 6529489"/>
              <a:gd name="connsiteX3" fmla="*/ 0 w 6097588"/>
              <a:gd name="connsiteY3" fmla="*/ 4795838 h 6529489"/>
              <a:gd name="connsiteX4" fmla="*/ 0 w 6097588"/>
              <a:gd name="connsiteY4" fmla="*/ 0 h 6529489"/>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611736"/>
              <a:gd name="connsiteX1" fmla="*/ 6097588 w 6097588"/>
              <a:gd name="connsiteY1" fmla="*/ 0 h 6611736"/>
              <a:gd name="connsiteX2" fmla="*/ 1041780 w 6097588"/>
              <a:gd name="connsiteY2" fmla="*/ 6611736 h 6611736"/>
              <a:gd name="connsiteX3" fmla="*/ 0 w 6097588"/>
              <a:gd name="connsiteY3" fmla="*/ 4795838 h 6611736"/>
              <a:gd name="connsiteX4" fmla="*/ 0 w 6097588"/>
              <a:gd name="connsiteY4" fmla="*/ 0 h 6611736"/>
              <a:gd name="connsiteX0" fmla="*/ 0 w 6097588"/>
              <a:gd name="connsiteY0" fmla="*/ 0 h 6577675"/>
              <a:gd name="connsiteX1" fmla="*/ 6097588 w 6097588"/>
              <a:gd name="connsiteY1" fmla="*/ 0 h 6577675"/>
              <a:gd name="connsiteX2" fmla="*/ 1062740 w 6097588"/>
              <a:gd name="connsiteY2" fmla="*/ 6577675 h 6577675"/>
              <a:gd name="connsiteX3" fmla="*/ 0 w 6097588"/>
              <a:gd name="connsiteY3" fmla="*/ 4795838 h 6577675"/>
              <a:gd name="connsiteX4" fmla="*/ 0 w 6097588"/>
              <a:gd name="connsiteY4" fmla="*/ 0 h 6577675"/>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14356"/>
              <a:gd name="connsiteX1" fmla="*/ 6097588 w 6097588"/>
              <a:gd name="connsiteY1" fmla="*/ 0 h 6614356"/>
              <a:gd name="connsiteX2" fmla="*/ 1047020 w 6097588"/>
              <a:gd name="connsiteY2" fmla="*/ 6614356 h 6614356"/>
              <a:gd name="connsiteX3" fmla="*/ 0 w 6097588"/>
              <a:gd name="connsiteY3" fmla="*/ 4795838 h 6614356"/>
              <a:gd name="connsiteX4" fmla="*/ 0 w 6097588"/>
              <a:gd name="connsiteY4" fmla="*/ 0 h 6614356"/>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097588"/>
              <a:gd name="connsiteY0" fmla="*/ 0 h 6621613"/>
              <a:gd name="connsiteX1" fmla="*/ 6097588 w 6097588"/>
              <a:gd name="connsiteY1" fmla="*/ 0 h 6621613"/>
              <a:gd name="connsiteX2" fmla="*/ 1050649 w 6097588"/>
              <a:gd name="connsiteY2" fmla="*/ 6621613 h 6621613"/>
              <a:gd name="connsiteX3" fmla="*/ 0 w 6097588"/>
              <a:gd name="connsiteY3" fmla="*/ 4795838 h 6621613"/>
              <a:gd name="connsiteX4" fmla="*/ 0 w 6097588"/>
              <a:gd name="connsiteY4" fmla="*/ 0 h 6621613"/>
              <a:gd name="connsiteX0" fmla="*/ 0 w 6108739"/>
              <a:gd name="connsiteY0" fmla="*/ 0 h 6621613"/>
              <a:gd name="connsiteX1" fmla="*/ 6108739 w 6108739"/>
              <a:gd name="connsiteY1" fmla="*/ 0 h 6621613"/>
              <a:gd name="connsiteX2" fmla="*/ 1050649 w 6108739"/>
              <a:gd name="connsiteY2" fmla="*/ 6621613 h 6621613"/>
              <a:gd name="connsiteX3" fmla="*/ 0 w 6108739"/>
              <a:gd name="connsiteY3" fmla="*/ 4795838 h 6621613"/>
              <a:gd name="connsiteX4" fmla="*/ 0 w 6108739"/>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 name="connsiteX0" fmla="*/ 0 w 6099214"/>
              <a:gd name="connsiteY0" fmla="*/ 0 h 6621613"/>
              <a:gd name="connsiteX1" fmla="*/ 6099214 w 6099214"/>
              <a:gd name="connsiteY1" fmla="*/ 0 h 6621613"/>
              <a:gd name="connsiteX2" fmla="*/ 1050649 w 6099214"/>
              <a:gd name="connsiteY2" fmla="*/ 6621613 h 6621613"/>
              <a:gd name="connsiteX3" fmla="*/ 0 w 6099214"/>
              <a:gd name="connsiteY3" fmla="*/ 4795838 h 6621613"/>
              <a:gd name="connsiteX4" fmla="*/ 0 w 6099214"/>
              <a:gd name="connsiteY4" fmla="*/ 0 h 662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9214" h="6621613">
                <a:moveTo>
                  <a:pt x="0" y="0"/>
                </a:moveTo>
                <a:lnTo>
                  <a:pt x="6099214" y="0"/>
                </a:lnTo>
                <a:cubicBezTo>
                  <a:pt x="3490483" y="2165821"/>
                  <a:pt x="1902596" y="4985807"/>
                  <a:pt x="1050649" y="6621613"/>
                </a:cubicBezTo>
                <a:lnTo>
                  <a:pt x="0" y="4795838"/>
                </a:lnTo>
                <a:lnTo>
                  <a:pt x="0" y="0"/>
                </a:lnTo>
                <a:close/>
              </a:path>
            </a:pathLst>
          </a:custGeom>
        </p:spPr>
        <p:txBody>
          <a:bodyPr anchor="ctr"/>
          <a:lstStyle>
            <a:lvl1pPr marL="0" indent="0" algn="l">
              <a:buNone/>
              <a:defRPr sz="1800" b="0" i="1" baseline="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noProof="0" dirty="0"/>
              <a:t>Click here &gt;&gt; </a:t>
            </a:r>
            <a:br>
              <a:rPr lang="en-US" noProof="0" dirty="0"/>
            </a:br>
            <a:r>
              <a:rPr lang="en-US" noProof="0" dirty="0"/>
              <a:t>to insert a picture</a:t>
            </a:r>
          </a:p>
        </p:txBody>
      </p:sp>
      <p:sp>
        <p:nvSpPr>
          <p:cNvPr id="5" name="Text Placeholder 4"/>
          <p:cNvSpPr>
            <a:spLocks noGrp="1"/>
          </p:cNvSpPr>
          <p:nvPr>
            <p:ph type="body" sz="quarter" idx="38" hasCustomPrompt="1"/>
          </p:nvPr>
        </p:nvSpPr>
        <p:spPr bwMode="gray">
          <a:xfrm>
            <a:off x="2787386" y="3342167"/>
            <a:ext cx="1050092" cy="964800"/>
          </a:xfrm>
          <a:prstGeom prst="rect">
            <a:avLst/>
          </a:prstGeom>
          <a:noFill/>
        </p:spPr>
        <p:txBody>
          <a:bodyPr lIns="0" rIns="0" anchor="t">
            <a:noAutofit/>
          </a:bodyPr>
          <a:lstStyle>
            <a:lvl1pPr marL="0" indent="-252000" algn="just">
              <a:lnSpc>
                <a:spcPct val="100000"/>
              </a:lnSpc>
              <a:spcBef>
                <a:spcPts val="400"/>
              </a:spcBef>
              <a:buClr>
                <a:schemeClr val="bg1"/>
              </a:buClr>
              <a:buFont typeface="Tempus Sans ITC" panose="04020404030D07020202" pitchFamily="82" charset="0"/>
              <a:buChar char="/"/>
              <a:defRPr sz="2400" b="1" i="0">
                <a:solidFill>
                  <a:schemeClr val="bg1"/>
                </a:solidFill>
                <a:latin typeface="+mj-lt"/>
              </a:defRPr>
            </a:lvl1pPr>
            <a:lvl2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2pPr>
            <a:lvl3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3pPr>
            <a:lvl4pPr marL="0" indent="-252000" algn="just">
              <a:lnSpc>
                <a:spcPct val="100000"/>
              </a:lnSpc>
              <a:spcBef>
                <a:spcPts val="400"/>
              </a:spcBef>
              <a:buClr>
                <a:schemeClr val="accent1"/>
              </a:buClr>
              <a:buFont typeface="Tahoma" panose="020B0604030504040204" pitchFamily="34" charset="0"/>
              <a:buChar char="⁄"/>
              <a:defRPr sz="2000" b="1" i="0" cap="none" baseline="0">
                <a:solidFill>
                  <a:schemeClr val="bg2"/>
                </a:solidFill>
              </a:defRPr>
            </a:lvl4pPr>
            <a:lvl5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5pPr>
            <a:lvl6pPr marL="0" indent="-252000" algn="just">
              <a:lnSpc>
                <a:spcPct val="100000"/>
              </a:lnSpc>
              <a:spcBef>
                <a:spcPts val="400"/>
              </a:spcBef>
              <a:buClr>
                <a:schemeClr val="accent1"/>
              </a:buClr>
              <a:buFont typeface="Tahoma" panose="020B0604030504040204" pitchFamily="34" charset="0"/>
              <a:buChar char="⁄"/>
              <a:defRPr sz="2000" b="1" i="0">
                <a:solidFill>
                  <a:schemeClr val="bg2"/>
                </a:solidFill>
              </a:defRPr>
            </a:lvl6pPr>
            <a:lvl7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7pPr>
            <a:lvl8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8pPr>
            <a:lvl9pPr marL="0" indent="-252000" algn="just">
              <a:lnSpc>
                <a:spcPct val="100000"/>
              </a:lnSpc>
              <a:spcBef>
                <a:spcPts val="400"/>
              </a:spcBef>
              <a:buClr>
                <a:schemeClr val="accent1"/>
              </a:buClr>
              <a:buFont typeface="Tahoma" panose="020B0604030504040204" pitchFamily="34" charset="0"/>
              <a:buChar char="⁄"/>
              <a:defRPr sz="2000" b="1" i="0" baseline="0">
                <a:solidFill>
                  <a:schemeClr val="bg2"/>
                </a:solidFill>
              </a:defRPr>
            </a:lvl9pPr>
          </a:lstStyle>
          <a:p>
            <a:pPr lvl="0"/>
            <a:r>
              <a:rPr lang="en-US" noProof="0" dirty="0"/>
              <a:t>01</a:t>
            </a:r>
          </a:p>
        </p:txBody>
      </p:sp>
    </p:spTree>
    <p:extLst>
      <p:ext uri="{BB962C8B-B14F-4D97-AF65-F5344CB8AC3E}">
        <p14:creationId xmlns:p14="http://schemas.microsoft.com/office/powerpoint/2010/main" val="3181606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987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age Contacts">
    <p:bg>
      <p:bgPr>
        <a:solidFill>
          <a:schemeClr val="bg2"/>
        </a:solidFill>
        <a:effectLst/>
      </p:bgPr>
    </p:bg>
    <p:spTree>
      <p:nvGrpSpPr>
        <p:cNvPr id="1" name=""/>
        <p:cNvGrpSpPr/>
        <p:nvPr/>
      </p:nvGrpSpPr>
      <p:grpSpPr>
        <a:xfrm>
          <a:off x="0" y="0"/>
          <a:ext cx="0" cy="0"/>
          <a:chOff x="0" y="0"/>
          <a:chExt cx="0" cy="0"/>
        </a:xfrm>
      </p:grpSpPr>
      <p:pic>
        <p:nvPicPr>
          <p:cNvPr id="32"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r="-184204" b="-45087"/>
          <a:stretch/>
        </p:blipFill>
        <p:spPr>
          <a:xfrm>
            <a:off x="-2" y="-9086"/>
            <a:ext cx="12192001" cy="6858000"/>
          </a:xfrm>
          <a:prstGeom prst="rect">
            <a:avLst/>
          </a:prstGeom>
          <a:solidFill>
            <a:schemeClr val="bg2"/>
          </a:solidFill>
        </p:spPr>
      </p:pic>
      <p:pic>
        <p:nvPicPr>
          <p:cNvPr id="5" name="Picture 7"/>
          <p:cNvPicPr>
            <a:picLocks/>
          </p:cNvPicPr>
          <p:nvPr userDrawn="1"/>
        </p:nvPicPr>
        <p:blipFill>
          <a:blip r:embed="rId3"/>
          <a:stretch>
            <a:fillRect/>
          </a:stretch>
        </p:blipFill>
        <p:spPr>
          <a:xfrm>
            <a:off x="8152615" y="1152000"/>
            <a:ext cx="3478154" cy="381600"/>
          </a:xfrm>
          <a:prstGeom prst="rect">
            <a:avLst/>
          </a:prstGeom>
        </p:spPr>
      </p:pic>
    </p:spTree>
    <p:extLst>
      <p:ext uri="{BB962C8B-B14F-4D97-AF65-F5344CB8AC3E}">
        <p14:creationId xmlns:p14="http://schemas.microsoft.com/office/powerpoint/2010/main" val="3840204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nd Page Picture">
    <p:spTree>
      <p:nvGrpSpPr>
        <p:cNvPr id="1" name=""/>
        <p:cNvGrpSpPr/>
        <p:nvPr/>
      </p:nvGrpSpPr>
      <p:grpSpPr>
        <a:xfrm>
          <a:off x="0" y="0"/>
          <a:ext cx="0" cy="0"/>
          <a:chOff x="0" y="0"/>
          <a:chExt cx="0" cy="0"/>
        </a:xfrm>
      </p:grpSpPr>
      <p:pic>
        <p:nvPicPr>
          <p:cNvPr id="1026" name="Picture 2" descr="C:\Users\kerveillant\Desktop\WAVESTONE #ProdTools\4. Visuels\La city 2.pn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9141" y="1"/>
            <a:ext cx="12211141" cy="686538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bwMode="black">
          <a:xfrm>
            <a:off x="-1277" y="0"/>
            <a:ext cx="2835031" cy="4540246"/>
          </a:xfrm>
          <a:prstGeom prst="rect">
            <a:avLst/>
          </a:prstGeom>
          <a:noFill/>
        </p:spPr>
        <p:txBody>
          <a:bodyPr wrap="square" rtlCol="0" anchor="ctr" anchorCtr="1">
            <a:noAutofit/>
          </a:bodyPr>
          <a:lstStyle/>
          <a:p>
            <a:pPr algn="l">
              <a:lnSpc>
                <a:spcPct val="200000"/>
              </a:lnSpc>
            </a:pPr>
            <a:r>
              <a:rPr lang="en-US" sz="1000" noProof="0" dirty="0">
                <a:solidFill>
                  <a:schemeClr val="bg2"/>
                </a:solidFill>
              </a:rPr>
              <a:t>PARIS</a:t>
            </a:r>
          </a:p>
          <a:p>
            <a:pPr algn="l">
              <a:lnSpc>
                <a:spcPct val="200000"/>
              </a:lnSpc>
            </a:pPr>
            <a:r>
              <a:rPr lang="en-US" sz="1000" noProof="0" dirty="0">
                <a:solidFill>
                  <a:schemeClr val="bg2"/>
                </a:solidFill>
              </a:rPr>
              <a:t>LONDON</a:t>
            </a:r>
          </a:p>
          <a:p>
            <a:pPr algn="l">
              <a:lnSpc>
                <a:spcPct val="200000"/>
              </a:lnSpc>
            </a:pPr>
            <a:r>
              <a:rPr lang="en-US" sz="1000" noProof="0" dirty="0">
                <a:solidFill>
                  <a:schemeClr val="bg2"/>
                </a:solidFill>
              </a:rPr>
              <a:t>NEW YORK</a:t>
            </a:r>
          </a:p>
          <a:p>
            <a:pPr algn="l">
              <a:lnSpc>
                <a:spcPct val="200000"/>
              </a:lnSpc>
            </a:pPr>
            <a:r>
              <a:rPr lang="en-US" sz="1000" noProof="0" dirty="0">
                <a:solidFill>
                  <a:schemeClr val="bg2"/>
                </a:solidFill>
              </a:rPr>
              <a:t>HONG KONG</a:t>
            </a:r>
          </a:p>
          <a:p>
            <a:pPr algn="l">
              <a:lnSpc>
                <a:spcPct val="200000"/>
              </a:lnSpc>
            </a:pPr>
            <a:r>
              <a:rPr lang="en-US" sz="1000" noProof="0" dirty="0">
                <a:solidFill>
                  <a:schemeClr val="bg2"/>
                </a:solidFill>
              </a:rPr>
              <a:t>SINGAPORE *</a:t>
            </a:r>
          </a:p>
          <a:p>
            <a:pPr algn="l">
              <a:lnSpc>
                <a:spcPct val="200000"/>
              </a:lnSpc>
            </a:pPr>
            <a:r>
              <a:rPr lang="en-US" sz="1000" noProof="0" dirty="0">
                <a:solidFill>
                  <a:schemeClr val="bg2"/>
                </a:solidFill>
              </a:rPr>
              <a:t>DUBAI *</a:t>
            </a:r>
          </a:p>
          <a:p>
            <a:pPr algn="l">
              <a:lnSpc>
                <a:spcPct val="200000"/>
              </a:lnSpc>
            </a:pPr>
            <a:r>
              <a:rPr lang="en-US" sz="1000" noProof="0" dirty="0">
                <a:solidFill>
                  <a:schemeClr val="bg2"/>
                </a:solidFill>
              </a:rPr>
              <a:t>BRUSSELS</a:t>
            </a:r>
          </a:p>
          <a:p>
            <a:pPr algn="l">
              <a:lnSpc>
                <a:spcPct val="200000"/>
              </a:lnSpc>
            </a:pPr>
            <a:r>
              <a:rPr lang="en-US" sz="1000" noProof="0" dirty="0">
                <a:solidFill>
                  <a:schemeClr val="bg2"/>
                </a:solidFill>
              </a:rPr>
              <a:t>LUXEMBOURG</a:t>
            </a:r>
          </a:p>
          <a:p>
            <a:pPr algn="l">
              <a:lnSpc>
                <a:spcPct val="200000"/>
              </a:lnSpc>
            </a:pPr>
            <a:r>
              <a:rPr lang="en-US" sz="1000" noProof="0" dirty="0">
                <a:solidFill>
                  <a:schemeClr val="bg2"/>
                </a:solidFill>
              </a:rPr>
              <a:t>GENEVA</a:t>
            </a:r>
          </a:p>
          <a:p>
            <a:pPr algn="l">
              <a:lnSpc>
                <a:spcPct val="200000"/>
              </a:lnSpc>
            </a:pPr>
            <a:r>
              <a:rPr lang="en-US" sz="1000" noProof="0" dirty="0">
                <a:solidFill>
                  <a:schemeClr val="bg2"/>
                </a:solidFill>
              </a:rPr>
              <a:t>CASABLANCA</a:t>
            </a:r>
          </a:p>
          <a:p>
            <a:pPr algn="l">
              <a:lnSpc>
                <a:spcPct val="200000"/>
              </a:lnSpc>
            </a:pPr>
            <a:r>
              <a:rPr lang="en-US" sz="1000" noProof="0" dirty="0">
                <a:solidFill>
                  <a:schemeClr val="bg2"/>
                </a:solidFill>
              </a:rPr>
              <a:t>LYON</a:t>
            </a:r>
          </a:p>
          <a:p>
            <a:pPr algn="l">
              <a:lnSpc>
                <a:spcPct val="200000"/>
              </a:lnSpc>
            </a:pPr>
            <a:r>
              <a:rPr lang="en-US" sz="1000" noProof="0" dirty="0">
                <a:solidFill>
                  <a:schemeClr val="bg2"/>
                </a:solidFill>
              </a:rPr>
              <a:t>MARSEILLE</a:t>
            </a:r>
          </a:p>
          <a:p>
            <a:pPr algn="l">
              <a:lnSpc>
                <a:spcPct val="200000"/>
              </a:lnSpc>
            </a:pPr>
            <a:r>
              <a:rPr lang="en-US" sz="1000" noProof="0" dirty="0">
                <a:solidFill>
                  <a:schemeClr val="bg2"/>
                </a:solidFill>
              </a:rPr>
              <a:t>NANTES</a:t>
            </a:r>
          </a:p>
          <a:p>
            <a:pPr algn="l"/>
            <a:endParaRPr lang="en-US" sz="1000" noProof="0" dirty="0">
              <a:solidFill>
                <a:schemeClr val="bg2"/>
              </a:solidFill>
            </a:endParaRPr>
          </a:p>
        </p:txBody>
      </p:sp>
      <p:sp>
        <p:nvSpPr>
          <p:cNvPr id="2" name="TextBox 1"/>
          <p:cNvSpPr txBox="1"/>
          <p:nvPr userDrawn="1"/>
        </p:nvSpPr>
        <p:spPr bwMode="black">
          <a:xfrm>
            <a:off x="778486" y="4248152"/>
            <a:ext cx="1687294" cy="200055"/>
          </a:xfrm>
          <a:prstGeom prst="rect">
            <a:avLst/>
          </a:prstGeom>
          <a:noFill/>
        </p:spPr>
        <p:txBody>
          <a:bodyPr wrap="square" rtlCol="0">
            <a:spAutoFit/>
          </a:bodyPr>
          <a:lstStyle/>
          <a:p>
            <a:pPr algn="l"/>
            <a:r>
              <a:rPr lang="en-US" sz="700" noProof="0" dirty="0">
                <a:solidFill>
                  <a:schemeClr val="bg2"/>
                </a:solidFill>
              </a:rPr>
              <a:t>* Partners</a:t>
            </a:r>
          </a:p>
        </p:txBody>
      </p:sp>
      <p:pic>
        <p:nvPicPr>
          <p:cNvPr id="9" name="Picture 7"/>
          <p:cNvPicPr>
            <a:picLocks/>
          </p:cNvPicPr>
          <p:nvPr userDrawn="1"/>
        </p:nvPicPr>
        <p:blipFill>
          <a:blip r:embed="rId3"/>
          <a:stretch>
            <a:fillRect/>
          </a:stretch>
        </p:blipFill>
        <p:spPr>
          <a:xfrm>
            <a:off x="8152615" y="1152000"/>
            <a:ext cx="3478154" cy="381600"/>
          </a:xfrm>
          <a:prstGeom prst="rect">
            <a:avLst/>
          </a:prstGeom>
        </p:spPr>
      </p:pic>
    </p:spTree>
    <p:extLst>
      <p:ext uri="{BB962C8B-B14F-4D97-AF65-F5344CB8AC3E}">
        <p14:creationId xmlns:p14="http://schemas.microsoft.com/office/powerpoint/2010/main" val="2436370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uidelines">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noProof="0" dirty="0"/>
              <a:t>Color &amp; Font structure</a:t>
            </a:r>
          </a:p>
        </p:txBody>
      </p:sp>
      <p:graphicFrame>
        <p:nvGraphicFramePr>
          <p:cNvPr id="5" name="Table 4"/>
          <p:cNvGraphicFramePr>
            <a:graphicFrameLocks noGrp="1"/>
          </p:cNvGraphicFramePr>
          <p:nvPr userDrawn="1"/>
        </p:nvGraphicFramePr>
        <p:xfrm>
          <a:off x="486065" y="3212976"/>
          <a:ext cx="11561351" cy="3596640"/>
        </p:xfrm>
        <a:graphic>
          <a:graphicData uri="http://schemas.openxmlformats.org/drawingml/2006/table">
            <a:tbl>
              <a:tblPr firstRow="1" bandRow="1">
                <a:tableStyleId>{0E3FDE45-AF77-4B5C-9715-49D594BDF05E}</a:tableStyleId>
              </a:tblPr>
              <a:tblGrid>
                <a:gridCol w="1489456">
                  <a:extLst>
                    <a:ext uri="{9D8B030D-6E8A-4147-A177-3AD203B41FA5}">
                      <a16:colId xmlns:a16="http://schemas.microsoft.com/office/drawing/2014/main" val="20000"/>
                    </a:ext>
                  </a:extLst>
                </a:gridCol>
                <a:gridCol w="1394753">
                  <a:extLst>
                    <a:ext uri="{9D8B030D-6E8A-4147-A177-3AD203B41FA5}">
                      <a16:colId xmlns:a16="http://schemas.microsoft.com/office/drawing/2014/main" val="20001"/>
                    </a:ext>
                  </a:extLst>
                </a:gridCol>
                <a:gridCol w="1439484">
                  <a:extLst>
                    <a:ext uri="{9D8B030D-6E8A-4147-A177-3AD203B41FA5}">
                      <a16:colId xmlns:a16="http://schemas.microsoft.com/office/drawing/2014/main" val="20002"/>
                    </a:ext>
                  </a:extLst>
                </a:gridCol>
                <a:gridCol w="665865">
                  <a:extLst>
                    <a:ext uri="{9D8B030D-6E8A-4147-A177-3AD203B41FA5}">
                      <a16:colId xmlns:a16="http://schemas.microsoft.com/office/drawing/2014/main" val="20003"/>
                    </a:ext>
                  </a:extLst>
                </a:gridCol>
                <a:gridCol w="1100777">
                  <a:extLst>
                    <a:ext uri="{9D8B030D-6E8A-4147-A177-3AD203B41FA5}">
                      <a16:colId xmlns:a16="http://schemas.microsoft.com/office/drawing/2014/main" val="20004"/>
                    </a:ext>
                  </a:extLst>
                </a:gridCol>
                <a:gridCol w="1151588">
                  <a:extLst>
                    <a:ext uri="{9D8B030D-6E8A-4147-A177-3AD203B41FA5}">
                      <a16:colId xmlns:a16="http://schemas.microsoft.com/office/drawing/2014/main" val="20005"/>
                    </a:ext>
                  </a:extLst>
                </a:gridCol>
                <a:gridCol w="2381692">
                  <a:extLst>
                    <a:ext uri="{9D8B030D-6E8A-4147-A177-3AD203B41FA5}">
                      <a16:colId xmlns:a16="http://schemas.microsoft.com/office/drawing/2014/main" val="20006"/>
                    </a:ext>
                  </a:extLst>
                </a:gridCol>
                <a:gridCol w="1937737">
                  <a:extLst>
                    <a:ext uri="{9D8B030D-6E8A-4147-A177-3AD203B41FA5}">
                      <a16:colId xmlns:a16="http://schemas.microsoft.com/office/drawing/2014/main" val="20007"/>
                    </a:ext>
                  </a:extLst>
                </a:gridCol>
              </a:tblGrid>
              <a:tr h="364884">
                <a:tc>
                  <a:txBody>
                    <a:bodyPr/>
                    <a:lstStyle/>
                    <a:p>
                      <a:r>
                        <a:rPr lang="en-US" sz="900" b="1" noProof="0" dirty="0"/>
                        <a:t>Level</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Font</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Color</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Size</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Effect</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Bullet </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Paragraph</a:t>
                      </a:r>
                    </a:p>
                    <a:p>
                      <a:r>
                        <a:rPr lang="en-US" sz="900" b="1" kern="1200" noProof="0" dirty="0">
                          <a:solidFill>
                            <a:schemeClr val="tx1"/>
                          </a:solidFill>
                          <a:latin typeface="+mn-lt"/>
                          <a:ea typeface="+mn-ea"/>
                          <a:cs typeface="+mn-cs"/>
                        </a:rPr>
                        <a:t>Indentation</a:t>
                      </a:r>
                    </a:p>
                  </a:txBody>
                  <a:tcPr marL="112542" marR="112542">
                    <a:solidFill>
                      <a:schemeClr val="bg1">
                        <a:lumMod val="95000"/>
                      </a:schemeClr>
                    </a:solidFill>
                  </a:tcPr>
                </a:tc>
                <a:tc>
                  <a:txBody>
                    <a:bodyPr/>
                    <a:lstStyle/>
                    <a:p>
                      <a:r>
                        <a:rPr lang="en-US" sz="900" b="1" kern="1200" noProof="0" dirty="0">
                          <a:solidFill>
                            <a:schemeClr val="tx1"/>
                          </a:solidFill>
                          <a:latin typeface="+mn-lt"/>
                          <a:ea typeface="+mn-ea"/>
                          <a:cs typeface="+mn-cs"/>
                        </a:rPr>
                        <a:t>Paragraph</a:t>
                      </a:r>
                    </a:p>
                    <a:p>
                      <a:r>
                        <a:rPr lang="en-US" sz="900" b="1" kern="1200" noProof="0" dirty="0">
                          <a:solidFill>
                            <a:schemeClr val="tx1"/>
                          </a:solidFill>
                          <a:latin typeface="+mn-lt"/>
                          <a:ea typeface="+mn-ea"/>
                          <a:cs typeface="+mn-cs"/>
                        </a:rPr>
                        <a:t>Spacing</a:t>
                      </a:r>
                    </a:p>
                  </a:txBody>
                  <a:tcPr marL="112542" marR="112542">
                    <a:solidFill>
                      <a:schemeClr val="bg1">
                        <a:lumMod val="95000"/>
                      </a:schemeClr>
                    </a:solidFill>
                  </a:tcPr>
                </a:tc>
                <a:extLst>
                  <a:ext uri="{0D108BD9-81ED-4DB2-BD59-A6C34878D82A}">
                    <a16:rowId xmlns:a16="http://schemas.microsoft.com/office/drawing/2014/main" val="10000"/>
                  </a:ext>
                </a:extLst>
              </a:tr>
              <a:tr h="327643">
                <a:tc>
                  <a:txBody>
                    <a:bodyPr/>
                    <a:lstStyle/>
                    <a:p>
                      <a:r>
                        <a:rPr lang="en-US" sz="1000" i="0" kern="1200" cap="all" baseline="0" dirty="0" err="1">
                          <a:solidFill>
                            <a:schemeClr val="accent4"/>
                          </a:solidFill>
                          <a:latin typeface="+mj-lt"/>
                          <a:ea typeface="+mn-ea"/>
                          <a:cs typeface="+mn-cs"/>
                        </a:rPr>
                        <a:t>surtitre</a:t>
                      </a:r>
                      <a:endParaRPr lang="en-US" sz="1000" i="0" kern="1200" cap="all" baseline="0" dirty="0">
                        <a:solidFill>
                          <a:schemeClr val="accent4"/>
                        </a:solidFill>
                        <a:latin typeface="+mj-lt"/>
                        <a:ea typeface="+mn-ea"/>
                        <a:cs typeface="+mn-cs"/>
                      </a:endParaRPr>
                    </a:p>
                  </a:txBody>
                  <a:tcPr marL="112542" marR="112542" anchor="ctr">
                    <a:solidFill>
                      <a:schemeClr val="bg1"/>
                    </a:solidFill>
                  </a:tcPr>
                </a:tc>
                <a:tc>
                  <a:txBody>
                    <a:bodyPr/>
                    <a:lstStyle/>
                    <a:p>
                      <a:pPr algn="ctr"/>
                      <a:r>
                        <a:rPr lang="en-US" sz="1000" i="0" kern="1200" cap="none" baseline="0" dirty="0">
                          <a:solidFill>
                            <a:schemeClr val="tx1"/>
                          </a:solidFill>
                          <a:latin typeface="+mn-lt"/>
                          <a:ea typeface="+mn-ea"/>
                          <a:cs typeface="+mn-cs"/>
                        </a:rPr>
                        <a:t>Tahoma Headings</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147 / 132 / 129</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10</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ALL CAPS</a:t>
                      </a:r>
                    </a:p>
                  </a:txBody>
                  <a:tcPr marL="112542" marR="112542" anchor="ctr">
                    <a:solidFill>
                      <a:schemeClr val="bg1"/>
                    </a:solidFill>
                  </a:tcPr>
                </a:tc>
                <a:tc>
                  <a:txBody>
                    <a:bodyPr/>
                    <a:lstStyle/>
                    <a:p>
                      <a:pPr algn="ct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 0 cm</a:t>
                      </a:r>
                    </a:p>
                  </a:txBody>
                  <a:tcPr marL="112542" marR="112542"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0 </a:t>
                      </a:r>
                      <a:r>
                        <a:rPr lang="en-US" sz="1000" kern="1200" dirty="0" err="1">
                          <a:solidFill>
                            <a:schemeClr val="tx1"/>
                          </a:solidFill>
                          <a:latin typeface="+mn-lt"/>
                          <a:ea typeface="+mn-ea"/>
                          <a:cs typeface="+mn-cs"/>
                        </a:rPr>
                        <a:t>pt</a:t>
                      </a:r>
                      <a:r>
                        <a:rPr lang="en-US" sz="10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1"/>
                  </a:ext>
                </a:extLst>
              </a:tr>
              <a:tr h="192471">
                <a:tc>
                  <a:txBody>
                    <a:bodyPr/>
                    <a:lstStyle/>
                    <a:p>
                      <a:r>
                        <a:rPr lang="en-US" sz="2200" kern="1200" baseline="0" dirty="0" err="1">
                          <a:solidFill>
                            <a:schemeClr val="bg2"/>
                          </a:solidFill>
                          <a:latin typeface="+mj-lt"/>
                          <a:ea typeface="+mj-ea"/>
                          <a:cs typeface="+mj-cs"/>
                        </a:rPr>
                        <a:t>Titre</a:t>
                      </a:r>
                      <a:endParaRPr lang="en-US" sz="2200" kern="1200" baseline="0" dirty="0">
                        <a:solidFill>
                          <a:schemeClr val="bg2"/>
                        </a:solidFill>
                        <a:latin typeface="+mj-lt"/>
                        <a:ea typeface="+mj-ea"/>
                        <a:cs typeface="+mj-cs"/>
                      </a:endParaRPr>
                    </a:p>
                  </a:txBody>
                  <a:tcPr marL="112542" marR="112542" anchor="ctr">
                    <a:solidFill>
                      <a:schemeClr val="bg1"/>
                    </a:solidFill>
                  </a:tcPr>
                </a:tc>
                <a:tc>
                  <a:txBody>
                    <a:bodyPr/>
                    <a:lstStyle/>
                    <a:p>
                      <a:pPr algn="ctr"/>
                      <a:r>
                        <a:rPr lang="en-US" sz="1000" i="0" kern="1200" cap="none" baseline="0" dirty="0">
                          <a:solidFill>
                            <a:schemeClr val="tx1"/>
                          </a:solidFill>
                          <a:latin typeface="+mn-lt"/>
                          <a:ea typeface="+mn-ea"/>
                          <a:cs typeface="+mn-cs"/>
                        </a:rPr>
                        <a:t>Tahoma Headings</a:t>
                      </a:r>
                    </a:p>
                    <a:p>
                      <a:pPr algn="ctr"/>
                      <a:endParaRPr lang="en-US" sz="1000" i="0" kern="1200" cap="none" baseline="0" dirty="0">
                        <a:solidFill>
                          <a:schemeClr val="tx1"/>
                        </a:solidFill>
                        <a:latin typeface="+mn-lt"/>
                        <a:ea typeface="+mn-ea"/>
                        <a:cs typeface="+mn-cs"/>
                      </a:endParaRP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80 / 48 /120</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18</a:t>
                      </a:r>
                    </a:p>
                  </a:txBody>
                  <a:tcPr marL="112542" marR="112542" anchor="ctr">
                    <a:solidFill>
                      <a:schemeClr val="bg1"/>
                    </a:solidFill>
                  </a:tcPr>
                </a:tc>
                <a:tc>
                  <a:txBody>
                    <a:bodyPr/>
                    <a:lstStyle/>
                    <a:p>
                      <a:pPr algn="ctr"/>
                      <a:r>
                        <a:rPr kumimoji="0" lang="en-US" sz="1000" b="0" i="0" u="none" strike="noStrike" kern="1200" cap="none" spc="0" normalizeH="0" baseline="0" noProof="0" dirty="0">
                          <a:ln>
                            <a:noFill/>
                          </a:ln>
                          <a:solidFill>
                            <a:srgbClr val="333333"/>
                          </a:solidFill>
                          <a:effectLst/>
                          <a:uLnTx/>
                          <a:uFillTx/>
                          <a:latin typeface="+mn-lt"/>
                          <a:ea typeface="+mn-ea"/>
                          <a:cs typeface="+mn-cs"/>
                        </a:rPr>
                        <a:t>Normal</a:t>
                      </a:r>
                      <a:endParaRPr lang="en-US" sz="1000" i="0" kern="1200" cap="all" baseline="0" dirty="0">
                        <a:solidFill>
                          <a:schemeClr val="tx1"/>
                        </a:solidFill>
                        <a:latin typeface="+mn-lt"/>
                        <a:ea typeface="+mn-ea"/>
                        <a:cs typeface="+mn-cs"/>
                      </a:endParaRPr>
                    </a:p>
                  </a:txBody>
                  <a:tcPr marL="112542" marR="112542" anchor="ctr">
                    <a:solidFill>
                      <a:schemeClr val="bg1"/>
                    </a:solidFill>
                  </a:tcPr>
                </a:tc>
                <a:tc>
                  <a:txBody>
                    <a:bodyPr/>
                    <a:lstStyle/>
                    <a:p>
                      <a:pPr algn="ct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 0 cm</a:t>
                      </a:r>
                    </a:p>
                  </a:txBody>
                  <a:tcPr marL="112542" marR="112542"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0 </a:t>
                      </a:r>
                      <a:r>
                        <a:rPr lang="en-US" sz="1000" kern="1200" dirty="0" err="1">
                          <a:solidFill>
                            <a:schemeClr val="tx1"/>
                          </a:solidFill>
                          <a:latin typeface="+mn-lt"/>
                          <a:ea typeface="+mn-ea"/>
                          <a:cs typeface="+mn-cs"/>
                        </a:rPr>
                        <a:t>pt</a:t>
                      </a:r>
                      <a:r>
                        <a:rPr lang="en-US" sz="10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2"/>
                  </a:ext>
                </a:extLst>
              </a:tr>
              <a:tr h="364884">
                <a:tc>
                  <a:txBody>
                    <a:bodyPr/>
                    <a:lstStyle/>
                    <a:p>
                      <a:pPr lvl="0"/>
                      <a:r>
                        <a:rPr lang="en-US" sz="1600" i="0" kern="1200" cap="none" baseline="0" dirty="0">
                          <a:solidFill>
                            <a:srgbClr val="503078"/>
                          </a:solidFill>
                          <a:latin typeface="+mn-lt"/>
                          <a:ea typeface="+mn-ea"/>
                          <a:cs typeface="+mn-cs"/>
                        </a:rPr>
                        <a:t>Level 1</a:t>
                      </a:r>
                    </a:p>
                  </a:txBody>
                  <a:tcPr marL="112542" marR="112542" anchor="ctr">
                    <a:solidFill>
                      <a:schemeClr val="bg1"/>
                    </a:solidFill>
                  </a:tcPr>
                </a:tc>
                <a:tc>
                  <a:txBody>
                    <a:bodyPr/>
                    <a:lstStyle/>
                    <a:p>
                      <a:pPr algn="ctr"/>
                      <a:r>
                        <a:rPr lang="en-US" sz="1000" i="0" kern="1200" cap="none" baseline="0" dirty="0">
                          <a:solidFill>
                            <a:schemeClr val="tx1"/>
                          </a:solidFill>
                          <a:latin typeface="+mn-lt"/>
                          <a:ea typeface="+mn-ea"/>
                          <a:cs typeface="+mn-cs"/>
                        </a:rPr>
                        <a:t>Tahoma body</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80 / 48 /120</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16</a:t>
                      </a:r>
                    </a:p>
                  </a:txBody>
                  <a:tcPr marL="112542" marR="112542" anchor="ctr">
                    <a:solidFill>
                      <a:schemeClr val="bg1"/>
                    </a:solidFill>
                  </a:tcPr>
                </a:tc>
                <a:tc>
                  <a:txBody>
                    <a:bodyPr/>
                    <a:lstStyle/>
                    <a:p>
                      <a:pPr algn="ctr"/>
                      <a:r>
                        <a:rPr kumimoji="0" lang="en-US" sz="1000" b="0" i="0" u="none" strike="noStrike" kern="1200" cap="none" spc="0" normalizeH="0" baseline="0" noProof="0" dirty="0">
                          <a:ln>
                            <a:noFill/>
                          </a:ln>
                          <a:solidFill>
                            <a:srgbClr val="333333"/>
                          </a:solidFill>
                          <a:effectLst/>
                          <a:uLnTx/>
                          <a:uFillTx/>
                          <a:latin typeface="+mn-lt"/>
                          <a:ea typeface="+mn-ea"/>
                          <a:cs typeface="+mn-cs"/>
                        </a:rPr>
                        <a:t>Normal</a:t>
                      </a:r>
                      <a:endParaRPr lang="en-US" sz="1000" i="0" kern="1200" cap="all" baseline="0" dirty="0">
                        <a:solidFill>
                          <a:schemeClr val="tx1"/>
                        </a:solidFill>
                        <a:latin typeface="+mn-lt"/>
                        <a:ea typeface="+mn-ea"/>
                        <a:cs typeface="+mn-cs"/>
                      </a:endParaRPr>
                    </a:p>
                  </a:txBody>
                  <a:tcPr marL="112542" marR="112542" anchor="ctr">
                    <a:solidFill>
                      <a:schemeClr val="bg1"/>
                    </a:solidFill>
                  </a:tcPr>
                </a:tc>
                <a:tc>
                  <a:txBody>
                    <a:bodyPr/>
                    <a:lstStyle/>
                    <a:p>
                      <a:pPr algn="ct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a:t>
                      </a:r>
                      <a:r>
                        <a:rPr lang="en-US" sz="1000" kern="1200" baseline="0" dirty="0">
                          <a:solidFill>
                            <a:schemeClr val="tx1"/>
                          </a:solidFill>
                          <a:latin typeface="+mn-lt"/>
                          <a:ea typeface="+mn-ea"/>
                          <a:cs typeface="+mn-cs"/>
                        </a:rPr>
                        <a:t>= 0 cm</a:t>
                      </a: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18 </a:t>
                      </a:r>
                      <a:r>
                        <a:rPr lang="en-US" sz="1000" kern="1200" dirty="0" err="1">
                          <a:solidFill>
                            <a:schemeClr val="tx1"/>
                          </a:solidFill>
                          <a:latin typeface="+mn-lt"/>
                          <a:ea typeface="+mn-ea"/>
                          <a:cs typeface="+mn-cs"/>
                        </a:rPr>
                        <a:t>pt</a:t>
                      </a:r>
                      <a:r>
                        <a:rPr lang="en-US" sz="10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3"/>
                  </a:ext>
                </a:extLst>
              </a:tr>
              <a:tr h="364884">
                <a:tc>
                  <a:txBody>
                    <a:bodyPr/>
                    <a:lstStyle/>
                    <a:p>
                      <a:pPr marL="177800" indent="-177800">
                        <a:buClr>
                          <a:schemeClr val="bg2"/>
                        </a:buClr>
                        <a:buFont typeface="Tempus Sans ITC" panose="04020404030D07020202" pitchFamily="82" charset="0"/>
                        <a:buChar char="/"/>
                      </a:pPr>
                      <a:r>
                        <a:rPr lang="en-US" sz="1400" kern="1200" dirty="0">
                          <a:solidFill>
                            <a:schemeClr val="tx1"/>
                          </a:solidFill>
                          <a:latin typeface="+mn-lt"/>
                          <a:ea typeface="+mn-ea"/>
                          <a:cs typeface="+mn-cs"/>
                        </a:rPr>
                        <a:t>Level 2</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Tahoma body</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95 / 95 / 95</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14</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Normal</a:t>
                      </a:r>
                    </a:p>
                  </a:txBody>
                  <a:tcPr marL="112542" marR="112542"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cap="none" baseline="0" dirty="0">
                          <a:solidFill>
                            <a:schemeClr val="tx1"/>
                          </a:solidFill>
                          <a:latin typeface="+mn-lt"/>
                          <a:ea typeface="+mn-ea"/>
                          <a:cs typeface="+mn-cs"/>
                        </a:rPr>
                        <a:t>Font Tempus Sans ITC</a:t>
                      </a:r>
                      <a:br>
                        <a:rPr lang="en-US" sz="1000" kern="1200" cap="none" baseline="0" dirty="0">
                          <a:solidFill>
                            <a:schemeClr val="tx1"/>
                          </a:solidFill>
                          <a:latin typeface="+mn-lt"/>
                          <a:ea typeface="+mn-ea"/>
                          <a:cs typeface="+mn-cs"/>
                        </a:rPr>
                      </a:br>
                      <a:r>
                        <a:rPr lang="en-US" sz="1000" kern="1200" cap="none" baseline="0" dirty="0">
                          <a:solidFill>
                            <a:schemeClr val="tx1"/>
                          </a:solidFill>
                          <a:latin typeface="+mn-lt"/>
                          <a:ea typeface="+mn-ea"/>
                          <a:cs typeface="+mn-cs"/>
                        </a:rPr>
                        <a:t>code 002F</a:t>
                      </a: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a:t>
                      </a:r>
                      <a:r>
                        <a:rPr lang="en-US" sz="1000" kern="1200" baseline="0" dirty="0">
                          <a:solidFill>
                            <a:schemeClr val="tx1"/>
                          </a:solidFill>
                          <a:latin typeface="+mn-lt"/>
                          <a:ea typeface="+mn-ea"/>
                          <a:cs typeface="+mn-cs"/>
                        </a:rPr>
                        <a:t>= 1 cm</a:t>
                      </a: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14 </a:t>
                      </a:r>
                      <a:r>
                        <a:rPr lang="en-US" sz="1000" kern="1200" dirty="0" err="1">
                          <a:solidFill>
                            <a:schemeClr val="tx1"/>
                          </a:solidFill>
                          <a:latin typeface="+mn-lt"/>
                          <a:ea typeface="+mn-ea"/>
                          <a:cs typeface="+mn-cs"/>
                        </a:rPr>
                        <a:t>pt</a:t>
                      </a:r>
                      <a:r>
                        <a:rPr lang="en-US" sz="1000" kern="120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4"/>
                  </a:ext>
                </a:extLst>
              </a:tr>
              <a:tr h="364884">
                <a:tc>
                  <a:txBody>
                    <a:bodyPr/>
                    <a:lstStyle/>
                    <a:p>
                      <a:r>
                        <a:rPr lang="en-US" sz="1400" kern="1200" dirty="0">
                          <a:solidFill>
                            <a:schemeClr val="tx1"/>
                          </a:solidFill>
                          <a:latin typeface="+mn-lt"/>
                          <a:ea typeface="+mn-ea"/>
                          <a:cs typeface="+mn-cs"/>
                        </a:rPr>
                        <a:t>Level 3</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Tahoma body</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95 / 95 / 95</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14</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Normal</a:t>
                      </a:r>
                    </a:p>
                  </a:txBody>
                  <a:tcPr marL="112542" marR="112542" anchor="ctr">
                    <a:solidFill>
                      <a:schemeClr val="bg1"/>
                    </a:solidFill>
                  </a:tcPr>
                </a:tc>
                <a:tc>
                  <a:txBody>
                    <a:bodyPr/>
                    <a:lstStyle/>
                    <a:p>
                      <a:pPr algn="ct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a:t>
                      </a:r>
                      <a:r>
                        <a:rPr lang="en-US" sz="1000" kern="1200" baseline="0" dirty="0">
                          <a:solidFill>
                            <a:schemeClr val="tx1"/>
                          </a:solidFill>
                          <a:latin typeface="+mn-lt"/>
                          <a:ea typeface="+mn-ea"/>
                          <a:cs typeface="+mn-cs"/>
                        </a:rPr>
                        <a:t>= 1 cm</a:t>
                      </a: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6 </a:t>
                      </a:r>
                      <a:r>
                        <a:rPr lang="en-US" sz="1000" kern="1200" dirty="0" err="1">
                          <a:solidFill>
                            <a:schemeClr val="tx1"/>
                          </a:solidFill>
                          <a:latin typeface="+mn-lt"/>
                          <a:ea typeface="+mn-ea"/>
                          <a:cs typeface="+mn-cs"/>
                        </a:rPr>
                        <a:t>pt</a:t>
                      </a:r>
                      <a:endParaRPr lang="en-US" sz="10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5"/>
                  </a:ext>
                </a:extLst>
              </a:tr>
              <a:tr h="364884">
                <a:tc>
                  <a:txBody>
                    <a:bodyPr/>
                    <a:lstStyle/>
                    <a:p>
                      <a:pPr marL="171450" indent="-171450">
                        <a:buClr>
                          <a:schemeClr val="bg2"/>
                        </a:buClr>
                        <a:buFont typeface="Tahoma" panose="020B0604030504040204" pitchFamily="34" charset="0"/>
                        <a:buChar char="›"/>
                      </a:pPr>
                      <a:r>
                        <a:rPr lang="en-US" sz="1200" kern="1200" cap="none" baseline="0" dirty="0">
                          <a:solidFill>
                            <a:schemeClr val="tx1"/>
                          </a:solidFill>
                          <a:latin typeface="+mn-lt"/>
                          <a:ea typeface="+mn-ea"/>
                          <a:cs typeface="+mn-cs"/>
                        </a:rPr>
                        <a:t>Level 4</a:t>
                      </a:r>
                    </a:p>
                  </a:txBody>
                  <a:tcPr marL="112542" marR="112542" anchor="ctr">
                    <a:solidFill>
                      <a:schemeClr val="bg1"/>
                    </a:solidFill>
                  </a:tcPr>
                </a:tc>
                <a:tc>
                  <a:txBody>
                    <a:bodyPr/>
                    <a:lstStyle/>
                    <a:p>
                      <a:pPr algn="ctr"/>
                      <a:r>
                        <a:rPr lang="en-US" sz="1000" kern="1200" cap="none" baseline="0" dirty="0">
                          <a:solidFill>
                            <a:schemeClr val="tx1"/>
                          </a:solidFill>
                          <a:latin typeface="+mn-lt"/>
                          <a:ea typeface="+mn-ea"/>
                          <a:cs typeface="+mn-cs"/>
                        </a:rPr>
                        <a:t>Tahoma body</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95 / 95 / 95</a:t>
                      </a:r>
                    </a:p>
                  </a:txBody>
                  <a:tcPr marL="112542" marR="112542" anchor="ctr">
                    <a:solidFill>
                      <a:schemeClr val="bg1"/>
                    </a:solidFill>
                  </a:tcPr>
                </a:tc>
                <a:tc>
                  <a:txBody>
                    <a:bodyPr/>
                    <a:lstStyle/>
                    <a:p>
                      <a:pPr algn="ctr"/>
                      <a:r>
                        <a:rPr lang="en-US" sz="1000" kern="1200" cap="none" baseline="0" dirty="0">
                          <a:solidFill>
                            <a:schemeClr val="tx1"/>
                          </a:solidFill>
                          <a:latin typeface="+mn-lt"/>
                          <a:ea typeface="+mn-ea"/>
                          <a:cs typeface="+mn-cs"/>
                        </a:rPr>
                        <a:t>12</a:t>
                      </a:r>
                    </a:p>
                  </a:txBody>
                  <a:tcPr marL="112542" marR="112542" anchor="ctr">
                    <a:solidFill>
                      <a:schemeClr val="bg1"/>
                    </a:solidFill>
                  </a:tcPr>
                </a:tc>
                <a:tc>
                  <a:txBody>
                    <a:bodyPr/>
                    <a:lstStyle/>
                    <a:p>
                      <a:pPr algn="ctr"/>
                      <a:r>
                        <a:rPr lang="en-US" sz="1000" kern="1200" cap="none" baseline="0" dirty="0">
                          <a:solidFill>
                            <a:schemeClr val="tx1"/>
                          </a:solidFill>
                          <a:latin typeface="+mn-lt"/>
                          <a:ea typeface="+mn-ea"/>
                          <a:cs typeface="+mn-cs"/>
                        </a:rPr>
                        <a:t>Normal</a:t>
                      </a:r>
                    </a:p>
                  </a:txBody>
                  <a:tcPr marL="112542" marR="112542" anchor="ctr">
                    <a:solidFill>
                      <a:schemeClr val="bg1"/>
                    </a:solidFill>
                  </a:tcPr>
                </a:tc>
                <a:tc>
                  <a:txBody>
                    <a:bodyPr/>
                    <a:lstStyle/>
                    <a:p>
                      <a:pPr marL="0" indent="0" algn="ctr">
                        <a:buFont typeface="Tahoma" panose="020B0604030504040204" pitchFamily="34" charset="0"/>
                        <a:buNone/>
                      </a:pPr>
                      <a:r>
                        <a:rPr lang="en-US" sz="1000" kern="1200" cap="none" baseline="0" dirty="0">
                          <a:solidFill>
                            <a:schemeClr val="tx1"/>
                          </a:solidFill>
                          <a:latin typeface="+mn-lt"/>
                          <a:ea typeface="+mn-ea"/>
                          <a:cs typeface="+mn-cs"/>
                        </a:rPr>
                        <a:t>Font Tahoma </a:t>
                      </a:r>
                      <a:br>
                        <a:rPr lang="en-US" sz="1000" kern="1200" cap="none" baseline="0" dirty="0">
                          <a:solidFill>
                            <a:schemeClr val="tx1"/>
                          </a:solidFill>
                          <a:latin typeface="+mn-lt"/>
                          <a:ea typeface="+mn-ea"/>
                          <a:cs typeface="+mn-cs"/>
                        </a:rPr>
                      </a:br>
                      <a:r>
                        <a:rPr lang="en-US" sz="1000" kern="1200" cap="none" baseline="0" dirty="0">
                          <a:solidFill>
                            <a:schemeClr val="tx1"/>
                          </a:solidFill>
                          <a:latin typeface="+mn-lt"/>
                          <a:ea typeface="+mn-ea"/>
                          <a:cs typeface="+mn-cs"/>
                        </a:rPr>
                        <a:t>code 203A</a:t>
                      </a: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a:t>
                      </a:r>
                      <a:r>
                        <a:rPr lang="en-US" sz="1000" kern="1200" baseline="0" dirty="0">
                          <a:solidFill>
                            <a:schemeClr val="tx1"/>
                          </a:solidFill>
                          <a:latin typeface="+mn-lt"/>
                          <a:ea typeface="+mn-ea"/>
                          <a:cs typeface="+mn-cs"/>
                        </a:rPr>
                        <a:t>= 1,8 cm</a:t>
                      </a: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6 </a:t>
                      </a:r>
                      <a:r>
                        <a:rPr lang="en-US" sz="1000" kern="1200" dirty="0" err="1">
                          <a:solidFill>
                            <a:schemeClr val="tx1"/>
                          </a:solidFill>
                          <a:latin typeface="+mn-lt"/>
                          <a:ea typeface="+mn-ea"/>
                          <a:cs typeface="+mn-cs"/>
                        </a:rPr>
                        <a:t>pt</a:t>
                      </a:r>
                      <a:endParaRPr lang="en-US" sz="10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6"/>
                  </a:ext>
                </a:extLst>
              </a:tr>
              <a:tr h="364884">
                <a:tc>
                  <a:txBody>
                    <a:bodyPr/>
                    <a:lstStyle/>
                    <a:p>
                      <a:pPr marL="171450" indent="-171450">
                        <a:buClr>
                          <a:schemeClr val="bg2"/>
                        </a:buClr>
                        <a:buFont typeface="Tahoma" panose="020B0604030504040204" pitchFamily="34" charset="0"/>
                        <a:buChar char="»"/>
                      </a:pPr>
                      <a:r>
                        <a:rPr lang="en-US" sz="1000" kern="1200" dirty="0">
                          <a:solidFill>
                            <a:schemeClr val="tx1"/>
                          </a:solidFill>
                          <a:latin typeface="+mn-lt"/>
                          <a:ea typeface="+mn-ea"/>
                          <a:cs typeface="+mn-cs"/>
                        </a:rPr>
                        <a:t>Level 5</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Tahoma body</a:t>
                      </a:r>
                    </a:p>
                  </a:txBody>
                  <a:tcPr marL="112542" marR="112542" anchor="ctr">
                    <a:solidFill>
                      <a:schemeClr val="bg1"/>
                    </a:solidFill>
                  </a:tcPr>
                </a:tc>
                <a:tc>
                  <a:txBody>
                    <a:bodyPr/>
                    <a:lstStyle/>
                    <a:p>
                      <a:pPr algn="ctr"/>
                      <a:r>
                        <a:rPr lang="en-US" sz="1000" i="0" kern="1200" cap="all" baseline="0" dirty="0">
                          <a:solidFill>
                            <a:schemeClr val="tx1"/>
                          </a:solidFill>
                          <a:latin typeface="+mn-lt"/>
                          <a:ea typeface="+mn-ea"/>
                          <a:cs typeface="+mn-cs"/>
                        </a:rPr>
                        <a:t>95 / 95 / 95</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10</a:t>
                      </a:r>
                    </a:p>
                  </a:txBody>
                  <a:tcPr marL="112542" marR="112542" anchor="ctr">
                    <a:solidFill>
                      <a:schemeClr val="bg1"/>
                    </a:solidFill>
                  </a:tcPr>
                </a:tc>
                <a:tc>
                  <a:txBody>
                    <a:bodyPr/>
                    <a:lstStyle/>
                    <a:p>
                      <a:pPr algn="ctr"/>
                      <a:r>
                        <a:rPr lang="en-US" sz="1000" kern="1200" dirty="0">
                          <a:solidFill>
                            <a:schemeClr val="tx1"/>
                          </a:solidFill>
                          <a:latin typeface="+mn-lt"/>
                          <a:ea typeface="+mn-ea"/>
                          <a:cs typeface="+mn-cs"/>
                        </a:rPr>
                        <a:t>Normal</a:t>
                      </a:r>
                    </a:p>
                  </a:txBody>
                  <a:tcPr marL="112542" marR="112542"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latin typeface="+mn-lt"/>
                          <a:ea typeface="+mn-ea"/>
                          <a:cs typeface="+mn-cs"/>
                        </a:rPr>
                        <a:t>Font Tahoma</a:t>
                      </a:r>
                      <a:br>
                        <a:rPr lang="en-US" sz="1000" kern="1200" dirty="0">
                          <a:solidFill>
                            <a:schemeClr val="tx1"/>
                          </a:solidFill>
                          <a:latin typeface="+mn-lt"/>
                          <a:ea typeface="+mn-ea"/>
                          <a:cs typeface="+mn-cs"/>
                        </a:rPr>
                      </a:br>
                      <a:r>
                        <a:rPr lang="en-US" sz="1000" kern="1200" dirty="0">
                          <a:solidFill>
                            <a:schemeClr val="tx1"/>
                          </a:solidFill>
                          <a:latin typeface="+mn-lt"/>
                          <a:ea typeface="+mn-ea"/>
                          <a:cs typeface="+mn-cs"/>
                        </a:rPr>
                        <a:t>code 00BB</a:t>
                      </a:r>
                    </a:p>
                    <a:p>
                      <a:pPr algn="ct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dirty="0">
                          <a:solidFill>
                            <a:schemeClr val="tx1"/>
                          </a:solidFill>
                          <a:latin typeface="+mn-lt"/>
                          <a:ea typeface="+mn-ea"/>
                          <a:cs typeface="+mn-cs"/>
                        </a:rPr>
                        <a:t>Before text </a:t>
                      </a:r>
                      <a:r>
                        <a:rPr lang="en-US" sz="1000" kern="1200" baseline="0" dirty="0">
                          <a:solidFill>
                            <a:schemeClr val="tx1"/>
                          </a:solidFill>
                          <a:latin typeface="+mn-lt"/>
                          <a:ea typeface="+mn-ea"/>
                          <a:cs typeface="+mn-cs"/>
                        </a:rPr>
                        <a:t>= 2,5 cm</a:t>
                      </a:r>
                      <a:endParaRPr lang="en-US" sz="1000" kern="1200" dirty="0">
                        <a:solidFill>
                          <a:schemeClr val="tx1"/>
                        </a:solidFill>
                        <a:latin typeface="+mn-lt"/>
                        <a:ea typeface="+mn-ea"/>
                        <a:cs typeface="+mn-cs"/>
                      </a:endParaRPr>
                    </a:p>
                  </a:txBody>
                  <a:tcPr marL="112542" marR="112542" anchor="ctr">
                    <a:solidFill>
                      <a:schemeClr val="bg1"/>
                    </a:solidFill>
                  </a:tcPr>
                </a:tc>
                <a:tc>
                  <a:txBody>
                    <a:bodyPr/>
                    <a:lstStyle/>
                    <a:p>
                      <a:r>
                        <a:rPr lang="en-US" sz="1000" kern="1200" noProof="0" dirty="0">
                          <a:solidFill>
                            <a:schemeClr val="tx1"/>
                          </a:solidFill>
                          <a:latin typeface="+mn-lt"/>
                          <a:ea typeface="+mn-ea"/>
                          <a:cs typeface="+mn-cs"/>
                        </a:rPr>
                        <a:t>Before Text </a:t>
                      </a:r>
                      <a:r>
                        <a:rPr lang="en-US" sz="1000" kern="1200" baseline="0" noProof="0" dirty="0">
                          <a:solidFill>
                            <a:schemeClr val="tx1"/>
                          </a:solidFill>
                          <a:latin typeface="+mn-lt"/>
                          <a:ea typeface="+mn-ea"/>
                          <a:cs typeface="+mn-cs"/>
                        </a:rPr>
                        <a:t>= </a:t>
                      </a:r>
                      <a:r>
                        <a:rPr lang="en-US" sz="1000" kern="1200" dirty="0">
                          <a:solidFill>
                            <a:schemeClr val="tx1"/>
                          </a:solidFill>
                          <a:latin typeface="+mn-lt"/>
                          <a:ea typeface="+mn-ea"/>
                          <a:cs typeface="+mn-cs"/>
                        </a:rPr>
                        <a:t>5 </a:t>
                      </a:r>
                      <a:r>
                        <a:rPr lang="en-US" sz="1000" kern="1200" dirty="0" err="1">
                          <a:solidFill>
                            <a:schemeClr val="tx1"/>
                          </a:solidFill>
                          <a:latin typeface="+mn-lt"/>
                          <a:ea typeface="+mn-ea"/>
                          <a:cs typeface="+mn-cs"/>
                        </a:rPr>
                        <a:t>pt</a:t>
                      </a:r>
                      <a:endParaRPr lang="en-US" sz="10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noProof="0" dirty="0">
                          <a:solidFill>
                            <a:schemeClr val="tx1"/>
                          </a:solidFill>
                          <a:latin typeface="+mn-lt"/>
                          <a:ea typeface="+mn-ea"/>
                          <a:cs typeface="+mn-cs"/>
                        </a:rPr>
                        <a:t>No line spacing</a:t>
                      </a:r>
                    </a:p>
                  </a:txBody>
                  <a:tcPr marL="112542" marR="112542" anchor="ctr">
                    <a:solidFill>
                      <a:schemeClr val="bg1"/>
                    </a:solidFill>
                  </a:tcPr>
                </a:tc>
                <a:extLst>
                  <a:ext uri="{0D108BD9-81ED-4DB2-BD59-A6C34878D82A}">
                    <a16:rowId xmlns:a16="http://schemas.microsoft.com/office/drawing/2014/main" val="10007"/>
                  </a:ext>
                </a:extLst>
              </a:tr>
            </a:tbl>
          </a:graphicData>
        </a:graphic>
      </p:graphicFrame>
      <p:sp>
        <p:nvSpPr>
          <p:cNvPr id="6" name="Rectangle 5"/>
          <p:cNvSpPr/>
          <p:nvPr userDrawn="1"/>
        </p:nvSpPr>
        <p:spPr>
          <a:xfrm>
            <a:off x="5918750" y="404665"/>
            <a:ext cx="5840560" cy="1080119"/>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400" b="1" noProof="0" dirty="0">
                <a:solidFill>
                  <a:schemeClr val="bg2"/>
                </a:solidFill>
              </a:rPr>
              <a:t>Remaining bug</a:t>
            </a:r>
            <a:endParaRPr lang="en-US" sz="1400" noProof="0" dirty="0">
              <a:solidFill>
                <a:schemeClr val="bg2"/>
              </a:solidFill>
            </a:endParaRPr>
          </a:p>
          <a:p>
            <a:pPr algn="r"/>
            <a:r>
              <a:rPr lang="en-US" sz="1400" noProof="0" dirty="0">
                <a:solidFill>
                  <a:schemeClr val="bg2"/>
                </a:solidFill>
              </a:rPr>
              <a:t>Print issue is reported with Font </a:t>
            </a:r>
            <a:r>
              <a:rPr lang="en-US" sz="1400" baseline="0" noProof="0" dirty="0">
                <a:solidFill>
                  <a:schemeClr val="bg2"/>
                </a:solidFill>
              </a:rPr>
              <a:t> Tahoma in italic when the document is save as a PDF with MS PPT. </a:t>
            </a:r>
          </a:p>
          <a:p>
            <a:pPr algn="r"/>
            <a:r>
              <a:rPr lang="en-US" sz="1400" b="1" baseline="0" noProof="0" dirty="0">
                <a:solidFill>
                  <a:schemeClr val="bg2"/>
                </a:solidFill>
              </a:rPr>
              <a:t>Work around solution: generate with Pdf Creator.</a:t>
            </a:r>
            <a:endParaRPr lang="en-US" sz="1400" b="1" noProof="0" dirty="0">
              <a:solidFill>
                <a:schemeClr val="bg2"/>
              </a:solidFill>
            </a:endParaRPr>
          </a:p>
        </p:txBody>
      </p:sp>
      <p:graphicFrame>
        <p:nvGraphicFramePr>
          <p:cNvPr id="7" name="Inhaltsplatzhalter 3"/>
          <p:cNvGraphicFramePr>
            <a:graphicFrameLocks/>
          </p:cNvGraphicFramePr>
          <p:nvPr userDrawn="1"/>
        </p:nvGraphicFramePr>
        <p:xfrm>
          <a:off x="446856" y="1470716"/>
          <a:ext cx="11360135" cy="1635316"/>
        </p:xfrm>
        <a:graphic>
          <a:graphicData uri="http://schemas.openxmlformats.org/drawingml/2006/table">
            <a:tbl>
              <a:tblPr bandRow="1">
                <a:tableStyleId>{5C22544A-7EE6-4342-B048-85BDC9FD1C3A}</a:tableStyleId>
              </a:tblPr>
              <a:tblGrid>
                <a:gridCol w="1136014">
                  <a:extLst>
                    <a:ext uri="{9D8B030D-6E8A-4147-A177-3AD203B41FA5}">
                      <a16:colId xmlns:a16="http://schemas.microsoft.com/office/drawing/2014/main" val="20000"/>
                    </a:ext>
                  </a:extLst>
                </a:gridCol>
                <a:gridCol w="1136014">
                  <a:extLst>
                    <a:ext uri="{9D8B030D-6E8A-4147-A177-3AD203B41FA5}">
                      <a16:colId xmlns:a16="http://schemas.microsoft.com/office/drawing/2014/main" val="20001"/>
                    </a:ext>
                  </a:extLst>
                </a:gridCol>
                <a:gridCol w="1136014">
                  <a:extLst>
                    <a:ext uri="{9D8B030D-6E8A-4147-A177-3AD203B41FA5}">
                      <a16:colId xmlns:a16="http://schemas.microsoft.com/office/drawing/2014/main" val="20002"/>
                    </a:ext>
                  </a:extLst>
                </a:gridCol>
                <a:gridCol w="1136014">
                  <a:extLst>
                    <a:ext uri="{9D8B030D-6E8A-4147-A177-3AD203B41FA5}">
                      <a16:colId xmlns:a16="http://schemas.microsoft.com/office/drawing/2014/main" val="20003"/>
                    </a:ext>
                  </a:extLst>
                </a:gridCol>
                <a:gridCol w="1136014">
                  <a:extLst>
                    <a:ext uri="{9D8B030D-6E8A-4147-A177-3AD203B41FA5}">
                      <a16:colId xmlns:a16="http://schemas.microsoft.com/office/drawing/2014/main" val="20004"/>
                    </a:ext>
                  </a:extLst>
                </a:gridCol>
                <a:gridCol w="1136014">
                  <a:extLst>
                    <a:ext uri="{9D8B030D-6E8A-4147-A177-3AD203B41FA5}">
                      <a16:colId xmlns:a16="http://schemas.microsoft.com/office/drawing/2014/main" val="20005"/>
                    </a:ext>
                  </a:extLst>
                </a:gridCol>
                <a:gridCol w="1136014">
                  <a:extLst>
                    <a:ext uri="{9D8B030D-6E8A-4147-A177-3AD203B41FA5}">
                      <a16:colId xmlns:a16="http://schemas.microsoft.com/office/drawing/2014/main" val="20006"/>
                    </a:ext>
                  </a:extLst>
                </a:gridCol>
                <a:gridCol w="1136014">
                  <a:extLst>
                    <a:ext uri="{9D8B030D-6E8A-4147-A177-3AD203B41FA5}">
                      <a16:colId xmlns:a16="http://schemas.microsoft.com/office/drawing/2014/main" val="20007"/>
                    </a:ext>
                  </a:extLst>
                </a:gridCol>
                <a:gridCol w="1136014">
                  <a:extLst>
                    <a:ext uri="{9D8B030D-6E8A-4147-A177-3AD203B41FA5}">
                      <a16:colId xmlns:a16="http://schemas.microsoft.com/office/drawing/2014/main" val="20008"/>
                    </a:ext>
                  </a:extLst>
                </a:gridCol>
                <a:gridCol w="1136014">
                  <a:extLst>
                    <a:ext uri="{9D8B030D-6E8A-4147-A177-3AD203B41FA5}">
                      <a16:colId xmlns:a16="http://schemas.microsoft.com/office/drawing/2014/main" val="20009"/>
                    </a:ext>
                  </a:extLst>
                </a:gridCol>
              </a:tblGrid>
              <a:tr h="306682">
                <a:tc gridSpan="10">
                  <a:txBody>
                    <a:bodyPr/>
                    <a:lstStyle/>
                    <a:p>
                      <a:pPr marL="0" marR="0" lvl="0" indent="0" algn="l" defTabSz="914400" rtl="0" eaLnBrk="1" fontAlgn="auto" latinLnBrk="0" hangingPunct="1">
                        <a:lnSpc>
                          <a:spcPct val="100000"/>
                        </a:lnSpc>
                        <a:spcBef>
                          <a:spcPts val="400"/>
                        </a:spcBef>
                        <a:spcAft>
                          <a:spcPts val="400"/>
                        </a:spcAft>
                        <a:buClrTx/>
                        <a:buSzTx/>
                        <a:buFont typeface="Arial" pitchFamily="34" charset="0"/>
                        <a:buNone/>
                        <a:tabLst/>
                        <a:defRPr/>
                      </a:pPr>
                      <a:r>
                        <a:rPr lang="fr-FR" sz="900" b="1" kern="1200" noProof="0" dirty="0">
                          <a:solidFill>
                            <a:schemeClr val="bg2"/>
                          </a:solidFill>
                          <a:latin typeface="+mn-lt"/>
                          <a:ea typeface="+mn-ea"/>
                          <a:cs typeface="+mn-cs"/>
                        </a:rPr>
                        <a:t>Color scheme</a:t>
                      </a:r>
                    </a:p>
                  </a:txBody>
                  <a:tcPr marL="88615" marR="0" marT="72000" marB="72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tc hMerge="1">
                  <a:txBody>
                    <a:bodyPr/>
                    <a:lstStyle/>
                    <a:p>
                      <a:pPr marL="0" marR="0" indent="0" algn="l" defTabSz="914400" rtl="0" eaLnBrk="1" fontAlgn="auto" latinLnBrk="0" hangingPunct="1">
                        <a:lnSpc>
                          <a:spcPct val="100000"/>
                        </a:lnSpc>
                        <a:spcBef>
                          <a:spcPts val="400"/>
                        </a:spcBef>
                        <a:spcAft>
                          <a:spcPts val="400"/>
                        </a:spcAft>
                        <a:buClrTx/>
                        <a:buSzTx/>
                        <a:buFont typeface="Arial" pitchFamily="34" charset="0"/>
                        <a:buNone/>
                        <a:tabLst/>
                        <a:defRPr/>
                      </a:pPr>
                      <a:endParaRPr lang="de-DE" sz="800" b="0" i="1" u="none" dirty="0">
                        <a:solidFill>
                          <a:schemeClr val="tx1"/>
                        </a:solidFill>
                        <a:latin typeface="Arial" pitchFamily="34" charset="0"/>
                        <a:cs typeface="Arial" pitchFamily="34" charset="0"/>
                      </a:endParaRPr>
                    </a:p>
                  </a:txBody>
                  <a:tcPr marL="72000" marR="108000" marT="72000" marB="7200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00647">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Background 1</a:t>
                      </a:r>
                    </a:p>
                  </a:txBody>
                  <a:tcPr marL="88615" marR="0"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Text 1</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Background 2</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Text 2</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1</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2</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3</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4</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5</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0" hangingPunct="1">
                        <a:lnSpc>
                          <a:spcPct val="100000"/>
                        </a:lnSpc>
                        <a:spcBef>
                          <a:spcPts val="400"/>
                        </a:spcBef>
                        <a:spcAft>
                          <a:spcPts val="400"/>
                        </a:spcAft>
                        <a:buClrTx/>
                        <a:buSzTx/>
                        <a:buFont typeface="Arial" pitchFamily="34" charset="0"/>
                        <a:buNone/>
                        <a:tabLst/>
                        <a:defRPr/>
                      </a:pPr>
                      <a:r>
                        <a:rPr lang="fr-FR" sz="900" b="0" i="0" u="none" noProof="0" dirty="0">
                          <a:solidFill>
                            <a:schemeClr val="bg2"/>
                          </a:solidFill>
                          <a:latin typeface="+mn-lt"/>
                          <a:cs typeface="Arial" pitchFamily="34" charset="0"/>
                        </a:rPr>
                        <a:t>Accent 6</a:t>
                      </a:r>
                    </a:p>
                  </a:txBody>
                  <a:tcPr marL="88615" marR="132923"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563945">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0"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5F5F5F"/>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3"/>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5"/>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fr-FR" sz="1000" i="1" u="none" noProof="0" dirty="0">
                        <a:solidFill>
                          <a:schemeClr val="tx1"/>
                        </a:solidFill>
                        <a:latin typeface="+mn-lt"/>
                        <a:cs typeface="Arial" pitchFamily="34" charset="0"/>
                      </a:endParaRPr>
                    </a:p>
                  </a:txBody>
                  <a:tcPr marL="88615" marR="132923" marT="72000" marB="72000">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chemeClr val="accent6"/>
                    </a:solidFill>
                  </a:tcPr>
                </a:tc>
                <a:extLst>
                  <a:ext uri="{0D108BD9-81ED-4DB2-BD59-A6C34878D82A}">
                    <a16:rowId xmlns:a16="http://schemas.microsoft.com/office/drawing/2014/main" val="10002"/>
                  </a:ext>
                </a:extLst>
              </a:tr>
              <a:tr h="555529">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255</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255</a:t>
                      </a:r>
                      <a:br>
                        <a:rPr lang="fr-FR" sz="1000" i="0" u="none" noProof="0" dirty="0">
                          <a:solidFill>
                            <a:srgbClr val="000000"/>
                          </a:solidFill>
                          <a:latin typeface="+mn-lt"/>
                          <a:cs typeface="Arial" pitchFamily="34" charset="0"/>
                        </a:rPr>
                      </a:br>
                      <a:r>
                        <a:rPr lang="fr-FR" sz="1000" i="0" u="none" noProof="0" dirty="0">
                          <a:solidFill>
                            <a:srgbClr val="000000"/>
                          </a:solidFill>
                          <a:latin typeface="+mn-lt"/>
                          <a:cs typeface="Arial" pitchFamily="34" charset="0"/>
                        </a:rPr>
                        <a:t>255</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95</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95</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95</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80</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48</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120</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244</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243</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240</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140</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155</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156</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202</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197</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184</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102</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126</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118</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147</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132</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129</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4</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139</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154</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209</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180</a:t>
                      </a:r>
                    </a:p>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fr-FR" sz="1000" i="0" u="none" noProof="0" dirty="0">
                          <a:solidFill>
                            <a:srgbClr val="000000"/>
                          </a:solidFill>
                          <a:latin typeface="+mn-lt"/>
                          <a:cs typeface="Arial" pitchFamily="34" charset="0"/>
                        </a:rPr>
                        <a:t>166</a:t>
                      </a:r>
                    </a:p>
                  </a:txBody>
                  <a:tcPr marL="88615" marR="88615" marT="36000" marB="360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0"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How to use the Wavestone </a:t>
            </a:r>
            <a:r>
              <a:rPr lang="en-US" noProof="0" dirty="0" err="1"/>
              <a:t>ppt</a:t>
            </a:r>
            <a:r>
              <a:rPr lang="en-US" noProof="0" dirty="0"/>
              <a:t> template</a:t>
            </a:r>
          </a:p>
        </p:txBody>
      </p:sp>
      <p:grpSp>
        <p:nvGrpSpPr>
          <p:cNvPr id="3" name="Groupe 2"/>
          <p:cNvGrpSpPr/>
          <p:nvPr userDrawn="1"/>
        </p:nvGrpSpPr>
        <p:grpSpPr>
          <a:xfrm>
            <a:off x="416542" y="730806"/>
            <a:ext cx="5502208" cy="753979"/>
            <a:chOff x="338440" y="866281"/>
            <a:chExt cx="4614560" cy="753979"/>
          </a:xfrm>
        </p:grpSpPr>
        <p:sp>
          <p:nvSpPr>
            <p:cNvPr id="11" name="Rectangle 10"/>
            <p:cNvSpPr/>
            <p:nvPr userDrawn="1"/>
          </p:nvSpPr>
          <p:spPr>
            <a:xfrm>
              <a:off x="338440" y="866281"/>
              <a:ext cx="4614560" cy="753979"/>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en-US" sz="1600" b="1" noProof="0" dirty="0">
                  <a:solidFill>
                    <a:schemeClr val="bg2"/>
                  </a:solidFill>
                </a:rPr>
                <a:t>Shortcut to switch</a:t>
              </a:r>
              <a:r>
                <a:rPr lang="en-US" sz="1600" b="1" baseline="0" noProof="0" dirty="0">
                  <a:solidFill>
                    <a:schemeClr val="bg2"/>
                  </a:solidFill>
                </a:rPr>
                <a:t> text level :</a:t>
              </a:r>
              <a:endParaRPr lang="en-US" sz="1600" b="1" noProof="0" dirty="0">
                <a:solidFill>
                  <a:schemeClr val="bg2"/>
                </a:solidFill>
              </a:endParaRPr>
            </a:p>
            <a:p>
              <a:pPr algn="r"/>
              <a:r>
                <a:rPr lang="en-US" sz="1600" b="0" noProof="0" dirty="0">
                  <a:solidFill>
                    <a:schemeClr val="bg2"/>
                  </a:solidFill>
                </a:rPr>
                <a:t>Shift</a:t>
              </a:r>
              <a:r>
                <a:rPr lang="en-US" sz="1600" b="0" baseline="0" noProof="0" dirty="0">
                  <a:solidFill>
                    <a:schemeClr val="bg2"/>
                  </a:solidFill>
                </a:rPr>
                <a:t> + Alt + Right/Left arrow</a:t>
              </a:r>
              <a:endParaRPr lang="en-US" sz="1600" b="0" noProof="0" dirty="0">
                <a:solidFill>
                  <a:schemeClr val="bg2"/>
                </a:solidFill>
              </a:endParaRPr>
            </a:p>
          </p:txBody>
        </p:sp>
        <p:pic>
          <p:nvPicPr>
            <p:cNvPr id="12"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42" y="998628"/>
              <a:ext cx="489284" cy="489284"/>
            </a:xfrm>
            <a:prstGeom prst="rect">
              <a:avLst/>
            </a:prstGeom>
          </p:spPr>
        </p:pic>
      </p:grpSp>
    </p:spTree>
    <p:extLst>
      <p:ext uri="{BB962C8B-B14F-4D97-AF65-F5344CB8AC3E}">
        <p14:creationId xmlns:p14="http://schemas.microsoft.com/office/powerpoint/2010/main" val="31659638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1/2 + Image + Description">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6220477" y="1268413"/>
            <a:ext cx="5538462" cy="4500000"/>
          </a:xfrm>
        </p:spPr>
        <p:txBody>
          <a:bodyPr anchor="ctr"/>
          <a:lstStyle>
            <a:lvl1pPr algn="ctr">
              <a:defRPr/>
            </a:lvl1pPr>
          </a:lstStyle>
          <a:p>
            <a:r>
              <a:rPr lang="fr-FR" dirty="0"/>
              <a:t>Insert </a:t>
            </a:r>
            <a:r>
              <a:rPr lang="fr-FR" dirty="0" err="1"/>
              <a:t>your</a:t>
            </a:r>
            <a:r>
              <a:rPr lang="fr-FR" dirty="0"/>
              <a:t> </a:t>
            </a:r>
            <a:r>
              <a:rPr lang="fr-FR" dirty="0" err="1"/>
              <a:t>picture</a:t>
            </a:r>
            <a:r>
              <a:rPr lang="fr-FR" dirty="0"/>
              <a:t> </a:t>
            </a:r>
            <a:r>
              <a:rPr lang="fr-FR" dirty="0" err="1"/>
              <a:t>here</a:t>
            </a:r>
            <a:endParaRPr lang="en-US" dirty="0"/>
          </a:p>
        </p:txBody>
      </p:sp>
      <p:sp>
        <p:nvSpPr>
          <p:cNvPr id="13" name="Text Placeholder 4"/>
          <p:cNvSpPr>
            <a:spLocks noGrp="1"/>
          </p:cNvSpPr>
          <p:nvPr>
            <p:ph type="body" sz="quarter" idx="15" hasCustomPrompt="1"/>
          </p:nvPr>
        </p:nvSpPr>
        <p:spPr>
          <a:xfrm>
            <a:off x="6220477" y="5768414"/>
            <a:ext cx="5538462" cy="468875"/>
          </a:xfrm>
          <a:noFill/>
        </p:spPr>
        <p:txBody>
          <a:bodyPr lIns="0" rIns="0" anchor="b" anchorCtr="0">
            <a:noAutofit/>
          </a:bodyPr>
          <a:lstStyle>
            <a:lvl1pPr marL="0" indent="0" algn="l">
              <a:lnSpc>
                <a:spcPct val="100000"/>
              </a:lnSpc>
              <a:spcBef>
                <a:spcPts val="400"/>
              </a:spcBef>
              <a:defRPr sz="1000" i="0" cap="none" baseline="0">
                <a:solidFill>
                  <a:schemeClr val="accent5"/>
                </a:solidFill>
              </a:defRPr>
            </a:lvl1pPr>
            <a:lvl2pPr marL="95250" indent="0" algn="just">
              <a:lnSpc>
                <a:spcPct val="100000"/>
              </a:lnSpc>
              <a:spcBef>
                <a:spcPts val="400"/>
              </a:spcBef>
              <a:buFontTx/>
              <a:buNone/>
              <a:defRPr sz="1000" i="0" cap="none" baseline="0">
                <a:solidFill>
                  <a:schemeClr val="bg2"/>
                </a:solidFill>
              </a:defRPr>
            </a:lvl2pPr>
            <a:lvl3pPr marL="95250" indent="0" algn="just">
              <a:lnSpc>
                <a:spcPct val="100000"/>
              </a:lnSpc>
              <a:spcBef>
                <a:spcPts val="400"/>
              </a:spcBef>
              <a:buFontTx/>
              <a:buNone/>
              <a:defRPr sz="1000" i="0">
                <a:solidFill>
                  <a:schemeClr val="bg2"/>
                </a:solidFill>
              </a:defRPr>
            </a:lvl3pPr>
            <a:lvl4pPr marL="95250" indent="0" algn="just">
              <a:lnSpc>
                <a:spcPct val="100000"/>
              </a:lnSpc>
              <a:spcBef>
                <a:spcPts val="400"/>
              </a:spcBef>
              <a:buFontTx/>
              <a:buNone/>
              <a:defRPr sz="1000" i="0" cap="none" baseline="0">
                <a:solidFill>
                  <a:schemeClr val="bg2"/>
                </a:solidFill>
              </a:defRPr>
            </a:lvl4pPr>
            <a:lvl5pPr marL="95250" indent="0" algn="just">
              <a:lnSpc>
                <a:spcPct val="100000"/>
              </a:lnSpc>
              <a:spcBef>
                <a:spcPts val="400"/>
              </a:spcBef>
              <a:buFontTx/>
              <a:buNone/>
              <a:defRPr sz="1000" i="0">
                <a:solidFill>
                  <a:schemeClr val="bg2"/>
                </a:solidFill>
              </a:defRPr>
            </a:lvl5pPr>
            <a:lvl6pPr marL="95250" indent="0" algn="just">
              <a:lnSpc>
                <a:spcPct val="100000"/>
              </a:lnSpc>
              <a:spcBef>
                <a:spcPts val="400"/>
              </a:spcBef>
              <a:buFontTx/>
              <a:buNone/>
              <a:defRPr sz="1000" i="0">
                <a:solidFill>
                  <a:schemeClr val="bg2"/>
                </a:solidFill>
              </a:defRPr>
            </a:lvl6pPr>
            <a:lvl7pPr marL="95250" indent="0" algn="just">
              <a:lnSpc>
                <a:spcPct val="100000"/>
              </a:lnSpc>
              <a:spcBef>
                <a:spcPts val="400"/>
              </a:spcBef>
              <a:buFontTx/>
              <a:buNone/>
              <a:defRPr sz="1000" i="0" baseline="0">
                <a:solidFill>
                  <a:schemeClr val="bg2"/>
                </a:solidFill>
              </a:defRPr>
            </a:lvl7pPr>
            <a:lvl8pPr marL="95250" indent="0" algn="just">
              <a:lnSpc>
                <a:spcPct val="100000"/>
              </a:lnSpc>
              <a:spcBef>
                <a:spcPts val="400"/>
              </a:spcBef>
              <a:buFontTx/>
              <a:buNone/>
              <a:defRPr sz="1000" i="0" baseline="0">
                <a:solidFill>
                  <a:schemeClr val="bg2"/>
                </a:solidFill>
              </a:defRPr>
            </a:lvl8pPr>
            <a:lvl9pPr marL="95250" indent="0" algn="just">
              <a:lnSpc>
                <a:spcPct val="100000"/>
              </a:lnSpc>
              <a:spcBef>
                <a:spcPts val="400"/>
              </a:spcBef>
              <a:buFontTx/>
              <a:buNone/>
              <a:defRPr sz="1000" i="0" baseline="0">
                <a:solidFill>
                  <a:schemeClr val="bg2"/>
                </a:solidFill>
              </a:defRPr>
            </a:lvl9pPr>
          </a:lstStyle>
          <a:p>
            <a:pPr lvl="0"/>
            <a:r>
              <a:rPr lang="fr-FR" dirty="0"/>
              <a:t>Insert </a:t>
            </a:r>
            <a:r>
              <a:rPr lang="fr-FR" dirty="0" err="1"/>
              <a:t>your</a:t>
            </a:r>
            <a:r>
              <a:rPr lang="fr-FR" dirty="0"/>
              <a:t> </a:t>
            </a:r>
            <a:r>
              <a:rPr lang="fr-FR" dirty="0" err="1"/>
              <a:t>caption</a:t>
            </a:r>
            <a:r>
              <a:rPr lang="fr-FR" dirty="0"/>
              <a:t> </a:t>
            </a:r>
            <a:r>
              <a:rPr lang="fr-FR" dirty="0" err="1"/>
              <a:t>here</a:t>
            </a:r>
            <a:endParaRPr lang="fr-FR" dirty="0"/>
          </a:p>
        </p:txBody>
      </p:sp>
      <p:cxnSp>
        <p:nvCxnSpPr>
          <p:cNvPr id="12" name="Straight Connector 11"/>
          <p:cNvCxnSpPr/>
          <p:nvPr userDrawn="1"/>
        </p:nvCxnSpPr>
        <p:spPr>
          <a:xfrm>
            <a:off x="6220477" y="6237288"/>
            <a:ext cx="553846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9"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14" name="Espace réservé du texte 5"/>
          <p:cNvSpPr>
            <a:spLocks noGrp="1"/>
          </p:cNvSpPr>
          <p:nvPr>
            <p:ph type="body" sz="quarter" idx="21" hasCustomPrompt="1"/>
          </p:nvPr>
        </p:nvSpPr>
        <p:spPr>
          <a:xfrm>
            <a:off x="425354" y="1268414"/>
            <a:ext cx="5679830" cy="4968875"/>
          </a:xfrm>
        </p:spPr>
        <p:txBody>
          <a:bodyPr anchor="ct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648000" marR="0" indent="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None/>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lvl="0"/>
            <a:r>
              <a:rPr lang="en-US" dirty="0"/>
              <a:t>Level 1 - </a:t>
            </a:r>
            <a:r>
              <a:rPr lang="en-US" dirty="0">
                <a:solidFill>
                  <a:srgbClr val="503078"/>
                </a:solidFill>
              </a:rPr>
              <a:t>To move to the next level, Alt + Shift + right arrow</a:t>
            </a:r>
            <a:endParaRPr lang="en-US" dirty="0"/>
          </a:p>
          <a:p>
            <a:pPr lvl="1"/>
            <a:r>
              <a:rPr lang="en-US" dirty="0"/>
              <a:t>Level 2</a:t>
            </a:r>
          </a:p>
          <a:p>
            <a:pPr lvl="2"/>
            <a:r>
              <a:rPr lang="en-US" dirty="0"/>
              <a:t>Level 3</a:t>
            </a:r>
          </a:p>
          <a:p>
            <a:pPr lvl="3"/>
            <a:r>
              <a:rPr lang="en-US" dirty="0"/>
              <a:t>Level 4</a:t>
            </a:r>
          </a:p>
          <a:p>
            <a:pPr lvl="4"/>
            <a:r>
              <a:rPr lang="en-US" dirty="0"/>
              <a:t>Level 5</a:t>
            </a:r>
          </a:p>
          <a:p>
            <a:pPr lvl="5"/>
            <a:r>
              <a:rPr lang="en-US" dirty="0"/>
              <a:t>Level 6</a:t>
            </a:r>
          </a:p>
          <a:p>
            <a:pPr lvl="6"/>
            <a:r>
              <a:rPr lang="en-US" dirty="0"/>
              <a:t>Level 7</a:t>
            </a:r>
          </a:p>
          <a:p>
            <a:pPr lvl="7"/>
            <a:r>
              <a:rPr lang="en-US" noProof="0" dirty="0"/>
              <a:t>Level </a:t>
            </a:r>
            <a:r>
              <a:rPr lang="en-US" dirty="0"/>
              <a:t>8</a:t>
            </a:r>
          </a:p>
          <a:p>
            <a:pPr lvl="8"/>
            <a:r>
              <a:rPr lang="en-US" dirty="0"/>
              <a:t>Level 9</a:t>
            </a:r>
          </a:p>
        </p:txBody>
      </p:sp>
    </p:spTree>
    <p:extLst>
      <p:ext uri="{BB962C8B-B14F-4D97-AF65-F5344CB8AC3E}">
        <p14:creationId xmlns:p14="http://schemas.microsoft.com/office/powerpoint/2010/main" val="486115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left + Half Image">
    <p:bg>
      <p:bgRef idx="1001">
        <a:schemeClr val="bg1"/>
      </p:bgRef>
    </p:bg>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6104637" y="0"/>
            <a:ext cx="6114462" cy="6858000"/>
          </a:xfrm>
        </p:spPr>
        <p:txBody>
          <a:bodyPr anchor="t"/>
          <a:lstStyle>
            <a:lvl1pPr algn="ctr">
              <a:defRPr baseline="0"/>
            </a:lvl1pPr>
          </a:lstStyle>
          <a:p>
            <a:endParaRPr lang="fr-FR" dirty="0"/>
          </a:p>
          <a:p>
            <a:r>
              <a:rPr lang="fr-FR" dirty="0"/>
              <a:t>Insert </a:t>
            </a:r>
            <a:r>
              <a:rPr lang="fr-FR" dirty="0" err="1"/>
              <a:t>your</a:t>
            </a:r>
            <a:r>
              <a:rPr lang="fr-FR" dirty="0"/>
              <a:t> </a:t>
            </a:r>
            <a:r>
              <a:rPr lang="fr-FR" dirty="0" err="1"/>
              <a:t>picture</a:t>
            </a:r>
            <a:r>
              <a:rPr lang="fr-FR" dirty="0"/>
              <a:t> </a:t>
            </a:r>
            <a:r>
              <a:rPr lang="fr-FR" dirty="0" err="1"/>
              <a:t>here</a:t>
            </a:r>
            <a:endParaRPr lang="en-US" dirty="0"/>
          </a:p>
        </p:txBody>
      </p:sp>
      <p:sp>
        <p:nvSpPr>
          <p:cNvPr id="7" name="Title 1"/>
          <p:cNvSpPr>
            <a:spLocks noGrp="1"/>
          </p:cNvSpPr>
          <p:nvPr>
            <p:ph type="title" hasCustomPrompt="1"/>
          </p:nvPr>
        </p:nvSpPr>
        <p:spPr>
          <a:xfrm>
            <a:off x="425354" y="404665"/>
            <a:ext cx="5679830" cy="863748"/>
          </a:xfrm>
        </p:spPr>
        <p:txBody>
          <a:bodyPr lIns="108000" tIns="0" rIns="108000" bIns="0"/>
          <a:lstStyle>
            <a:lvl1pPr>
              <a:defRPr sz="2200" baseline="0">
                <a:solidFill>
                  <a:schemeClr val="bg2"/>
                </a:solidFill>
              </a:defRPr>
            </a:lvl1pPr>
          </a:lstStyle>
          <a:p>
            <a:r>
              <a:rPr lang="en-US" dirty="0"/>
              <a:t>Complete with a title here that carries your message on two lines</a:t>
            </a:r>
            <a:endParaRPr lang="fr-FR" noProof="0" dirty="0"/>
          </a:p>
        </p:txBody>
      </p:sp>
      <p:sp>
        <p:nvSpPr>
          <p:cNvPr id="8" name="Text Placeholder 8"/>
          <p:cNvSpPr>
            <a:spLocks noGrp="1"/>
          </p:cNvSpPr>
          <p:nvPr>
            <p:ph type="body" sz="quarter" idx="15" hasCustomPrompt="1"/>
          </p:nvPr>
        </p:nvSpPr>
        <p:spPr>
          <a:xfrm>
            <a:off x="425354" y="144314"/>
            <a:ext cx="5679830"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9" name="Espace réservé du texte 5"/>
          <p:cNvSpPr>
            <a:spLocks noGrp="1"/>
          </p:cNvSpPr>
          <p:nvPr>
            <p:ph type="body" sz="quarter" idx="21" hasCustomPrompt="1"/>
          </p:nvPr>
        </p:nvSpPr>
        <p:spPr>
          <a:xfrm>
            <a:off x="425354" y="1268414"/>
            <a:ext cx="5493396" cy="4968875"/>
          </a:xfrm>
        </p:spPr>
        <p:txBody>
          <a:bodyPr anchor="ct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648000" marR="0" indent="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None/>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lvl="0"/>
            <a:r>
              <a:rPr lang="en-US" dirty="0"/>
              <a:t>Level 1 - </a:t>
            </a:r>
            <a:r>
              <a:rPr lang="en-US" dirty="0">
                <a:solidFill>
                  <a:srgbClr val="503078"/>
                </a:solidFill>
              </a:rPr>
              <a:t>To move to the next level, Alt + Shift + right arrow</a:t>
            </a:r>
            <a:endParaRPr lang="en-US" dirty="0"/>
          </a:p>
          <a:p>
            <a:pPr lvl="1"/>
            <a:r>
              <a:rPr lang="en-US" dirty="0"/>
              <a:t>Level 2</a:t>
            </a:r>
          </a:p>
          <a:p>
            <a:pPr lvl="2"/>
            <a:r>
              <a:rPr lang="en-US" dirty="0"/>
              <a:t>Level 3</a:t>
            </a:r>
          </a:p>
          <a:p>
            <a:pPr lvl="3"/>
            <a:r>
              <a:rPr lang="en-US" dirty="0"/>
              <a:t>Level 4</a:t>
            </a:r>
          </a:p>
          <a:p>
            <a:pPr lvl="4"/>
            <a:r>
              <a:rPr lang="en-US" dirty="0"/>
              <a:t>Level 5</a:t>
            </a:r>
          </a:p>
          <a:p>
            <a:pPr lvl="5"/>
            <a:r>
              <a:rPr lang="en-US" dirty="0"/>
              <a:t>Level 6</a:t>
            </a:r>
          </a:p>
          <a:p>
            <a:pPr lvl="6"/>
            <a:r>
              <a:rPr lang="en-US" dirty="0"/>
              <a:t>Level 7</a:t>
            </a:r>
          </a:p>
          <a:p>
            <a:pPr lvl="7"/>
            <a:r>
              <a:rPr lang="en-US" noProof="0" dirty="0"/>
              <a:t>Level </a:t>
            </a:r>
            <a:r>
              <a:rPr lang="en-US" dirty="0"/>
              <a:t>8</a:t>
            </a:r>
          </a:p>
          <a:p>
            <a:pPr lvl="8"/>
            <a:r>
              <a:rPr lang="en-US" dirty="0"/>
              <a:t>Level 9</a:t>
            </a:r>
          </a:p>
        </p:txBody>
      </p:sp>
    </p:spTree>
    <p:extLst>
      <p:ext uri="{BB962C8B-B14F-4D97-AF65-F5344CB8AC3E}">
        <p14:creationId xmlns:p14="http://schemas.microsoft.com/office/powerpoint/2010/main" val="2115735187"/>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ext 1/3 + 4 Images + Description">
    <p:spTree>
      <p:nvGrpSpPr>
        <p:cNvPr id="1" name=""/>
        <p:cNvGrpSpPr/>
        <p:nvPr/>
      </p:nvGrpSpPr>
      <p:grpSpPr>
        <a:xfrm>
          <a:off x="0" y="0"/>
          <a:ext cx="0" cy="0"/>
          <a:chOff x="0" y="0"/>
          <a:chExt cx="0" cy="0"/>
        </a:xfrm>
      </p:grpSpPr>
      <p:sp>
        <p:nvSpPr>
          <p:cNvPr id="4" name="Picture Placeholder 3"/>
          <p:cNvSpPr>
            <a:spLocks noGrp="1"/>
          </p:cNvSpPr>
          <p:nvPr>
            <p:ph type="pic" sz="quarter" idx="16" hasCustomPrompt="1"/>
          </p:nvPr>
        </p:nvSpPr>
        <p:spPr>
          <a:xfrm>
            <a:off x="8211827" y="1268412"/>
            <a:ext cx="3544615" cy="208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0" name="Picture Placeholder 3"/>
          <p:cNvSpPr>
            <a:spLocks noGrp="1"/>
          </p:cNvSpPr>
          <p:nvPr>
            <p:ph type="pic" sz="quarter" idx="18" hasCustomPrompt="1"/>
          </p:nvPr>
        </p:nvSpPr>
        <p:spPr>
          <a:xfrm>
            <a:off x="4406637" y="1268412"/>
            <a:ext cx="3544615" cy="208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2" name="Picture Placeholder 3"/>
          <p:cNvSpPr>
            <a:spLocks noGrp="1"/>
          </p:cNvSpPr>
          <p:nvPr>
            <p:ph type="pic" sz="quarter" idx="19" hasCustomPrompt="1"/>
          </p:nvPr>
        </p:nvSpPr>
        <p:spPr>
          <a:xfrm>
            <a:off x="8211827" y="3604122"/>
            <a:ext cx="3544615" cy="208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3" name="Picture Placeholder 3"/>
          <p:cNvSpPr>
            <a:spLocks noGrp="1"/>
          </p:cNvSpPr>
          <p:nvPr>
            <p:ph type="pic" sz="quarter" idx="20" hasCustomPrompt="1"/>
          </p:nvPr>
        </p:nvSpPr>
        <p:spPr>
          <a:xfrm>
            <a:off x="4406637" y="3604122"/>
            <a:ext cx="3544615" cy="208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cxnSp>
        <p:nvCxnSpPr>
          <p:cNvPr id="15" name="Straight Connector 14"/>
          <p:cNvCxnSpPr/>
          <p:nvPr userDrawn="1"/>
        </p:nvCxnSpPr>
        <p:spPr>
          <a:xfrm>
            <a:off x="4383196" y="6237312"/>
            <a:ext cx="7417108"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5" hasCustomPrompt="1"/>
          </p:nvPr>
        </p:nvSpPr>
        <p:spPr>
          <a:xfrm>
            <a:off x="4406636" y="5701593"/>
            <a:ext cx="7361814" cy="535719"/>
          </a:xfrm>
          <a:noFill/>
        </p:spPr>
        <p:txBody>
          <a:bodyPr lIns="0" rIns="0" anchor="b" anchorCtr="0">
            <a:noAutofit/>
          </a:bodyPr>
          <a:lstStyle>
            <a:lvl1pPr marL="0" indent="0" algn="l">
              <a:lnSpc>
                <a:spcPct val="100000"/>
              </a:lnSpc>
              <a:spcBef>
                <a:spcPts val="400"/>
              </a:spcBef>
              <a:defRPr sz="1000" i="0" cap="none" baseline="0">
                <a:solidFill>
                  <a:schemeClr val="accent5"/>
                </a:solidFill>
              </a:defRPr>
            </a:lvl1pPr>
            <a:lvl2pPr marL="95250" indent="0" algn="just">
              <a:lnSpc>
                <a:spcPct val="100000"/>
              </a:lnSpc>
              <a:spcBef>
                <a:spcPts val="400"/>
              </a:spcBef>
              <a:buFontTx/>
              <a:buNone/>
              <a:defRPr sz="1000" i="0" cap="none" baseline="0">
                <a:solidFill>
                  <a:schemeClr val="bg2"/>
                </a:solidFill>
              </a:defRPr>
            </a:lvl2pPr>
            <a:lvl3pPr marL="95250" indent="0" algn="just">
              <a:lnSpc>
                <a:spcPct val="100000"/>
              </a:lnSpc>
              <a:spcBef>
                <a:spcPts val="400"/>
              </a:spcBef>
              <a:buFontTx/>
              <a:buNone/>
              <a:defRPr sz="1000" i="0">
                <a:solidFill>
                  <a:schemeClr val="bg2"/>
                </a:solidFill>
              </a:defRPr>
            </a:lvl3pPr>
            <a:lvl4pPr marL="95250" indent="0" algn="just">
              <a:lnSpc>
                <a:spcPct val="100000"/>
              </a:lnSpc>
              <a:spcBef>
                <a:spcPts val="400"/>
              </a:spcBef>
              <a:buFontTx/>
              <a:buNone/>
              <a:defRPr sz="1000" i="0" cap="none" baseline="0">
                <a:solidFill>
                  <a:schemeClr val="bg2"/>
                </a:solidFill>
              </a:defRPr>
            </a:lvl4pPr>
            <a:lvl5pPr marL="95250" indent="0" algn="just">
              <a:lnSpc>
                <a:spcPct val="100000"/>
              </a:lnSpc>
              <a:spcBef>
                <a:spcPts val="400"/>
              </a:spcBef>
              <a:buFontTx/>
              <a:buNone/>
              <a:defRPr sz="1000" i="0">
                <a:solidFill>
                  <a:schemeClr val="bg2"/>
                </a:solidFill>
              </a:defRPr>
            </a:lvl5pPr>
            <a:lvl6pPr marL="95250" indent="0" algn="just">
              <a:lnSpc>
                <a:spcPct val="100000"/>
              </a:lnSpc>
              <a:spcBef>
                <a:spcPts val="400"/>
              </a:spcBef>
              <a:buFontTx/>
              <a:buNone/>
              <a:defRPr sz="1000" i="0">
                <a:solidFill>
                  <a:schemeClr val="bg2"/>
                </a:solidFill>
              </a:defRPr>
            </a:lvl6pPr>
            <a:lvl7pPr marL="95250" indent="0" algn="just">
              <a:lnSpc>
                <a:spcPct val="100000"/>
              </a:lnSpc>
              <a:spcBef>
                <a:spcPts val="400"/>
              </a:spcBef>
              <a:buFontTx/>
              <a:buNone/>
              <a:defRPr sz="1000" i="0" baseline="0">
                <a:solidFill>
                  <a:schemeClr val="bg2"/>
                </a:solidFill>
              </a:defRPr>
            </a:lvl7pPr>
            <a:lvl8pPr marL="95250" indent="0" algn="just">
              <a:lnSpc>
                <a:spcPct val="100000"/>
              </a:lnSpc>
              <a:spcBef>
                <a:spcPts val="400"/>
              </a:spcBef>
              <a:buFontTx/>
              <a:buNone/>
              <a:defRPr sz="1000" i="0" baseline="0">
                <a:solidFill>
                  <a:schemeClr val="bg2"/>
                </a:solidFill>
              </a:defRPr>
            </a:lvl8pPr>
            <a:lvl9pPr marL="95250" indent="0" algn="just">
              <a:lnSpc>
                <a:spcPct val="100000"/>
              </a:lnSpc>
              <a:spcBef>
                <a:spcPts val="400"/>
              </a:spcBef>
              <a:buFontTx/>
              <a:buNone/>
              <a:defRPr sz="1000" i="0" baseline="0">
                <a:solidFill>
                  <a:schemeClr val="bg2"/>
                </a:solidFill>
              </a:defRPr>
            </a:lvl9pPr>
          </a:lstStyle>
          <a:p>
            <a:pPr lvl="0"/>
            <a:r>
              <a:rPr lang="fr-FR" dirty="0"/>
              <a:t>Insérer votre légende ici sur 2 lignes au max</a:t>
            </a:r>
          </a:p>
        </p:txBody>
      </p:sp>
      <p:sp>
        <p:nvSpPr>
          <p:cNvPr id="6" name="Espace réservé du texte 5"/>
          <p:cNvSpPr>
            <a:spLocks noGrp="1"/>
          </p:cNvSpPr>
          <p:nvPr>
            <p:ph type="body" sz="quarter" idx="21" hasCustomPrompt="1"/>
          </p:nvPr>
        </p:nvSpPr>
        <p:spPr>
          <a:xfrm>
            <a:off x="425355" y="1268414"/>
            <a:ext cx="3722076" cy="4968875"/>
          </a:xfrm>
        </p:spPr>
        <p:txBody>
          <a:bodyPr anchor="ct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648000" marR="0" indent="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None/>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lvl="0"/>
            <a:r>
              <a:rPr lang="en-US" dirty="0"/>
              <a:t>Level 1 - </a:t>
            </a:r>
            <a:r>
              <a:rPr lang="en-US" dirty="0">
                <a:solidFill>
                  <a:srgbClr val="503078"/>
                </a:solidFill>
              </a:rPr>
              <a:t>To move to the next level, Alt + Shift + right arrow</a:t>
            </a:r>
            <a:endParaRPr lang="en-US" dirty="0"/>
          </a:p>
          <a:p>
            <a:pPr lvl="1"/>
            <a:r>
              <a:rPr lang="en-US" dirty="0"/>
              <a:t>Level 2</a:t>
            </a:r>
          </a:p>
          <a:p>
            <a:pPr lvl="2"/>
            <a:r>
              <a:rPr lang="en-US" dirty="0"/>
              <a:t>Level 3</a:t>
            </a:r>
          </a:p>
          <a:p>
            <a:pPr lvl="3"/>
            <a:r>
              <a:rPr lang="en-US" dirty="0"/>
              <a:t>Level 4</a:t>
            </a:r>
          </a:p>
          <a:p>
            <a:pPr lvl="4"/>
            <a:r>
              <a:rPr lang="en-US" dirty="0"/>
              <a:t>Level 5</a:t>
            </a:r>
          </a:p>
          <a:p>
            <a:pPr lvl="5"/>
            <a:r>
              <a:rPr lang="en-US" dirty="0"/>
              <a:t>Level 6</a:t>
            </a:r>
          </a:p>
          <a:p>
            <a:pPr lvl="6"/>
            <a:r>
              <a:rPr lang="en-US" dirty="0"/>
              <a:t>Level 7</a:t>
            </a:r>
          </a:p>
          <a:p>
            <a:pPr lvl="7"/>
            <a:r>
              <a:rPr lang="en-US" noProof="0" dirty="0"/>
              <a:t>Level </a:t>
            </a:r>
            <a:r>
              <a:rPr lang="en-US" dirty="0"/>
              <a:t>8</a:t>
            </a:r>
          </a:p>
          <a:p>
            <a:pPr lvl="8"/>
            <a:r>
              <a:rPr lang="en-US" dirty="0"/>
              <a:t>Level 9</a:t>
            </a:r>
          </a:p>
        </p:txBody>
      </p:sp>
      <p:sp>
        <p:nvSpPr>
          <p:cNvPr id="17"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20"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Tree>
    <p:extLst>
      <p:ext uri="{BB962C8B-B14F-4D97-AF65-F5344CB8AC3E}">
        <p14:creationId xmlns:p14="http://schemas.microsoft.com/office/powerpoint/2010/main" val="649427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6936D9-C01E-4397-8C7F-99D983038DF3}" type="datetime1">
              <a:rPr lang="en-US" smtClean="0"/>
              <a:t>9/3/2019</a:t>
            </a:fld>
            <a:endParaRPr lang="en-US"/>
          </a:p>
        </p:txBody>
      </p:sp>
      <p:sp>
        <p:nvSpPr>
          <p:cNvPr id="5" name="Footer Placeholder 4"/>
          <p:cNvSpPr>
            <a:spLocks noGrp="1"/>
          </p:cNvSpPr>
          <p:nvPr>
            <p:ph type="ftr" sz="quarter" idx="11"/>
          </p:nvPr>
        </p:nvSpPr>
        <p:spPr/>
        <p:txBody>
          <a:bodyPr/>
          <a:lstStyle/>
          <a:p>
            <a:r>
              <a:rPr lang="en-US"/>
              <a:t>HKUST FinTech Club 2018</a:t>
            </a:r>
          </a:p>
        </p:txBody>
      </p:sp>
      <p:sp>
        <p:nvSpPr>
          <p:cNvPr id="6" name="Slide Number Placeholder 5"/>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5580093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Four Texts + Images + Subheadline">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602835" y="2784576"/>
            <a:ext cx="2436923" cy="2140967"/>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sz="1400" i="0">
                <a:solidFill>
                  <a:schemeClr val="tx1"/>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8" name="Text Placeholder 4"/>
          <p:cNvSpPr>
            <a:spLocks noGrp="1"/>
          </p:cNvSpPr>
          <p:nvPr>
            <p:ph type="body" sz="quarter" idx="16" hasCustomPrompt="1"/>
          </p:nvPr>
        </p:nvSpPr>
        <p:spPr>
          <a:xfrm>
            <a:off x="9144427" y="2784576"/>
            <a:ext cx="2436923" cy="2140967"/>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solidFill>
                  <a:schemeClr val="tx1"/>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12" name="Text Placeholder 4"/>
          <p:cNvSpPr>
            <a:spLocks noGrp="1"/>
          </p:cNvSpPr>
          <p:nvPr>
            <p:ph type="body" sz="quarter" idx="17" hasCustomPrompt="1"/>
          </p:nvPr>
        </p:nvSpPr>
        <p:spPr>
          <a:xfrm>
            <a:off x="3450032" y="2784576"/>
            <a:ext cx="2436923" cy="2140967"/>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solidFill>
                  <a:schemeClr val="tx1"/>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4" name="Picture Placeholder 3"/>
          <p:cNvSpPr>
            <a:spLocks noGrp="1"/>
          </p:cNvSpPr>
          <p:nvPr>
            <p:ph type="pic" sz="quarter" idx="18" hasCustomPrompt="1"/>
          </p:nvPr>
        </p:nvSpPr>
        <p:spPr>
          <a:xfrm>
            <a:off x="602835" y="1268413"/>
            <a:ext cx="2436923" cy="1296371"/>
          </a:xfrm>
        </p:spPr>
        <p:txBody>
          <a:bodyPr/>
          <a:lstStyle>
            <a:lvl1pPr algn="ctr">
              <a:defRPr baseline="0"/>
            </a:lvl1pPr>
          </a:lstStyle>
          <a:p>
            <a:r>
              <a:rPr lang="fr-FR" dirty="0"/>
              <a:t>Insert a </a:t>
            </a:r>
            <a:r>
              <a:rPr lang="fr-FR" dirty="0" err="1"/>
              <a:t>picture</a:t>
            </a:r>
            <a:r>
              <a:rPr lang="fr-FR" dirty="0"/>
              <a:t> </a:t>
            </a:r>
            <a:r>
              <a:rPr lang="fr-FR" dirty="0" err="1"/>
              <a:t>here</a:t>
            </a:r>
            <a:endParaRPr lang="en-US" dirty="0"/>
          </a:p>
        </p:txBody>
      </p:sp>
      <p:sp>
        <p:nvSpPr>
          <p:cNvPr id="13" name="Text Placeholder 8"/>
          <p:cNvSpPr>
            <a:spLocks noGrp="1"/>
          </p:cNvSpPr>
          <p:nvPr>
            <p:ph type="body" sz="quarter" idx="15" hasCustomPrompt="1"/>
          </p:nvPr>
        </p:nvSpPr>
        <p:spPr>
          <a:xfrm>
            <a:off x="602834" y="5147667"/>
            <a:ext cx="10978517" cy="1080000"/>
          </a:xfrm>
          <a:solidFill>
            <a:schemeClr val="tx2"/>
          </a:solidFill>
        </p:spPr>
        <p:txBody>
          <a:bodyPr wrap="square" anchor="ctr">
            <a:noAutofit/>
          </a:bodyPr>
          <a:lstStyle>
            <a:lvl1pPr>
              <a:defRPr sz="1600" i="0" cap="none" baseline="0">
                <a:solidFill>
                  <a:schemeClr val="bg2"/>
                </a:solidFill>
              </a:defRPr>
            </a:lvl1pPr>
            <a:lvl2pPr>
              <a:defRPr sz="1000"/>
            </a:lvl2pPr>
          </a:lstStyle>
          <a:p>
            <a:pPr lvl="0"/>
            <a:r>
              <a:rPr lang="fr-FR" noProof="0" dirty="0"/>
              <a:t>Utiliser cette zone pour mettre en exergue votre message</a:t>
            </a:r>
          </a:p>
        </p:txBody>
      </p:sp>
      <p:sp>
        <p:nvSpPr>
          <p:cNvPr id="16" name="Picture Placeholder 3"/>
          <p:cNvSpPr>
            <a:spLocks noGrp="1"/>
          </p:cNvSpPr>
          <p:nvPr>
            <p:ph type="pic" sz="quarter" idx="19" hasCustomPrompt="1"/>
          </p:nvPr>
        </p:nvSpPr>
        <p:spPr>
          <a:xfrm>
            <a:off x="9144427" y="1268413"/>
            <a:ext cx="2436923" cy="1296371"/>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7" name="Picture Placeholder 3"/>
          <p:cNvSpPr>
            <a:spLocks noGrp="1"/>
          </p:cNvSpPr>
          <p:nvPr>
            <p:ph type="pic" sz="quarter" idx="20" hasCustomPrompt="1"/>
          </p:nvPr>
        </p:nvSpPr>
        <p:spPr>
          <a:xfrm>
            <a:off x="6297230" y="1268413"/>
            <a:ext cx="2436923" cy="1296371"/>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8" name="Picture Placeholder 3"/>
          <p:cNvSpPr>
            <a:spLocks noGrp="1"/>
          </p:cNvSpPr>
          <p:nvPr>
            <p:ph type="pic" sz="quarter" idx="21" hasCustomPrompt="1"/>
          </p:nvPr>
        </p:nvSpPr>
        <p:spPr>
          <a:xfrm>
            <a:off x="3450032" y="1268413"/>
            <a:ext cx="2436923" cy="1296371"/>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9" name="Text Placeholder 4"/>
          <p:cNvSpPr>
            <a:spLocks noGrp="1"/>
          </p:cNvSpPr>
          <p:nvPr>
            <p:ph type="body" sz="quarter" idx="22" hasCustomPrompt="1"/>
          </p:nvPr>
        </p:nvSpPr>
        <p:spPr>
          <a:xfrm>
            <a:off x="6297230" y="2784576"/>
            <a:ext cx="2436923" cy="2140967"/>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solidFill>
                  <a:schemeClr val="tx1"/>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14"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21"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9338330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ree Texts + Images">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601581" y="3212976"/>
            <a:ext cx="3101538" cy="3014980"/>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8" name="Text Placeholder 4"/>
          <p:cNvSpPr>
            <a:spLocks noGrp="1"/>
          </p:cNvSpPr>
          <p:nvPr>
            <p:ph type="body" sz="quarter" idx="16" hasCustomPrompt="1"/>
          </p:nvPr>
        </p:nvSpPr>
        <p:spPr>
          <a:xfrm>
            <a:off x="8477158" y="3212976"/>
            <a:ext cx="3101538" cy="3014980"/>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12" name="Text Placeholder 4"/>
          <p:cNvSpPr>
            <a:spLocks noGrp="1"/>
          </p:cNvSpPr>
          <p:nvPr>
            <p:ph type="body" sz="quarter" idx="17" hasCustomPrompt="1"/>
          </p:nvPr>
        </p:nvSpPr>
        <p:spPr>
          <a:xfrm>
            <a:off x="4539369" y="3212976"/>
            <a:ext cx="3101538" cy="3014980"/>
          </a:xfrm>
        </p:spPr>
        <p:txBody>
          <a:bodyPr>
            <a:no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baseline="0"/>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4" name="Picture Placeholder 3"/>
          <p:cNvSpPr>
            <a:spLocks noGrp="1"/>
          </p:cNvSpPr>
          <p:nvPr>
            <p:ph type="pic" sz="quarter" idx="18" hasCustomPrompt="1"/>
          </p:nvPr>
        </p:nvSpPr>
        <p:spPr>
          <a:xfrm>
            <a:off x="601581" y="1268760"/>
            <a:ext cx="3101538" cy="1728000"/>
          </a:xfrm>
        </p:spPr>
        <p:txBody>
          <a:bodyPr/>
          <a:lstStyle>
            <a:lvl1pPr algn="ctr">
              <a:defRPr baseline="0"/>
            </a:lvl1pPr>
          </a:lstStyle>
          <a:p>
            <a:r>
              <a:rPr lang="fr-FR" dirty="0"/>
              <a:t>Insert a </a:t>
            </a:r>
            <a:r>
              <a:rPr lang="fr-FR" dirty="0" err="1"/>
              <a:t>picture</a:t>
            </a:r>
            <a:r>
              <a:rPr lang="fr-FR" dirty="0"/>
              <a:t> </a:t>
            </a:r>
            <a:r>
              <a:rPr lang="fr-FR" dirty="0" err="1"/>
              <a:t>here</a:t>
            </a:r>
            <a:endParaRPr lang="en-US" dirty="0"/>
          </a:p>
        </p:txBody>
      </p:sp>
      <p:sp>
        <p:nvSpPr>
          <p:cNvPr id="14" name="Picture Placeholder 3"/>
          <p:cNvSpPr>
            <a:spLocks noGrp="1"/>
          </p:cNvSpPr>
          <p:nvPr>
            <p:ph type="pic" sz="quarter" idx="19" hasCustomPrompt="1"/>
          </p:nvPr>
        </p:nvSpPr>
        <p:spPr>
          <a:xfrm>
            <a:off x="8477158" y="1268760"/>
            <a:ext cx="3101538" cy="172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5" name="Picture Placeholder 3"/>
          <p:cNvSpPr>
            <a:spLocks noGrp="1"/>
          </p:cNvSpPr>
          <p:nvPr>
            <p:ph type="pic" sz="quarter" idx="20" hasCustomPrompt="1"/>
          </p:nvPr>
        </p:nvSpPr>
        <p:spPr>
          <a:xfrm>
            <a:off x="4539369" y="1268760"/>
            <a:ext cx="3101538" cy="1728000"/>
          </a:xfrm>
        </p:spPr>
        <p:txBody>
          <a:bodyPr/>
          <a:lstStyle>
            <a:lvl1pPr algn="ctr">
              <a:defRPr/>
            </a:lvl1pPr>
          </a:lstStyle>
          <a:p>
            <a:r>
              <a:rPr lang="fr-FR" dirty="0"/>
              <a:t>Insert a </a:t>
            </a:r>
            <a:r>
              <a:rPr lang="fr-FR" dirty="0" err="1"/>
              <a:t>picture</a:t>
            </a:r>
            <a:r>
              <a:rPr lang="fr-FR" dirty="0"/>
              <a:t> </a:t>
            </a:r>
            <a:r>
              <a:rPr lang="fr-FR" dirty="0" err="1"/>
              <a:t>here</a:t>
            </a:r>
            <a:endParaRPr lang="en-US" dirty="0"/>
          </a:p>
        </p:txBody>
      </p:sp>
      <p:sp>
        <p:nvSpPr>
          <p:cNvPr id="10"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16"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1735046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hree Texts">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9"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13" name="Espace réservé du contenu 3"/>
          <p:cNvSpPr>
            <a:spLocks noGrp="1"/>
          </p:cNvSpPr>
          <p:nvPr>
            <p:ph sz="quarter" idx="14" hasCustomPrompt="1"/>
          </p:nvPr>
        </p:nvSpPr>
        <p:spPr>
          <a:xfrm>
            <a:off x="425354" y="1268414"/>
            <a:ext cx="3544615" cy="4968875"/>
          </a:xfrm>
          <a:prstGeom prst="rect">
            <a:avLst/>
          </a:prstGeom>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1 - Pour passer au niveau suivant, faire Shift + Alt + flèche droite </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14" name="Espace réservé du contenu 3"/>
          <p:cNvSpPr>
            <a:spLocks noGrp="1"/>
          </p:cNvSpPr>
          <p:nvPr>
            <p:ph sz="quarter" idx="15" hasCustomPrompt="1"/>
          </p:nvPr>
        </p:nvSpPr>
        <p:spPr>
          <a:xfrm>
            <a:off x="4318713" y="1268414"/>
            <a:ext cx="3544615" cy="4968875"/>
          </a:xfrm>
          <a:prstGeom prst="rect">
            <a:avLst/>
          </a:prstGeom>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1 - Pour passer au niveau suivant, faire Shift + Alt + flèche droite </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
        <p:nvSpPr>
          <p:cNvPr id="15" name="Espace réservé du contenu 3"/>
          <p:cNvSpPr>
            <a:spLocks noGrp="1"/>
          </p:cNvSpPr>
          <p:nvPr>
            <p:ph sz="quarter" idx="16" hasCustomPrompt="1"/>
          </p:nvPr>
        </p:nvSpPr>
        <p:spPr>
          <a:xfrm>
            <a:off x="8212072" y="1268414"/>
            <a:ext cx="3544615" cy="4968875"/>
          </a:xfrm>
          <a:prstGeom prst="rect">
            <a:avLst/>
          </a:prstGeom>
        </p:spPr>
        <p:txBody>
          <a:bodyPr lIns="108000" tIns="108000" rIns="108000" bIns="108000"/>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lvl2pPr>
            <a:lvl3pPr marL="360000" marR="0" indent="0" algn="just" defTabSz="914400" rtl="0" eaLnBrk="1" fontAlgn="auto" latinLnBrk="0" hangingPunct="1">
              <a:lnSpc>
                <a:spcPct val="100000"/>
              </a:lnSpc>
              <a:spcBef>
                <a:spcPts val="600"/>
              </a:spcBef>
              <a:spcAft>
                <a:spcPts val="0"/>
              </a:spcAft>
              <a:buClrTx/>
              <a:buSzTx/>
              <a:buFontTx/>
              <a:buNone/>
              <a:tabLst/>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fr-FR" sz="1600" b="0" i="0" u="none" strike="noStrike" kern="1200" cap="none" spc="0" normalizeH="0" baseline="0" noProof="0" dirty="0">
                <a:ln>
                  <a:noFill/>
                </a:ln>
                <a:solidFill>
                  <a:srgbClr val="503078"/>
                </a:solidFill>
                <a:effectLst/>
                <a:uLnTx/>
                <a:uFillTx/>
                <a:latin typeface="+mn-lt"/>
                <a:ea typeface="+mn-ea"/>
                <a:cs typeface="+mn-cs"/>
              </a:rPr>
              <a:t>Niveau 1 - Pour passer au niveau suivant, faire Shift + Alt + flèche droite </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fr-FR" sz="1400" b="0" i="0" u="none" strike="noStrike" kern="1200" cap="none" spc="0" normalizeH="0" baseline="0" noProof="0" dirty="0">
                <a:ln>
                  <a:noFill/>
                </a:ln>
                <a:solidFill>
                  <a:srgbClr val="5F5F5F"/>
                </a:solidFill>
                <a:effectLst/>
                <a:uLnTx/>
                <a:uFillTx/>
                <a:latin typeface="+mn-lt"/>
                <a:ea typeface="+mn-ea"/>
                <a:cs typeface="+mn-cs"/>
              </a:rPr>
              <a:t>Niveau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fr-FR" sz="1200" b="0" i="0" u="none" strike="noStrike" kern="1200" cap="none" spc="0" normalizeH="0" baseline="0" noProof="0" dirty="0">
                <a:ln>
                  <a:noFill/>
                </a:ln>
                <a:solidFill>
                  <a:srgbClr val="5F5F5F"/>
                </a:solidFill>
                <a:effectLst/>
                <a:uLnTx/>
                <a:uFillTx/>
                <a:latin typeface="+mn-lt"/>
                <a:ea typeface="+mn-ea"/>
                <a:cs typeface="+mn-cs"/>
              </a:rPr>
              <a:t>Niveau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fr-FR" sz="1000" b="0" i="0" u="none" strike="noStrike" kern="1200" cap="none" spc="0" normalizeH="0" baseline="0" noProof="0" dirty="0">
                <a:ln>
                  <a:noFill/>
                </a:ln>
                <a:solidFill>
                  <a:srgbClr val="5F5F5F"/>
                </a:solidFill>
                <a:effectLst/>
                <a:uLnTx/>
                <a:uFillTx/>
                <a:latin typeface="+mn-lt"/>
                <a:ea typeface="+mn-ea"/>
                <a:cs typeface="+mn-cs"/>
              </a:rPr>
              <a:t>Niveau 9</a:t>
            </a:r>
          </a:p>
        </p:txBody>
      </p:sp>
    </p:spTree>
    <p:extLst>
      <p:ext uri="{BB962C8B-B14F-4D97-AF65-F5344CB8AC3E}">
        <p14:creationId xmlns:p14="http://schemas.microsoft.com/office/powerpoint/2010/main" val="42793091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icture - 2/3 Top">
    <p:spTree>
      <p:nvGrpSpPr>
        <p:cNvPr id="1" name=""/>
        <p:cNvGrpSpPr/>
        <p:nvPr/>
      </p:nvGrpSpPr>
      <p:grpSpPr>
        <a:xfrm>
          <a:off x="0" y="0"/>
          <a:ext cx="0" cy="0"/>
          <a:chOff x="0" y="0"/>
          <a:chExt cx="0" cy="0"/>
        </a:xfrm>
      </p:grpSpPr>
      <p:sp>
        <p:nvSpPr>
          <p:cNvPr id="9" name="Espace réservé pour une image  6"/>
          <p:cNvSpPr>
            <a:spLocks noGrp="1"/>
          </p:cNvSpPr>
          <p:nvPr>
            <p:ph type="pic" sz="quarter" idx="11" hasCustomPrompt="1"/>
          </p:nvPr>
        </p:nvSpPr>
        <p:spPr>
          <a:xfrm>
            <a:off x="0" y="0"/>
            <a:ext cx="12192000" cy="4711700"/>
          </a:xfrm>
        </p:spPr>
        <p:txBody>
          <a:bodyPr/>
          <a:lstStyle>
            <a:lvl1pPr algn="ctr">
              <a:defRPr baseline="0">
                <a:solidFill>
                  <a:schemeClr val="bg2"/>
                </a:solidFill>
              </a:defRPr>
            </a:lvl1pPr>
          </a:lstStyle>
          <a:p>
            <a:r>
              <a:rPr lang="en-GB" dirty="0"/>
              <a:t>Insert your picture here</a:t>
            </a:r>
          </a:p>
        </p:txBody>
      </p:sp>
    </p:spTree>
    <p:extLst>
      <p:ext uri="{BB962C8B-B14F-4D97-AF65-F5344CB8AC3E}">
        <p14:creationId xmlns:p14="http://schemas.microsoft.com/office/powerpoint/2010/main" val="2555110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Picture - 1/2 Bottom">
    <p:spTree>
      <p:nvGrpSpPr>
        <p:cNvPr id="1" name=""/>
        <p:cNvGrpSpPr/>
        <p:nvPr/>
      </p:nvGrpSpPr>
      <p:grpSpPr>
        <a:xfrm>
          <a:off x="0" y="0"/>
          <a:ext cx="0" cy="0"/>
          <a:chOff x="0" y="0"/>
          <a:chExt cx="0" cy="0"/>
        </a:xfrm>
      </p:grpSpPr>
      <p:sp>
        <p:nvSpPr>
          <p:cNvPr id="3" name="Rectangle 2"/>
          <p:cNvSpPr/>
          <p:nvPr userDrawn="1"/>
        </p:nvSpPr>
        <p:spPr>
          <a:xfrm>
            <a:off x="0" y="342900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gn="ctr"/>
            <a:endParaRPr lang="en-GB" sz="1800" dirty="0">
              <a:solidFill>
                <a:srgbClr val="503078"/>
              </a:solidFill>
              <a:ea typeface="+mj-ea"/>
              <a:cs typeface="+mj-cs"/>
            </a:endParaRPr>
          </a:p>
        </p:txBody>
      </p:sp>
      <p:sp>
        <p:nvSpPr>
          <p:cNvPr id="4" name="Rectangle 3"/>
          <p:cNvSpPr/>
          <p:nvPr userDrawn="1"/>
        </p:nvSpPr>
        <p:spPr>
          <a:xfrm>
            <a:off x="9398580" y="6503348"/>
            <a:ext cx="2004177" cy="230832"/>
          </a:xfrm>
          <a:prstGeom prst="rect">
            <a:avLst/>
          </a:prstGeom>
        </p:spPr>
        <p:txBody>
          <a:bodyPr wrap="square" anchor="ctr">
            <a:spAutoFit/>
          </a:bodyPr>
          <a:lstStyle/>
          <a:p>
            <a:pPr lvl="0" algn="r">
              <a:spcBef>
                <a:spcPts val="400"/>
              </a:spcBef>
              <a:buClr>
                <a:srgbClr val="660066"/>
              </a:buClr>
            </a:pPr>
            <a:r>
              <a:rPr lang="fr-FR" sz="600" noProof="0" dirty="0">
                <a:solidFill>
                  <a:schemeClr val="bg1"/>
                </a:solidFill>
                <a:latin typeface="Tahoma" panose="020B0604030504040204" pitchFamily="34" charset="0"/>
                <a:ea typeface="Tahoma" panose="020B0604030504040204" pitchFamily="34" charset="0"/>
                <a:cs typeface="Tahoma" panose="020B0604030504040204" pitchFamily="34" charset="0"/>
              </a:rPr>
              <a:t>confidentiel</a:t>
            </a:r>
            <a:r>
              <a:rPr lang="fr-FR" sz="900" noProof="0" dirty="0">
                <a:solidFill>
                  <a:schemeClr val="bg1"/>
                </a:solidFill>
                <a:latin typeface="Tahoma" panose="020B0604030504040204" pitchFamily="34" charset="0"/>
                <a:ea typeface="Tahoma" panose="020B0604030504040204" pitchFamily="34" charset="0"/>
                <a:cs typeface="Tahoma" panose="020B0604030504040204" pitchFamily="34" charset="0"/>
              </a:rPr>
              <a:t> | © WAVESTONE</a:t>
            </a:r>
          </a:p>
        </p:txBody>
      </p:sp>
      <p:sp>
        <p:nvSpPr>
          <p:cNvPr id="5" name="Textfeld 6"/>
          <p:cNvSpPr txBox="1"/>
          <p:nvPr userDrawn="1"/>
        </p:nvSpPr>
        <p:spPr bwMode="gray">
          <a:xfrm>
            <a:off x="11324889" y="6549516"/>
            <a:ext cx="443077" cy="138499"/>
          </a:xfrm>
          <a:prstGeom prst="rect">
            <a:avLst/>
          </a:prstGeom>
          <a:noFill/>
        </p:spPr>
        <p:txBody>
          <a:bodyPr wrap="square" lIns="0" tIns="0" rIns="0" bIns="0" rtlCol="0" anchor="ctr"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5152254E-7EB4-45E4-904F-3575BFE2F20B}" type="slidenum">
              <a:rPr lang="en-GB" sz="900" noProof="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900" noProof="0" dirty="0">
              <a:solidFill>
                <a:schemeClr val="bg1"/>
              </a:solidFill>
            </a:endParaRPr>
          </a:p>
        </p:txBody>
      </p:sp>
      <p:sp>
        <p:nvSpPr>
          <p:cNvPr id="7" name="Espace réservé pour une image  6"/>
          <p:cNvSpPr>
            <a:spLocks noGrp="1"/>
          </p:cNvSpPr>
          <p:nvPr>
            <p:ph type="pic" sz="quarter" idx="10" hasCustomPrompt="1"/>
          </p:nvPr>
        </p:nvSpPr>
        <p:spPr bwMode="white">
          <a:xfrm>
            <a:off x="0" y="3429000"/>
            <a:ext cx="12192000" cy="3429000"/>
          </a:xfrm>
        </p:spPr>
        <p:txBody>
          <a:bodyPr/>
          <a:lstStyle>
            <a:lvl1pPr algn="ctr">
              <a:defRPr baseline="0">
                <a:solidFill>
                  <a:schemeClr val="bg1"/>
                </a:solidFill>
              </a:defRPr>
            </a:lvl1pPr>
          </a:lstStyle>
          <a:p>
            <a:r>
              <a:rPr lang="en-GB" dirty="0"/>
              <a:t>Insert your picture here</a:t>
            </a:r>
          </a:p>
        </p:txBody>
      </p:sp>
      <p:sp>
        <p:nvSpPr>
          <p:cNvPr id="10"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11" name="Text Placeholder 8"/>
          <p:cNvSpPr>
            <a:spLocks noGrp="1"/>
          </p:cNvSpPr>
          <p:nvPr>
            <p:ph type="body" sz="quarter" idx="13" hasCustomPrompt="1"/>
          </p:nvPr>
        </p:nvSpPr>
        <p:spPr>
          <a:xfrm>
            <a:off x="425354" y="144314"/>
            <a:ext cx="11342769"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14331643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icture - 1/2 Top">
    <p:spTree>
      <p:nvGrpSpPr>
        <p:cNvPr id="1" name=""/>
        <p:cNvGrpSpPr/>
        <p:nvPr/>
      </p:nvGrpSpPr>
      <p:grpSpPr>
        <a:xfrm>
          <a:off x="0" y="0"/>
          <a:ext cx="0" cy="0"/>
          <a:chOff x="0" y="0"/>
          <a:chExt cx="0" cy="0"/>
        </a:xfrm>
      </p:grpSpPr>
      <p:sp>
        <p:nvSpPr>
          <p:cNvPr id="3" name="Rectangle 2"/>
          <p:cNvSpPr/>
          <p:nvPr userDrawn="1"/>
        </p:nvSpPr>
        <p:spPr>
          <a:xfrm>
            <a:off x="0" y="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gn="ctr"/>
            <a:endParaRPr lang="en-GB" sz="1800" dirty="0">
              <a:solidFill>
                <a:srgbClr val="503078"/>
              </a:solidFill>
              <a:ea typeface="+mj-ea"/>
              <a:cs typeface="+mj-cs"/>
            </a:endParaRPr>
          </a:p>
        </p:txBody>
      </p:sp>
      <p:sp>
        <p:nvSpPr>
          <p:cNvPr id="7" name="Espace réservé pour une image  6"/>
          <p:cNvSpPr>
            <a:spLocks noGrp="1"/>
          </p:cNvSpPr>
          <p:nvPr>
            <p:ph type="pic" sz="quarter" idx="10" hasCustomPrompt="1"/>
          </p:nvPr>
        </p:nvSpPr>
        <p:spPr bwMode="white">
          <a:xfrm>
            <a:off x="0" y="0"/>
            <a:ext cx="12192000" cy="3429000"/>
          </a:xfrm>
        </p:spPr>
        <p:txBody>
          <a:bodyPr/>
          <a:lstStyle>
            <a:lvl1pPr algn="ctr">
              <a:defRPr baseline="0">
                <a:solidFill>
                  <a:schemeClr val="bg1"/>
                </a:solidFill>
              </a:defRPr>
            </a:lvl1pPr>
          </a:lstStyle>
          <a:p>
            <a:r>
              <a:rPr lang="en-GB" dirty="0"/>
              <a:t>Insert your picture here</a:t>
            </a:r>
          </a:p>
        </p:txBody>
      </p:sp>
    </p:spTree>
    <p:extLst>
      <p:ext uri="{BB962C8B-B14F-4D97-AF65-F5344CB8AC3E}">
        <p14:creationId xmlns:p14="http://schemas.microsoft.com/office/powerpoint/2010/main" val="13318421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 1/3 Right with text">
    <p:spTree>
      <p:nvGrpSpPr>
        <p:cNvPr id="1" name=""/>
        <p:cNvGrpSpPr/>
        <p:nvPr/>
      </p:nvGrpSpPr>
      <p:grpSpPr>
        <a:xfrm>
          <a:off x="0" y="0"/>
          <a:ext cx="0" cy="0"/>
          <a:chOff x="0" y="0"/>
          <a:chExt cx="0" cy="0"/>
        </a:xfrm>
      </p:grpSpPr>
      <p:sp>
        <p:nvSpPr>
          <p:cNvPr id="3" name="Rectangle 2"/>
          <p:cNvSpPr/>
          <p:nvPr userDrawn="1"/>
        </p:nvSpPr>
        <p:spPr>
          <a:xfrm>
            <a:off x="8133415" y="0"/>
            <a:ext cx="405858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gn="ctr"/>
            <a:endParaRPr lang="en-US" sz="1800" noProof="0" dirty="0">
              <a:solidFill>
                <a:srgbClr val="503078"/>
              </a:solidFill>
              <a:ea typeface="+mj-ea"/>
              <a:cs typeface="+mj-cs"/>
            </a:endParaRPr>
          </a:p>
        </p:txBody>
      </p:sp>
      <p:sp>
        <p:nvSpPr>
          <p:cNvPr id="7" name="Espace réservé pour une image  6"/>
          <p:cNvSpPr>
            <a:spLocks noGrp="1"/>
          </p:cNvSpPr>
          <p:nvPr>
            <p:ph type="pic" sz="quarter" idx="10" hasCustomPrompt="1"/>
          </p:nvPr>
        </p:nvSpPr>
        <p:spPr bwMode="white">
          <a:xfrm>
            <a:off x="8133415" y="0"/>
            <a:ext cx="4058585" cy="6858000"/>
          </a:xfrm>
        </p:spPr>
        <p:txBody>
          <a:bodyPr/>
          <a:lstStyle>
            <a:lvl1pPr algn="ctr">
              <a:defRPr baseline="0">
                <a:solidFill>
                  <a:schemeClr val="bg1"/>
                </a:solidFill>
              </a:defRPr>
            </a:lvl1pPr>
          </a:lstStyle>
          <a:p>
            <a:r>
              <a:rPr lang="en-US" noProof="0" dirty="0"/>
              <a:t>Insert your picture here</a:t>
            </a:r>
          </a:p>
        </p:txBody>
      </p:sp>
      <p:sp>
        <p:nvSpPr>
          <p:cNvPr id="4" name="Rectangle 3"/>
          <p:cNvSpPr/>
          <p:nvPr userDrawn="1"/>
        </p:nvSpPr>
        <p:spPr>
          <a:xfrm>
            <a:off x="9398580" y="6503348"/>
            <a:ext cx="2004177" cy="230832"/>
          </a:xfrm>
          <a:prstGeom prst="rect">
            <a:avLst/>
          </a:prstGeom>
        </p:spPr>
        <p:txBody>
          <a:bodyPr wrap="square" anchor="ctr">
            <a:spAutoFit/>
          </a:bodyPr>
          <a:lstStyle/>
          <a:p>
            <a:pPr lvl="0" algn="r">
              <a:spcBef>
                <a:spcPts val="400"/>
              </a:spcBef>
              <a:buClr>
                <a:srgbClr val="660066"/>
              </a:buClr>
            </a:pPr>
            <a:r>
              <a:rPr lang="en-US" sz="600" noProof="0" dirty="0" err="1">
                <a:solidFill>
                  <a:schemeClr val="bg1"/>
                </a:solidFill>
                <a:latin typeface="Tahoma" panose="020B0604030504040204" pitchFamily="34" charset="0"/>
                <a:ea typeface="Tahoma" panose="020B0604030504040204" pitchFamily="34" charset="0"/>
                <a:cs typeface="Tahoma" panose="020B0604030504040204" pitchFamily="34" charset="0"/>
              </a:rPr>
              <a:t>confidentiel</a:t>
            </a:r>
            <a:r>
              <a:rPr lang="en-US" sz="900" noProof="0" dirty="0">
                <a:solidFill>
                  <a:schemeClr val="bg1"/>
                </a:solidFill>
                <a:latin typeface="Tahoma" panose="020B0604030504040204" pitchFamily="34" charset="0"/>
                <a:ea typeface="Tahoma" panose="020B0604030504040204" pitchFamily="34" charset="0"/>
                <a:cs typeface="Tahoma" panose="020B0604030504040204" pitchFamily="34" charset="0"/>
              </a:rPr>
              <a:t> | © WAVESTONE</a:t>
            </a:r>
          </a:p>
        </p:txBody>
      </p:sp>
      <p:sp>
        <p:nvSpPr>
          <p:cNvPr id="5" name="Textfeld 6"/>
          <p:cNvSpPr txBox="1"/>
          <p:nvPr userDrawn="1"/>
        </p:nvSpPr>
        <p:spPr bwMode="gray">
          <a:xfrm>
            <a:off x="11324889" y="6549515"/>
            <a:ext cx="443077" cy="138499"/>
          </a:xfrm>
          <a:prstGeom prst="rect">
            <a:avLst/>
          </a:prstGeom>
          <a:noFill/>
        </p:spPr>
        <p:txBody>
          <a:bodyPr wrap="square" lIns="0" tIns="0" rIns="0" bIns="0" rtlCol="0" anchor="ctr"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5152254E-7EB4-45E4-904F-3575BFE2F20B}" type="slidenum">
              <a:rPr lang="en-US" sz="900" noProof="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noProof="0" dirty="0">
              <a:solidFill>
                <a:schemeClr val="bg1"/>
              </a:solidFill>
            </a:endParaRPr>
          </a:p>
        </p:txBody>
      </p:sp>
      <p:sp>
        <p:nvSpPr>
          <p:cNvPr id="6" name="Title 1"/>
          <p:cNvSpPr>
            <a:spLocks noGrp="1"/>
          </p:cNvSpPr>
          <p:nvPr>
            <p:ph type="title" hasCustomPrompt="1"/>
          </p:nvPr>
        </p:nvSpPr>
        <p:spPr>
          <a:xfrm>
            <a:off x="425354" y="404665"/>
            <a:ext cx="7540590" cy="863748"/>
          </a:xfrm>
        </p:spPr>
        <p:txBody>
          <a:bodyPr lIns="108000" tIns="0" rIns="108000" bIns="0"/>
          <a:lstStyle>
            <a:lvl1pPr>
              <a:defRPr sz="2200" baseline="0"/>
            </a:lvl1pPr>
          </a:lstStyle>
          <a:p>
            <a:r>
              <a:rPr lang="en-US" noProof="0" dirty="0"/>
              <a:t>Complete with a title here that carries your message on two lines at most</a:t>
            </a:r>
          </a:p>
        </p:txBody>
      </p:sp>
      <p:sp>
        <p:nvSpPr>
          <p:cNvPr id="8" name="Text Placeholder 8"/>
          <p:cNvSpPr>
            <a:spLocks noGrp="1"/>
          </p:cNvSpPr>
          <p:nvPr>
            <p:ph type="body" sz="quarter" idx="13" hasCustomPrompt="1"/>
          </p:nvPr>
        </p:nvSpPr>
        <p:spPr>
          <a:xfrm>
            <a:off x="425354" y="144314"/>
            <a:ext cx="7540590"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9" name="Espace réservé du texte 8"/>
          <p:cNvSpPr>
            <a:spLocks noGrp="1"/>
          </p:cNvSpPr>
          <p:nvPr>
            <p:ph type="body" sz="quarter" idx="14" hasCustomPrompt="1"/>
          </p:nvPr>
        </p:nvSpPr>
        <p:spPr>
          <a:xfrm>
            <a:off x="425355" y="1484785"/>
            <a:ext cx="7540588" cy="4896543"/>
          </a:xfrm>
        </p:spPr>
        <p:txBody>
          <a:bodyPr/>
          <a:lstStyle>
            <a:lvl1pPr>
              <a:defRPr/>
            </a:lvl1pPr>
            <a:lvl2pPr>
              <a:defRPr/>
            </a:lvl2pPr>
            <a:lvl3pPr>
              <a:defRPr/>
            </a:lvl3pPr>
            <a:lvl4pPr>
              <a:defRPr/>
            </a:lvl4pPr>
            <a:lvl5pPr>
              <a:defRPr/>
            </a:lvl5pPr>
          </a:lstStyle>
          <a:p>
            <a:pPr lvl="0"/>
            <a:r>
              <a:rPr lang="en-US" noProof="0" dirty="0"/>
              <a:t>Level 1</a:t>
            </a:r>
          </a:p>
          <a:p>
            <a:pPr lvl="1"/>
            <a:r>
              <a:rPr lang="en-US" noProof="0" dirty="0"/>
              <a:t>Level 2</a:t>
            </a:r>
          </a:p>
          <a:p>
            <a:pPr lvl="2"/>
            <a:r>
              <a:rPr lang="en-US" noProof="0" dirty="0"/>
              <a:t>Level 3</a:t>
            </a:r>
          </a:p>
          <a:p>
            <a:pPr lvl="3"/>
            <a:r>
              <a:rPr lang="en-US" noProof="0" dirty="0"/>
              <a:t>Level 4</a:t>
            </a:r>
          </a:p>
          <a:p>
            <a:pPr lvl="4"/>
            <a:r>
              <a:rPr lang="en-US" noProof="0" dirty="0"/>
              <a:t>Level 5</a:t>
            </a:r>
          </a:p>
        </p:txBody>
      </p:sp>
    </p:spTree>
    <p:extLst>
      <p:ext uri="{BB962C8B-B14F-4D97-AF65-F5344CB8AC3E}">
        <p14:creationId xmlns:p14="http://schemas.microsoft.com/office/powerpoint/2010/main" val="3081718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Picture - 1/3 Right no text">
    <p:spTree>
      <p:nvGrpSpPr>
        <p:cNvPr id="1" name=""/>
        <p:cNvGrpSpPr/>
        <p:nvPr/>
      </p:nvGrpSpPr>
      <p:grpSpPr>
        <a:xfrm>
          <a:off x="0" y="0"/>
          <a:ext cx="0" cy="0"/>
          <a:chOff x="0" y="0"/>
          <a:chExt cx="0" cy="0"/>
        </a:xfrm>
      </p:grpSpPr>
      <p:sp>
        <p:nvSpPr>
          <p:cNvPr id="3" name="Rectangle 2"/>
          <p:cNvSpPr/>
          <p:nvPr userDrawn="1"/>
        </p:nvSpPr>
        <p:spPr>
          <a:xfrm>
            <a:off x="8133415" y="0"/>
            <a:ext cx="4058585"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72000" numCol="1" spcCol="0" rtlCol="0" fromWordArt="0" anchor="ctr" anchorCtr="0" forceAA="0" compatLnSpc="1">
            <a:prstTxWarp prst="textNoShape">
              <a:avLst/>
            </a:prstTxWarp>
            <a:noAutofit/>
          </a:bodyPr>
          <a:lstStyle/>
          <a:p>
            <a:pPr algn="ctr"/>
            <a:endParaRPr lang="en-GB" sz="1800" dirty="0">
              <a:solidFill>
                <a:srgbClr val="503078"/>
              </a:solidFill>
              <a:ea typeface="+mj-ea"/>
              <a:cs typeface="+mj-cs"/>
            </a:endParaRPr>
          </a:p>
        </p:txBody>
      </p:sp>
      <p:sp>
        <p:nvSpPr>
          <p:cNvPr id="7" name="Espace réservé pour une image  6"/>
          <p:cNvSpPr>
            <a:spLocks noGrp="1"/>
          </p:cNvSpPr>
          <p:nvPr>
            <p:ph type="pic" sz="quarter" idx="10" hasCustomPrompt="1"/>
          </p:nvPr>
        </p:nvSpPr>
        <p:spPr bwMode="white">
          <a:xfrm>
            <a:off x="8133415" y="0"/>
            <a:ext cx="4058585" cy="6858000"/>
          </a:xfrm>
        </p:spPr>
        <p:txBody>
          <a:bodyPr/>
          <a:lstStyle>
            <a:lvl1pPr algn="ctr">
              <a:defRPr baseline="0">
                <a:solidFill>
                  <a:schemeClr val="bg1"/>
                </a:solidFill>
              </a:defRPr>
            </a:lvl1pPr>
          </a:lstStyle>
          <a:p>
            <a:r>
              <a:rPr lang="en-GB" dirty="0"/>
              <a:t>Insert your picture here</a:t>
            </a:r>
          </a:p>
        </p:txBody>
      </p:sp>
      <p:sp>
        <p:nvSpPr>
          <p:cNvPr id="4" name="Rectangle 3"/>
          <p:cNvSpPr/>
          <p:nvPr userDrawn="1"/>
        </p:nvSpPr>
        <p:spPr>
          <a:xfrm>
            <a:off x="9398580" y="6503348"/>
            <a:ext cx="2004177" cy="230832"/>
          </a:xfrm>
          <a:prstGeom prst="rect">
            <a:avLst/>
          </a:prstGeom>
        </p:spPr>
        <p:txBody>
          <a:bodyPr wrap="square" anchor="ctr">
            <a:spAutoFit/>
          </a:bodyPr>
          <a:lstStyle/>
          <a:p>
            <a:pPr lvl="0" algn="r">
              <a:spcBef>
                <a:spcPts val="400"/>
              </a:spcBef>
              <a:buClr>
                <a:srgbClr val="660066"/>
              </a:buClr>
            </a:pPr>
            <a:r>
              <a:rPr lang="fr-FR" sz="600" noProof="0" dirty="0">
                <a:solidFill>
                  <a:schemeClr val="bg1"/>
                </a:solidFill>
                <a:latin typeface="Tahoma" panose="020B0604030504040204" pitchFamily="34" charset="0"/>
                <a:ea typeface="Tahoma" panose="020B0604030504040204" pitchFamily="34" charset="0"/>
                <a:cs typeface="Tahoma" panose="020B0604030504040204" pitchFamily="34" charset="0"/>
              </a:rPr>
              <a:t>confidentiel</a:t>
            </a:r>
            <a:r>
              <a:rPr lang="fr-FR" sz="900" noProof="0" dirty="0">
                <a:solidFill>
                  <a:schemeClr val="bg1"/>
                </a:solidFill>
                <a:latin typeface="Tahoma" panose="020B0604030504040204" pitchFamily="34" charset="0"/>
                <a:ea typeface="Tahoma" panose="020B0604030504040204" pitchFamily="34" charset="0"/>
                <a:cs typeface="Tahoma" panose="020B0604030504040204" pitchFamily="34" charset="0"/>
              </a:rPr>
              <a:t> | © WAVESTONE</a:t>
            </a:r>
          </a:p>
        </p:txBody>
      </p:sp>
      <p:sp>
        <p:nvSpPr>
          <p:cNvPr id="5" name="Textfeld 6"/>
          <p:cNvSpPr txBox="1"/>
          <p:nvPr userDrawn="1"/>
        </p:nvSpPr>
        <p:spPr bwMode="gray">
          <a:xfrm>
            <a:off x="11324889" y="6549515"/>
            <a:ext cx="443077" cy="138499"/>
          </a:xfrm>
          <a:prstGeom prst="rect">
            <a:avLst/>
          </a:prstGeom>
          <a:noFill/>
        </p:spPr>
        <p:txBody>
          <a:bodyPr wrap="square" lIns="0" tIns="0" rIns="0" bIns="0" rtlCol="0" anchor="ctr"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5152254E-7EB4-45E4-904F-3575BFE2F20B}" type="slidenum">
              <a:rPr lang="en-GB" sz="900" noProof="0" smtClean="0">
                <a:solidFill>
                  <a:schemeClr val="bg1"/>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900" noProof="0" dirty="0">
              <a:solidFill>
                <a:schemeClr val="bg1"/>
              </a:solidFill>
            </a:endParaRPr>
          </a:p>
        </p:txBody>
      </p:sp>
      <p:sp>
        <p:nvSpPr>
          <p:cNvPr id="6" name="Title 1"/>
          <p:cNvSpPr>
            <a:spLocks noGrp="1"/>
          </p:cNvSpPr>
          <p:nvPr>
            <p:ph type="title" hasCustomPrompt="1"/>
          </p:nvPr>
        </p:nvSpPr>
        <p:spPr>
          <a:xfrm>
            <a:off x="425354" y="404665"/>
            <a:ext cx="7540590" cy="863748"/>
          </a:xfrm>
        </p:spPr>
        <p:txBody>
          <a:bodyPr lIns="108000" tIns="0" rIns="108000" bIns="0"/>
          <a:lstStyle>
            <a:lvl1pPr>
              <a:defRPr sz="2200" baseline="0"/>
            </a:lvl1pPr>
          </a:lstStyle>
          <a:p>
            <a:r>
              <a:rPr lang="en-US" dirty="0"/>
              <a:t>Complete with a title here that carries your message on two lines at most</a:t>
            </a:r>
            <a:endParaRPr lang="fr-FR" noProof="0" dirty="0"/>
          </a:p>
        </p:txBody>
      </p:sp>
      <p:sp>
        <p:nvSpPr>
          <p:cNvPr id="8" name="Text Placeholder 8"/>
          <p:cNvSpPr>
            <a:spLocks noGrp="1"/>
          </p:cNvSpPr>
          <p:nvPr>
            <p:ph type="body" sz="quarter" idx="13" hasCustomPrompt="1"/>
          </p:nvPr>
        </p:nvSpPr>
        <p:spPr>
          <a:xfrm>
            <a:off x="425354" y="144314"/>
            <a:ext cx="7540590"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3946439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 Square Pictures">
    <p:spTree>
      <p:nvGrpSpPr>
        <p:cNvPr id="1" name=""/>
        <p:cNvGrpSpPr/>
        <p:nvPr/>
      </p:nvGrpSpPr>
      <p:grpSpPr>
        <a:xfrm>
          <a:off x="0" y="0"/>
          <a:ext cx="0" cy="0"/>
          <a:chOff x="0" y="0"/>
          <a:chExt cx="0" cy="0"/>
        </a:xfrm>
      </p:grpSpPr>
      <p:sp>
        <p:nvSpPr>
          <p:cNvPr id="10" name="Espace réservé pour une image  9"/>
          <p:cNvSpPr>
            <a:spLocks noGrp="1"/>
          </p:cNvSpPr>
          <p:nvPr>
            <p:ph type="pic" sz="quarter" idx="17" hasCustomPrompt="1"/>
          </p:nvPr>
        </p:nvSpPr>
        <p:spPr>
          <a:xfrm>
            <a:off x="1136535" y="1486109"/>
            <a:ext cx="2659184" cy="2160587"/>
          </a:xfrm>
        </p:spPr>
        <p:txBody>
          <a:bodyPr/>
          <a:lstStyle>
            <a:lvl1pPr algn="ctr">
              <a:defRPr sz="1200" i="1" baseline="0">
                <a:solidFill>
                  <a:schemeClr val="bg2"/>
                </a:solidFill>
              </a:defRPr>
            </a:lvl1pPr>
          </a:lstStyle>
          <a:p>
            <a:r>
              <a:rPr lang="en-US" dirty="0"/>
              <a:t>Click to add</a:t>
            </a:r>
            <a:br>
              <a:rPr lang="en-US" dirty="0"/>
            </a:br>
            <a:r>
              <a:rPr lang="en-US" dirty="0"/>
              <a:t>a picture</a:t>
            </a:r>
          </a:p>
        </p:txBody>
      </p:sp>
      <p:sp>
        <p:nvSpPr>
          <p:cNvPr id="11" name="Espace réservé pour une image  9"/>
          <p:cNvSpPr>
            <a:spLocks noGrp="1"/>
          </p:cNvSpPr>
          <p:nvPr>
            <p:ph type="pic" sz="quarter" idx="18" hasCustomPrompt="1"/>
          </p:nvPr>
        </p:nvSpPr>
        <p:spPr>
          <a:xfrm>
            <a:off x="4766409" y="1486109"/>
            <a:ext cx="2659184" cy="2160587"/>
          </a:xfrm>
        </p:spPr>
        <p:txBody>
          <a:bodyPr/>
          <a:lstStyle>
            <a:lvl1pPr marL="0" marR="0" indent="0" algn="ctr" defTabSz="914400" rtl="0" eaLnBrk="1" fontAlgn="auto" latinLnBrk="0" hangingPunct="1">
              <a:lnSpc>
                <a:spcPct val="100000"/>
              </a:lnSpc>
              <a:spcBef>
                <a:spcPts val="400"/>
              </a:spcBef>
              <a:spcAft>
                <a:spcPts val="0"/>
              </a:spcAft>
              <a:buClrTx/>
              <a:buSzTx/>
              <a:buFont typeface="Arial" panose="020B0604020202020204" pitchFamily="34" charset="0"/>
              <a:buNone/>
              <a:tabLst/>
              <a:defRPr sz="1200" i="1" baseline="0">
                <a:solidFill>
                  <a:schemeClr val="bg2"/>
                </a:solidFill>
              </a:defRPr>
            </a:lvl1pPr>
          </a:lstStyle>
          <a:p>
            <a:r>
              <a:rPr lang="en-US" dirty="0"/>
              <a:t>Click to add</a:t>
            </a:r>
            <a:br>
              <a:rPr lang="en-US" dirty="0"/>
            </a:br>
            <a:r>
              <a:rPr lang="en-US" dirty="0"/>
              <a:t>a picture</a:t>
            </a:r>
          </a:p>
        </p:txBody>
      </p:sp>
      <p:sp>
        <p:nvSpPr>
          <p:cNvPr id="12" name="Espace réservé pour une image  9"/>
          <p:cNvSpPr>
            <a:spLocks noGrp="1"/>
          </p:cNvSpPr>
          <p:nvPr>
            <p:ph type="pic" sz="quarter" idx="19" hasCustomPrompt="1"/>
          </p:nvPr>
        </p:nvSpPr>
        <p:spPr>
          <a:xfrm>
            <a:off x="8396281" y="1486109"/>
            <a:ext cx="2659184" cy="2160587"/>
          </a:xfrm>
        </p:spPr>
        <p:txBody>
          <a:bodyPr/>
          <a:lstStyle>
            <a:lvl1pPr marL="0" marR="0" indent="0" algn="ctr" defTabSz="914400" rtl="0" eaLnBrk="1" fontAlgn="auto" latinLnBrk="0" hangingPunct="1">
              <a:lnSpc>
                <a:spcPct val="100000"/>
              </a:lnSpc>
              <a:spcBef>
                <a:spcPts val="400"/>
              </a:spcBef>
              <a:spcAft>
                <a:spcPts val="0"/>
              </a:spcAft>
              <a:buClrTx/>
              <a:buSzTx/>
              <a:buFont typeface="Arial" panose="020B0604020202020204" pitchFamily="34" charset="0"/>
              <a:buNone/>
              <a:tabLst/>
              <a:defRPr sz="1200" i="1" baseline="0">
                <a:solidFill>
                  <a:schemeClr val="bg2"/>
                </a:solidFill>
              </a:defRPr>
            </a:lvl1pPr>
          </a:lstStyle>
          <a:p>
            <a:r>
              <a:rPr lang="en-US" dirty="0"/>
              <a:t>Click to add</a:t>
            </a:r>
            <a:br>
              <a:rPr lang="en-US" dirty="0"/>
            </a:br>
            <a:r>
              <a:rPr lang="en-US" dirty="0"/>
              <a:t>a picture</a:t>
            </a:r>
          </a:p>
        </p:txBody>
      </p:sp>
      <p:sp>
        <p:nvSpPr>
          <p:cNvPr id="7"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8" name="Text Placeholder 8"/>
          <p:cNvSpPr>
            <a:spLocks noGrp="1"/>
          </p:cNvSpPr>
          <p:nvPr>
            <p:ph type="body" sz="quarter" idx="13" hasCustomPrompt="1"/>
          </p:nvPr>
        </p:nvSpPr>
        <p:spPr>
          <a:xfrm>
            <a:off x="425354" y="144314"/>
            <a:ext cx="11342769"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27722591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 Circle Pictures">
    <p:spTree>
      <p:nvGrpSpPr>
        <p:cNvPr id="1" name=""/>
        <p:cNvGrpSpPr/>
        <p:nvPr/>
      </p:nvGrpSpPr>
      <p:grpSpPr>
        <a:xfrm>
          <a:off x="0" y="0"/>
          <a:ext cx="0" cy="0"/>
          <a:chOff x="0" y="0"/>
          <a:chExt cx="0" cy="0"/>
        </a:xfrm>
      </p:grpSpPr>
      <p:sp>
        <p:nvSpPr>
          <p:cNvPr id="13" name="Espace réservé pour une image  9"/>
          <p:cNvSpPr>
            <a:spLocks noGrp="1"/>
          </p:cNvSpPr>
          <p:nvPr>
            <p:ph type="pic" sz="quarter" idx="17" hasCustomPrompt="1"/>
          </p:nvPr>
        </p:nvSpPr>
        <p:spPr>
          <a:xfrm>
            <a:off x="1136535" y="1486109"/>
            <a:ext cx="2659184" cy="2160587"/>
          </a:xfrm>
          <a:prstGeom prst="ellipse">
            <a:avLst/>
          </a:prstGeom>
        </p:spPr>
        <p:txBody>
          <a:bodyPr/>
          <a:lstStyle>
            <a:lvl1pPr algn="ctr">
              <a:defRPr sz="1200" i="1" baseline="0">
                <a:solidFill>
                  <a:schemeClr val="bg2"/>
                </a:solidFill>
              </a:defRPr>
            </a:lvl1pPr>
          </a:lstStyle>
          <a:p>
            <a:r>
              <a:rPr lang="en-US" dirty="0"/>
              <a:t>Click to add</a:t>
            </a:r>
            <a:br>
              <a:rPr lang="en-US" dirty="0"/>
            </a:br>
            <a:r>
              <a:rPr lang="en-US" dirty="0"/>
              <a:t>a picture</a:t>
            </a:r>
          </a:p>
        </p:txBody>
      </p:sp>
      <p:sp>
        <p:nvSpPr>
          <p:cNvPr id="14" name="Espace réservé pour une image  9"/>
          <p:cNvSpPr>
            <a:spLocks noGrp="1"/>
          </p:cNvSpPr>
          <p:nvPr>
            <p:ph type="pic" sz="quarter" idx="18" hasCustomPrompt="1"/>
          </p:nvPr>
        </p:nvSpPr>
        <p:spPr>
          <a:xfrm>
            <a:off x="4766408" y="1486109"/>
            <a:ext cx="2659184" cy="2160587"/>
          </a:xfrm>
          <a:prstGeom prst="ellipse">
            <a:avLst/>
          </a:prstGeom>
        </p:spPr>
        <p:txBody>
          <a:bodyPr/>
          <a:lstStyle>
            <a:lvl1pPr marL="0" marR="0" indent="0" algn="ctr" defTabSz="914400" rtl="0" eaLnBrk="1" fontAlgn="auto" latinLnBrk="0" hangingPunct="1">
              <a:lnSpc>
                <a:spcPct val="100000"/>
              </a:lnSpc>
              <a:spcBef>
                <a:spcPts val="400"/>
              </a:spcBef>
              <a:spcAft>
                <a:spcPts val="0"/>
              </a:spcAft>
              <a:buClrTx/>
              <a:buSzTx/>
              <a:buFont typeface="Arial" panose="020B0604020202020204" pitchFamily="34" charset="0"/>
              <a:buNone/>
              <a:tabLst/>
              <a:defRPr sz="1200" i="1" baseline="0">
                <a:solidFill>
                  <a:schemeClr val="bg2"/>
                </a:solidFill>
              </a:defRPr>
            </a:lvl1pPr>
          </a:lstStyle>
          <a:p>
            <a:r>
              <a:rPr lang="en-US" dirty="0"/>
              <a:t>Click to add</a:t>
            </a:r>
            <a:br>
              <a:rPr lang="en-US" dirty="0"/>
            </a:br>
            <a:r>
              <a:rPr lang="en-US" dirty="0"/>
              <a:t>a picture</a:t>
            </a:r>
          </a:p>
        </p:txBody>
      </p:sp>
      <p:sp>
        <p:nvSpPr>
          <p:cNvPr id="15" name="Espace réservé pour une image  9"/>
          <p:cNvSpPr>
            <a:spLocks noGrp="1"/>
          </p:cNvSpPr>
          <p:nvPr>
            <p:ph type="pic" sz="quarter" idx="19" hasCustomPrompt="1"/>
          </p:nvPr>
        </p:nvSpPr>
        <p:spPr>
          <a:xfrm>
            <a:off x="8396281" y="1486109"/>
            <a:ext cx="2659184" cy="2160587"/>
          </a:xfrm>
          <a:prstGeom prst="ellipse">
            <a:avLst/>
          </a:prstGeom>
        </p:spPr>
        <p:txBody>
          <a:bodyPr/>
          <a:lstStyle>
            <a:lvl1pPr marL="0" marR="0" indent="0" algn="ctr" defTabSz="914400" rtl="0" eaLnBrk="1" fontAlgn="auto" latinLnBrk="0" hangingPunct="1">
              <a:lnSpc>
                <a:spcPct val="100000"/>
              </a:lnSpc>
              <a:spcBef>
                <a:spcPts val="400"/>
              </a:spcBef>
              <a:spcAft>
                <a:spcPts val="0"/>
              </a:spcAft>
              <a:buClrTx/>
              <a:buSzTx/>
              <a:buFont typeface="Arial" panose="020B0604020202020204" pitchFamily="34" charset="0"/>
              <a:buNone/>
              <a:tabLst/>
              <a:defRPr sz="1200" i="1" baseline="0">
                <a:solidFill>
                  <a:schemeClr val="bg2"/>
                </a:solidFill>
              </a:defRPr>
            </a:lvl1pPr>
          </a:lstStyle>
          <a:p>
            <a:r>
              <a:rPr lang="en-US" dirty="0"/>
              <a:t>Click to add</a:t>
            </a:r>
            <a:br>
              <a:rPr lang="en-US" dirty="0"/>
            </a:br>
            <a:r>
              <a:rPr lang="en-US" dirty="0"/>
              <a:t>a picture</a:t>
            </a:r>
          </a:p>
        </p:txBody>
      </p:sp>
      <p:sp>
        <p:nvSpPr>
          <p:cNvPr id="7"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8" name="Text Placeholder 8"/>
          <p:cNvSpPr>
            <a:spLocks noGrp="1"/>
          </p:cNvSpPr>
          <p:nvPr>
            <p:ph type="body" sz="quarter" idx="13" hasCustomPrompt="1"/>
          </p:nvPr>
        </p:nvSpPr>
        <p:spPr>
          <a:xfrm>
            <a:off x="425354" y="144314"/>
            <a:ext cx="11342769"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3060916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1E6A8E1-070B-4801-BE73-908FAC14B899}" type="datetime1">
              <a:rPr lang="en-US" smtClean="0"/>
              <a:t>9/3/2019</a:t>
            </a:fld>
            <a:endParaRPr lang="en-US"/>
          </a:p>
        </p:txBody>
      </p:sp>
      <p:sp>
        <p:nvSpPr>
          <p:cNvPr id="6" name="Footer Placeholder 5"/>
          <p:cNvSpPr>
            <a:spLocks noGrp="1"/>
          </p:cNvSpPr>
          <p:nvPr>
            <p:ph type="ftr" sz="quarter" idx="11"/>
          </p:nvPr>
        </p:nvSpPr>
        <p:spPr/>
        <p:txBody>
          <a:bodyPr/>
          <a:lstStyle/>
          <a:p>
            <a:r>
              <a:rPr lang="en-US"/>
              <a:t>HKUST FinTech Club 2018</a:t>
            </a:r>
          </a:p>
        </p:txBody>
      </p:sp>
      <p:sp>
        <p:nvSpPr>
          <p:cNvPr id="7" name="Slide Number Placeholder 6"/>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1952896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endParaRPr lang="fr-FR" noProof="0" dirty="0"/>
          </a:p>
        </p:txBody>
      </p:sp>
      <p:sp>
        <p:nvSpPr>
          <p:cNvPr id="5" name="Text Placeholder 8"/>
          <p:cNvSpPr>
            <a:spLocks noGrp="1"/>
          </p:cNvSpPr>
          <p:nvPr>
            <p:ph type="body" sz="quarter" idx="13" hasCustomPrompt="1"/>
          </p:nvPr>
        </p:nvSpPr>
        <p:spPr>
          <a:xfrm>
            <a:off x="425354" y="144314"/>
            <a:ext cx="11342769" cy="260350"/>
          </a:xfr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3" name="Espace réservé pour une image  2"/>
          <p:cNvSpPr>
            <a:spLocks noGrp="1"/>
          </p:cNvSpPr>
          <p:nvPr>
            <p:ph type="pic" sz="quarter" idx="14"/>
          </p:nvPr>
        </p:nvSpPr>
        <p:spPr>
          <a:xfrm>
            <a:off x="955737" y="1484864"/>
            <a:ext cx="2659185" cy="1440000"/>
          </a:xfrm>
        </p:spPr>
        <p:txBody>
          <a:bodyPr/>
          <a:lstStyle/>
          <a:p>
            <a:endParaRPr lang="en-GB"/>
          </a:p>
        </p:txBody>
      </p:sp>
      <p:sp>
        <p:nvSpPr>
          <p:cNvPr id="6" name="Espace réservé pour une image  2"/>
          <p:cNvSpPr>
            <a:spLocks noGrp="1"/>
          </p:cNvSpPr>
          <p:nvPr>
            <p:ph type="pic" sz="quarter" idx="15"/>
          </p:nvPr>
        </p:nvSpPr>
        <p:spPr>
          <a:xfrm>
            <a:off x="6087925" y="1484864"/>
            <a:ext cx="2659185" cy="1440000"/>
          </a:xfrm>
        </p:spPr>
        <p:txBody>
          <a:bodyPr/>
          <a:lstStyle/>
          <a:p>
            <a:endParaRPr lang="en-GB"/>
          </a:p>
        </p:txBody>
      </p:sp>
      <p:sp>
        <p:nvSpPr>
          <p:cNvPr id="7" name="Espace réservé pour une image  2"/>
          <p:cNvSpPr>
            <a:spLocks noGrp="1"/>
          </p:cNvSpPr>
          <p:nvPr>
            <p:ph type="pic" sz="quarter" idx="16"/>
          </p:nvPr>
        </p:nvSpPr>
        <p:spPr>
          <a:xfrm>
            <a:off x="3171368" y="4293176"/>
            <a:ext cx="2659185" cy="1440000"/>
          </a:xfrm>
        </p:spPr>
        <p:txBody>
          <a:bodyPr/>
          <a:lstStyle/>
          <a:p>
            <a:endParaRPr lang="en-GB"/>
          </a:p>
        </p:txBody>
      </p:sp>
      <p:sp>
        <p:nvSpPr>
          <p:cNvPr id="8" name="Espace réservé pour une image  2"/>
          <p:cNvSpPr>
            <a:spLocks noGrp="1"/>
          </p:cNvSpPr>
          <p:nvPr>
            <p:ph type="pic" sz="quarter" idx="17"/>
          </p:nvPr>
        </p:nvSpPr>
        <p:spPr>
          <a:xfrm>
            <a:off x="8303556" y="4293176"/>
            <a:ext cx="2659185" cy="1440000"/>
          </a:xfrm>
        </p:spPr>
        <p:txBody>
          <a:bodyPr/>
          <a:lstStyle/>
          <a:p>
            <a:endParaRPr lang="en-GB"/>
          </a:p>
        </p:txBody>
      </p:sp>
    </p:spTree>
    <p:extLst>
      <p:ext uri="{BB962C8B-B14F-4D97-AF65-F5344CB8AC3E}">
        <p14:creationId xmlns:p14="http://schemas.microsoft.com/office/powerpoint/2010/main" val="57134086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redential - 1 page">
    <p:spTree>
      <p:nvGrpSpPr>
        <p:cNvPr id="1" name=""/>
        <p:cNvGrpSpPr/>
        <p:nvPr/>
      </p:nvGrpSpPr>
      <p:grpSpPr>
        <a:xfrm>
          <a:off x="0" y="0"/>
          <a:ext cx="0" cy="0"/>
          <a:chOff x="0" y="0"/>
          <a:chExt cx="0" cy="0"/>
        </a:xfrm>
      </p:grpSpPr>
      <p:sp>
        <p:nvSpPr>
          <p:cNvPr id="18" name="Content Placeholder 4"/>
          <p:cNvSpPr>
            <a:spLocks noGrp="1"/>
          </p:cNvSpPr>
          <p:nvPr>
            <p:ph sz="quarter" idx="14" hasCustomPrompt="1"/>
          </p:nvPr>
        </p:nvSpPr>
        <p:spPr>
          <a:xfrm>
            <a:off x="425354" y="1268414"/>
            <a:ext cx="6291692" cy="3795699"/>
          </a:xfrm>
          <a:prstGeom prst="rect">
            <a:avLst/>
          </a:prstGeom>
          <a:noFill/>
        </p:spPr>
        <p:txBody>
          <a:bodyPr lIns="108000" tIns="108000" rIns="108000" bIns="108000">
            <a:normAutofit/>
          </a:bodyPr>
          <a:lstStyle>
            <a:lvl1pPr marL="0" marR="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sz="1400">
                <a:solidFill>
                  <a:schemeClr val="bg2"/>
                </a:solidFill>
              </a:defRPr>
            </a:lvl1pPr>
            <a:lvl2pPr marL="358775" marR="0"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sz="1200">
                <a:solidFill>
                  <a:schemeClr val="tx1"/>
                </a:solidFill>
              </a:defRPr>
            </a:lvl2pPr>
            <a:lvl3pPr marL="360000" marR="0" indent="0" algn="just" defTabSz="914400" rtl="0" eaLnBrk="1" fontAlgn="auto" latinLnBrk="0" hangingPunct="1">
              <a:lnSpc>
                <a:spcPct val="100000"/>
              </a:lnSpc>
              <a:spcBef>
                <a:spcPts val="600"/>
              </a:spcBef>
              <a:spcAft>
                <a:spcPts val="0"/>
              </a:spcAft>
              <a:buClrTx/>
              <a:buSzTx/>
              <a:buFontTx/>
              <a:buNone/>
              <a:tabLst/>
              <a:defRPr sz="1200">
                <a:solidFill>
                  <a:schemeClr val="tx1"/>
                </a:solidFill>
              </a:defRPr>
            </a:lvl3pPr>
            <a:lvl4pPr marL="648000" marR="0"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sz="1100">
                <a:solidFill>
                  <a:schemeClr val="tx1"/>
                </a:solidFill>
              </a:defRPr>
            </a:lvl4pPr>
            <a:lvl5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sz="900">
                <a:solidFill>
                  <a:schemeClr val="tx1"/>
                </a:solidFill>
              </a:defRPr>
            </a:lvl5pPr>
            <a:lvl6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sz="900">
                <a:solidFill>
                  <a:schemeClr val="tx1"/>
                </a:solidFill>
              </a:defRPr>
            </a:lvl6pPr>
            <a:lvl7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sz="900">
                <a:solidFill>
                  <a:schemeClr val="tx1"/>
                </a:solidFill>
              </a:defRPr>
            </a:lvl7pPr>
            <a:lvl8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sz="900">
                <a:solidFill>
                  <a:schemeClr val="tx1"/>
                </a:solidFill>
              </a:defRPr>
            </a:lvl8pPr>
            <a:lvl9pPr marL="900000" marR="0"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sz="900">
                <a:solidFill>
                  <a:schemeClr val="tx1"/>
                </a:solidFill>
              </a:defRPr>
            </a:lvl9pPr>
          </a:lstStyle>
          <a:p>
            <a:pPr marL="0" marR="0" lvl="0" indent="0" algn="just" defTabSz="914400" rtl="0" eaLnBrk="1" fontAlgn="auto" latinLnBrk="0" hangingPunct="1">
              <a:lnSpc>
                <a:spcPct val="100000"/>
              </a:lnSpc>
              <a:spcBef>
                <a:spcPts val="18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503078"/>
                </a:solidFill>
                <a:effectLst/>
                <a:uLnTx/>
                <a:uFillTx/>
                <a:latin typeface="+mn-lt"/>
                <a:ea typeface="+mn-ea"/>
                <a:cs typeface="+mn-cs"/>
              </a:rPr>
              <a:t>Level 1 - To move to the next level, Alt + Shift + right arrow</a:t>
            </a:r>
          </a:p>
          <a:p>
            <a:pPr marL="358775" marR="0" lvl="1" indent="-358775" algn="just" defTabSz="914400" rtl="0" eaLnBrk="1" fontAlgn="auto" latinLnBrk="0" hangingPunct="1">
              <a:lnSpc>
                <a:spcPct val="100000"/>
              </a:lnSpc>
              <a:spcBef>
                <a:spcPts val="1400"/>
              </a:spcBef>
              <a:spcAft>
                <a:spcPts val="0"/>
              </a:spcAft>
              <a:buClr>
                <a:srgbClr val="503078"/>
              </a:buClr>
              <a:buSzTx/>
              <a:buFont typeface="Tempus Sans ITC" panose="04020404030D07020202" pitchFamily="82" charset="0"/>
              <a:buChar char="/"/>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2</a:t>
            </a:r>
          </a:p>
          <a:p>
            <a:pPr marL="360000" marR="0" lvl="2" indent="0" algn="just"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5F5F5F"/>
                </a:solidFill>
                <a:effectLst/>
                <a:uLnTx/>
                <a:uFillTx/>
                <a:latin typeface="+mn-lt"/>
                <a:ea typeface="+mn-ea"/>
                <a:cs typeface="+mn-cs"/>
              </a:rPr>
              <a:t>Level 3</a:t>
            </a:r>
          </a:p>
          <a:p>
            <a:pPr marL="648000" marR="0" lvl="3" indent="-288000" algn="just" defTabSz="914400" rtl="0" eaLnBrk="1" fontAlgn="auto" latinLnBrk="0" hangingPunct="1">
              <a:lnSpc>
                <a:spcPct val="100000"/>
              </a:lnSpc>
              <a:spcBef>
                <a:spcPts val="600"/>
              </a:spcBef>
              <a:spcAft>
                <a:spcPts val="0"/>
              </a:spcAft>
              <a:buClr>
                <a:srgbClr val="503078"/>
              </a:buClr>
              <a:buSzTx/>
              <a:buFont typeface="Tahoma" panose="020B0604030504040204" pitchFamily="34" charset="0"/>
              <a:buChar char="›"/>
              <a:tabLst/>
              <a:defRPr/>
            </a:pPr>
            <a:r>
              <a:rPr kumimoji="0" lang="en-US" sz="1200" b="0" i="0" u="none" strike="noStrike" kern="1200" cap="none" spc="0" normalizeH="0" baseline="0" noProof="0" dirty="0">
                <a:ln>
                  <a:noFill/>
                </a:ln>
                <a:solidFill>
                  <a:srgbClr val="5F5F5F"/>
                </a:solidFill>
                <a:effectLst/>
                <a:uLnTx/>
                <a:uFillTx/>
                <a:latin typeface="+mn-lt"/>
                <a:ea typeface="+mn-ea"/>
                <a:cs typeface="+mn-cs"/>
              </a:rPr>
              <a:t>Level 4</a:t>
            </a:r>
          </a:p>
          <a:p>
            <a:pPr marL="900000" marR="0" lvl="4"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5</a:t>
            </a:r>
          </a:p>
          <a:p>
            <a:pPr marL="900000" marR="0" lvl="5"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6</a:t>
            </a:r>
          </a:p>
          <a:p>
            <a:pPr marL="900000" marR="0" lvl="6"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7</a:t>
            </a:r>
          </a:p>
          <a:p>
            <a:pPr marL="900000" marR="0" lvl="7"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8</a:t>
            </a:r>
          </a:p>
          <a:p>
            <a:pPr marL="900000" marR="0" lvl="8" indent="-252000" algn="just" defTabSz="914400" rtl="0" eaLnBrk="1" fontAlgn="auto" latinLnBrk="0" hangingPunct="1">
              <a:lnSpc>
                <a:spcPct val="100000"/>
              </a:lnSpc>
              <a:spcBef>
                <a:spcPts val="500"/>
              </a:spcBef>
              <a:spcAft>
                <a:spcPts val="0"/>
              </a:spcAft>
              <a:buClr>
                <a:srgbClr val="503078"/>
              </a:buClr>
              <a:buSzTx/>
              <a:buFont typeface="Tahoma" panose="020B0604030504040204" pitchFamily="34" charset="0"/>
              <a:buChar char="»"/>
              <a:tabLst/>
              <a:defRPr/>
            </a:pPr>
            <a:r>
              <a:rPr kumimoji="0" lang="en-US" sz="1000" b="0" i="0" u="none" strike="noStrike" kern="1200" cap="none" spc="0" normalizeH="0" baseline="0" noProof="0" dirty="0">
                <a:ln>
                  <a:noFill/>
                </a:ln>
                <a:solidFill>
                  <a:srgbClr val="5F5F5F"/>
                </a:solidFill>
                <a:effectLst/>
                <a:uLnTx/>
                <a:uFillTx/>
                <a:latin typeface="+mn-lt"/>
                <a:ea typeface="+mn-ea"/>
                <a:cs typeface="+mn-cs"/>
              </a:rPr>
              <a:t>Level 9</a:t>
            </a:r>
          </a:p>
        </p:txBody>
      </p:sp>
      <p:sp>
        <p:nvSpPr>
          <p:cNvPr id="13" name="Rectangle 12"/>
          <p:cNvSpPr/>
          <p:nvPr userDrawn="1"/>
        </p:nvSpPr>
        <p:spPr>
          <a:xfrm>
            <a:off x="0" y="5171706"/>
            <a:ext cx="12192000" cy="10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2"/>
              </a:solidFill>
            </a:endParaRPr>
          </a:p>
        </p:txBody>
      </p:sp>
      <p:sp>
        <p:nvSpPr>
          <p:cNvPr id="16" name="Picture Placeholder 3"/>
          <p:cNvSpPr>
            <a:spLocks noGrp="1"/>
          </p:cNvSpPr>
          <p:nvPr>
            <p:ph type="pic" sz="quarter" idx="16" hasCustomPrompt="1"/>
          </p:nvPr>
        </p:nvSpPr>
        <p:spPr>
          <a:xfrm>
            <a:off x="7000829" y="1268414"/>
            <a:ext cx="4767295" cy="3255699"/>
          </a:xfrm>
        </p:spPr>
        <p:txBody>
          <a:bodyPr anchor="t"/>
          <a:lstStyle>
            <a:lvl1pPr algn="ctr">
              <a:defRPr sz="1400">
                <a:solidFill>
                  <a:schemeClr val="accent5"/>
                </a:solidFill>
              </a:defRPr>
            </a:lvl1pPr>
          </a:lstStyle>
          <a:p>
            <a:r>
              <a:rPr lang="en-US" dirty="0"/>
              <a:t>Insert your illustration here</a:t>
            </a:r>
          </a:p>
        </p:txBody>
      </p:sp>
      <p:sp>
        <p:nvSpPr>
          <p:cNvPr id="17" name="Text Placeholder 7"/>
          <p:cNvSpPr>
            <a:spLocks noGrp="1"/>
          </p:cNvSpPr>
          <p:nvPr>
            <p:ph type="body" sz="quarter" idx="17" hasCustomPrompt="1"/>
          </p:nvPr>
        </p:nvSpPr>
        <p:spPr>
          <a:xfrm>
            <a:off x="7000615" y="4524112"/>
            <a:ext cx="4767508" cy="540000"/>
          </a:xfrm>
        </p:spPr>
        <p:txBody>
          <a:bodyPr lIns="0" rIns="0" anchor="b"/>
          <a:lstStyle>
            <a:lvl1pPr algn="l">
              <a:buFontTx/>
              <a:buNone/>
              <a:defRPr sz="1000" i="0" cap="none" baseline="0">
                <a:solidFill>
                  <a:schemeClr val="accent5"/>
                </a:solidFill>
              </a:defRPr>
            </a:lvl1pPr>
            <a:lvl2pPr>
              <a:buFontTx/>
              <a:buNone/>
              <a:defRPr i="1">
                <a:solidFill>
                  <a:schemeClr val="bg2"/>
                </a:solidFill>
              </a:defRPr>
            </a:lvl2pPr>
            <a:lvl3pPr>
              <a:buFontTx/>
              <a:buNone/>
              <a:defRPr i="1">
                <a:solidFill>
                  <a:schemeClr val="bg2"/>
                </a:solidFill>
              </a:defRPr>
            </a:lvl3pPr>
            <a:lvl4pPr>
              <a:buFontTx/>
              <a:buNone/>
              <a:defRPr i="1">
                <a:solidFill>
                  <a:schemeClr val="bg2"/>
                </a:solidFill>
              </a:defRPr>
            </a:lvl4pPr>
            <a:lvl5pPr marL="360000" indent="0">
              <a:buFontTx/>
              <a:buNone/>
              <a:defRPr i="1">
                <a:solidFill>
                  <a:schemeClr val="bg2"/>
                </a:solidFill>
              </a:defRPr>
            </a:lvl5pPr>
          </a:lstStyle>
          <a:p>
            <a:pPr lvl="0"/>
            <a:r>
              <a:rPr lang="en-US" noProof="0" dirty="0"/>
              <a:t>Insert your legend or title here</a:t>
            </a:r>
          </a:p>
        </p:txBody>
      </p:sp>
      <p:cxnSp>
        <p:nvCxnSpPr>
          <p:cNvPr id="21" name="Straight Connector 20"/>
          <p:cNvCxnSpPr/>
          <p:nvPr userDrawn="1"/>
        </p:nvCxnSpPr>
        <p:spPr>
          <a:xfrm>
            <a:off x="7000615" y="5069305"/>
            <a:ext cx="476750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Text Placeholder 4"/>
          <p:cNvSpPr>
            <a:spLocks noGrp="1"/>
          </p:cNvSpPr>
          <p:nvPr>
            <p:ph type="body" sz="quarter" idx="15" hasCustomPrompt="1"/>
          </p:nvPr>
        </p:nvSpPr>
        <p:spPr>
          <a:xfrm>
            <a:off x="4508366" y="5189706"/>
            <a:ext cx="3199015" cy="1044000"/>
          </a:xfrm>
          <a:solidFill>
            <a:schemeClr val="tx2"/>
          </a:solidFill>
        </p:spPr>
        <p:txBody>
          <a:bodyPr anchor="ctr">
            <a:noAutofit/>
          </a:bodyPr>
          <a:lstStyle>
            <a:lvl1pPr marL="266700" marR="0" indent="-171450" algn="l" defTabSz="914400" rtl="0" eaLnBrk="1" fontAlgn="auto" latinLnBrk="0" hangingPunct="1">
              <a:lnSpc>
                <a:spcPct val="100000"/>
              </a:lnSpc>
              <a:spcBef>
                <a:spcPts val="400"/>
              </a:spcBef>
              <a:spcAft>
                <a:spcPts val="0"/>
              </a:spcAft>
              <a:buClr>
                <a:schemeClr val="bg2"/>
              </a:buClr>
              <a:buSzTx/>
              <a:buFont typeface="Tempus Sans ITC" panose="04020404030D07020202" pitchFamily="82" charset="0"/>
              <a:buChar char="/"/>
              <a:tabLst/>
              <a:defRPr lang="fr-FR" sz="1000" i="0" kern="1200" cap="none" baseline="0" dirty="0">
                <a:solidFill>
                  <a:schemeClr val="bg2"/>
                </a:solidFill>
                <a:latin typeface="+mn-lt"/>
                <a:ea typeface="+mn-ea"/>
                <a:cs typeface="+mn-cs"/>
              </a:defRPr>
            </a:lvl1pPr>
            <a:lvl2pPr marL="266700" indent="-171450" algn="just">
              <a:lnSpc>
                <a:spcPct val="100000"/>
              </a:lnSpc>
              <a:spcBef>
                <a:spcPts val="400"/>
              </a:spcBef>
              <a:buClr>
                <a:schemeClr val="bg1"/>
              </a:buClr>
              <a:buFont typeface="Tahoma" panose="020B0604030504040204" pitchFamily="34" charset="0"/>
              <a:buChar char="⁄"/>
              <a:defRPr sz="1000" i="0" cap="none" baseline="0">
                <a:solidFill>
                  <a:schemeClr val="bg1"/>
                </a:solidFill>
              </a:defRPr>
            </a:lvl2pPr>
            <a:lvl3pPr marL="266700" indent="-171450" algn="just">
              <a:lnSpc>
                <a:spcPct val="100000"/>
              </a:lnSpc>
              <a:spcBef>
                <a:spcPts val="400"/>
              </a:spcBef>
              <a:buClr>
                <a:schemeClr val="bg1"/>
              </a:buClr>
              <a:buFont typeface="Tahoma" panose="020B0604030504040204" pitchFamily="34" charset="0"/>
              <a:buChar char="⁄"/>
              <a:defRPr sz="1000" i="0">
                <a:solidFill>
                  <a:schemeClr val="bg1"/>
                </a:solidFill>
              </a:defRPr>
            </a:lvl3pPr>
            <a:lvl4pPr marL="266700" indent="-171450" algn="just">
              <a:lnSpc>
                <a:spcPct val="100000"/>
              </a:lnSpc>
              <a:spcBef>
                <a:spcPts val="400"/>
              </a:spcBef>
              <a:buClr>
                <a:schemeClr val="bg1"/>
              </a:buClr>
              <a:buFont typeface="Tahoma" panose="020B0604030504040204" pitchFamily="34" charset="0"/>
              <a:buChar char="⁄"/>
              <a:defRPr sz="1000" i="0" cap="none" baseline="0">
                <a:solidFill>
                  <a:schemeClr val="bg1"/>
                </a:solidFill>
              </a:defRPr>
            </a:lvl4pPr>
            <a:lvl5pPr marL="266700" indent="-171450" algn="just">
              <a:lnSpc>
                <a:spcPct val="100000"/>
              </a:lnSpc>
              <a:spcBef>
                <a:spcPts val="400"/>
              </a:spcBef>
              <a:buClr>
                <a:schemeClr val="bg1"/>
              </a:buClr>
              <a:buFont typeface="Tahoma" panose="020B0604030504040204" pitchFamily="34" charset="0"/>
              <a:buChar char="⁄"/>
              <a:defRPr sz="1000" i="0">
                <a:solidFill>
                  <a:schemeClr val="bg1"/>
                </a:solidFill>
              </a:defRPr>
            </a:lvl5pPr>
            <a:lvl6pPr marL="266700" indent="-171450" algn="just">
              <a:lnSpc>
                <a:spcPct val="100000"/>
              </a:lnSpc>
              <a:spcBef>
                <a:spcPts val="400"/>
              </a:spcBef>
              <a:buClr>
                <a:schemeClr val="bg1"/>
              </a:buClr>
              <a:buFont typeface="Tahoma" panose="020B0604030504040204" pitchFamily="34" charset="0"/>
              <a:buChar char="⁄"/>
              <a:defRPr sz="1000" i="0">
                <a:solidFill>
                  <a:schemeClr val="bg1"/>
                </a:solidFill>
              </a:defRPr>
            </a:lvl6pPr>
            <a:lvl7pPr marL="266700" indent="-171450" algn="just">
              <a:lnSpc>
                <a:spcPct val="100000"/>
              </a:lnSpc>
              <a:spcBef>
                <a:spcPts val="400"/>
              </a:spcBef>
              <a:buClr>
                <a:schemeClr val="bg1"/>
              </a:buClr>
              <a:buFont typeface="Tahoma" panose="020B0604030504040204" pitchFamily="34" charset="0"/>
              <a:buChar char="⁄"/>
              <a:defRPr sz="1000" i="0" baseline="0">
                <a:solidFill>
                  <a:schemeClr val="bg1"/>
                </a:solidFill>
              </a:defRPr>
            </a:lvl7pPr>
            <a:lvl8pPr marL="266700" indent="-171450" algn="just">
              <a:lnSpc>
                <a:spcPct val="100000"/>
              </a:lnSpc>
              <a:spcBef>
                <a:spcPts val="400"/>
              </a:spcBef>
              <a:buClr>
                <a:schemeClr val="bg1"/>
              </a:buClr>
              <a:buFont typeface="Tahoma" panose="020B0604030504040204" pitchFamily="34" charset="0"/>
              <a:buChar char="⁄"/>
              <a:defRPr sz="1000" i="0" baseline="0">
                <a:solidFill>
                  <a:schemeClr val="bg1"/>
                </a:solidFill>
              </a:defRPr>
            </a:lvl8pPr>
            <a:lvl9pPr marL="266700" indent="-171450" algn="just">
              <a:lnSpc>
                <a:spcPct val="100000"/>
              </a:lnSpc>
              <a:spcBef>
                <a:spcPts val="400"/>
              </a:spcBef>
              <a:buClr>
                <a:schemeClr val="bg1"/>
              </a:buClr>
              <a:buFont typeface="Tahoma" panose="020B0604030504040204" pitchFamily="34" charset="0"/>
              <a:buChar char="⁄"/>
              <a:defRPr sz="1000" i="0" baseline="0">
                <a:solidFill>
                  <a:schemeClr val="bg1"/>
                </a:solidFill>
              </a:defRPr>
            </a:lvl9pPr>
          </a:lstStyle>
          <a:p>
            <a:pPr lvl="0"/>
            <a:r>
              <a:rPr lang="en-US" dirty="0"/>
              <a:t>Result or key element</a:t>
            </a:r>
          </a:p>
          <a:p>
            <a:pPr lvl="0"/>
            <a:r>
              <a:rPr lang="en-US" dirty="0"/>
              <a:t>Result or key element</a:t>
            </a:r>
          </a:p>
          <a:p>
            <a:pPr lvl="0"/>
            <a:r>
              <a:rPr lang="en-US" dirty="0"/>
              <a:t>Result or key element</a:t>
            </a:r>
          </a:p>
        </p:txBody>
      </p:sp>
      <p:sp>
        <p:nvSpPr>
          <p:cNvPr id="27" name="Text Placeholder 4"/>
          <p:cNvSpPr>
            <a:spLocks noGrp="1"/>
          </p:cNvSpPr>
          <p:nvPr>
            <p:ph type="body" sz="quarter" idx="22" hasCustomPrompt="1"/>
          </p:nvPr>
        </p:nvSpPr>
        <p:spPr>
          <a:xfrm>
            <a:off x="8575657" y="5189706"/>
            <a:ext cx="3199015" cy="1044000"/>
          </a:xfrm>
          <a:solidFill>
            <a:schemeClr val="tx2"/>
          </a:solidFill>
        </p:spPr>
        <p:txBody>
          <a:bodyPr vert="horz" lIns="108000" tIns="108000" rIns="108000" bIns="108000" rtlCol="0" anchor="ctr">
            <a:noAutofit/>
          </a:bodyPr>
          <a:lstStyle>
            <a:lvl1pPr>
              <a:defRPr lang="fr-FR" sz="1000" dirty="0" smtClean="0"/>
            </a:lvl1pPr>
          </a:lstStyle>
          <a:p>
            <a:pPr marL="266700" marR="0" lvl="0" indent="-171450" algn="l" fontAlgn="auto">
              <a:spcBef>
                <a:spcPts val="400"/>
              </a:spcBef>
              <a:spcAft>
                <a:spcPts val="0"/>
              </a:spcAft>
              <a:buClr>
                <a:schemeClr val="bg2"/>
              </a:buClr>
              <a:buSzTx/>
              <a:buFont typeface="Tempus Sans ITC" panose="04020404030D07020202" pitchFamily="82" charset="0"/>
              <a:buChar char="/"/>
            </a:pPr>
            <a:r>
              <a:rPr lang="en-US" dirty="0"/>
              <a:t>Result or key element</a:t>
            </a:r>
          </a:p>
          <a:p>
            <a:pPr marL="266700" marR="0" lvl="0" indent="-171450" algn="l" fontAlgn="auto">
              <a:spcBef>
                <a:spcPts val="400"/>
              </a:spcBef>
              <a:spcAft>
                <a:spcPts val="0"/>
              </a:spcAft>
              <a:buClr>
                <a:schemeClr val="bg2"/>
              </a:buClr>
              <a:buSzTx/>
              <a:buFont typeface="Tempus Sans ITC" panose="04020404030D07020202" pitchFamily="82" charset="0"/>
              <a:buChar char="/"/>
            </a:pPr>
            <a:r>
              <a:rPr lang="en-US" dirty="0"/>
              <a:t>Result or key element</a:t>
            </a:r>
          </a:p>
          <a:p>
            <a:pPr marL="266700" marR="0" lvl="0" indent="-171450" algn="l" fontAlgn="auto">
              <a:spcBef>
                <a:spcPts val="400"/>
              </a:spcBef>
              <a:spcAft>
                <a:spcPts val="0"/>
              </a:spcAft>
              <a:buClr>
                <a:schemeClr val="bg2"/>
              </a:buClr>
              <a:buSzTx/>
              <a:buFont typeface="Tempus Sans ITC" panose="04020404030D07020202" pitchFamily="82" charset="0"/>
              <a:buChar char="/"/>
            </a:pPr>
            <a:r>
              <a:rPr lang="en-US" dirty="0"/>
              <a:t>Result or key element</a:t>
            </a:r>
          </a:p>
        </p:txBody>
      </p:sp>
      <p:sp>
        <p:nvSpPr>
          <p:cNvPr id="28" name="Text Placeholder 4"/>
          <p:cNvSpPr>
            <a:spLocks noGrp="1"/>
          </p:cNvSpPr>
          <p:nvPr>
            <p:ph type="body" sz="quarter" idx="23" hasCustomPrompt="1"/>
          </p:nvPr>
        </p:nvSpPr>
        <p:spPr>
          <a:xfrm>
            <a:off x="441073" y="5549706"/>
            <a:ext cx="3987692" cy="324000"/>
          </a:xfrm>
          <a:solidFill>
            <a:schemeClr val="tx2"/>
          </a:solidFill>
        </p:spPr>
        <p:txBody>
          <a:bodyPr anchor="ctr">
            <a:noAutofit/>
          </a:bodyPr>
          <a:lstStyle>
            <a:lvl1pPr marL="95250" indent="0" algn="l">
              <a:lnSpc>
                <a:spcPct val="100000"/>
              </a:lnSpc>
              <a:spcBef>
                <a:spcPts val="400"/>
              </a:spcBef>
              <a:buClr>
                <a:schemeClr val="bg1"/>
              </a:buClr>
              <a:buFontTx/>
              <a:buNone/>
              <a:defRPr sz="1400" b="0" i="0" cap="none" baseline="0">
                <a:solidFill>
                  <a:schemeClr val="bg2"/>
                </a:solidFill>
              </a:defRPr>
            </a:lvl1pPr>
            <a:lvl2pPr marL="95250" indent="0" algn="just">
              <a:lnSpc>
                <a:spcPct val="100000"/>
              </a:lnSpc>
              <a:spcBef>
                <a:spcPts val="400"/>
              </a:spcBef>
              <a:buClr>
                <a:schemeClr val="bg1"/>
              </a:buClr>
              <a:buFontTx/>
              <a:buNone/>
              <a:defRPr sz="1200" i="0" cap="none" baseline="0">
                <a:solidFill>
                  <a:schemeClr val="bg1"/>
                </a:solidFill>
              </a:defRPr>
            </a:lvl2pPr>
            <a:lvl3pPr marL="95250" indent="0" algn="just">
              <a:lnSpc>
                <a:spcPct val="100000"/>
              </a:lnSpc>
              <a:spcBef>
                <a:spcPts val="400"/>
              </a:spcBef>
              <a:buClr>
                <a:schemeClr val="bg1"/>
              </a:buClr>
              <a:buFontTx/>
              <a:buNone/>
              <a:defRPr sz="1200" i="0">
                <a:solidFill>
                  <a:schemeClr val="bg1"/>
                </a:solidFill>
              </a:defRPr>
            </a:lvl3pPr>
            <a:lvl4pPr marL="95250" indent="0" algn="just">
              <a:lnSpc>
                <a:spcPct val="100000"/>
              </a:lnSpc>
              <a:spcBef>
                <a:spcPts val="400"/>
              </a:spcBef>
              <a:buClr>
                <a:schemeClr val="bg1"/>
              </a:buClr>
              <a:buFontTx/>
              <a:buNone/>
              <a:defRPr sz="1200" i="0" cap="none" baseline="0">
                <a:solidFill>
                  <a:schemeClr val="bg1"/>
                </a:solidFill>
              </a:defRPr>
            </a:lvl4pPr>
            <a:lvl5pPr marL="95250" indent="0" algn="just">
              <a:lnSpc>
                <a:spcPct val="100000"/>
              </a:lnSpc>
              <a:spcBef>
                <a:spcPts val="400"/>
              </a:spcBef>
              <a:buClr>
                <a:schemeClr val="bg1"/>
              </a:buClr>
              <a:buFontTx/>
              <a:buNone/>
              <a:defRPr sz="1200" i="0">
                <a:solidFill>
                  <a:schemeClr val="bg1"/>
                </a:solidFill>
              </a:defRPr>
            </a:lvl5pPr>
            <a:lvl6pPr marL="95250" indent="0" algn="just">
              <a:lnSpc>
                <a:spcPct val="100000"/>
              </a:lnSpc>
              <a:spcBef>
                <a:spcPts val="400"/>
              </a:spcBef>
              <a:buClr>
                <a:schemeClr val="bg1"/>
              </a:buClr>
              <a:buFontTx/>
              <a:buNone/>
              <a:defRPr sz="1200" i="0">
                <a:solidFill>
                  <a:schemeClr val="bg1"/>
                </a:solidFill>
              </a:defRPr>
            </a:lvl6pPr>
            <a:lvl7pPr marL="95250" indent="0" algn="just">
              <a:lnSpc>
                <a:spcPct val="100000"/>
              </a:lnSpc>
              <a:spcBef>
                <a:spcPts val="400"/>
              </a:spcBef>
              <a:buClr>
                <a:schemeClr val="bg1"/>
              </a:buClr>
              <a:buFontTx/>
              <a:buNone/>
              <a:defRPr sz="1200" i="0" baseline="0">
                <a:solidFill>
                  <a:schemeClr val="bg1"/>
                </a:solidFill>
              </a:defRPr>
            </a:lvl7pPr>
            <a:lvl8pPr marL="95250" indent="0" algn="just">
              <a:lnSpc>
                <a:spcPct val="100000"/>
              </a:lnSpc>
              <a:spcBef>
                <a:spcPts val="400"/>
              </a:spcBef>
              <a:buClr>
                <a:schemeClr val="bg1"/>
              </a:buClr>
              <a:buFontTx/>
              <a:buNone/>
              <a:defRPr sz="1200" i="0" baseline="0">
                <a:solidFill>
                  <a:schemeClr val="bg1"/>
                </a:solidFill>
              </a:defRPr>
            </a:lvl8pPr>
            <a:lvl9pPr marL="95250" indent="0" algn="just">
              <a:lnSpc>
                <a:spcPct val="100000"/>
              </a:lnSpc>
              <a:spcBef>
                <a:spcPts val="400"/>
              </a:spcBef>
              <a:buClr>
                <a:schemeClr val="bg1"/>
              </a:buClr>
              <a:buFontTx/>
              <a:buNone/>
              <a:defRPr sz="1200" i="0" baseline="0">
                <a:solidFill>
                  <a:schemeClr val="bg1"/>
                </a:solidFill>
              </a:defRPr>
            </a:lvl9pPr>
          </a:lstStyle>
          <a:p>
            <a:pPr lvl="0"/>
            <a:r>
              <a:rPr lang="en-US" dirty="0"/>
              <a:t>Results or Key elements</a:t>
            </a:r>
          </a:p>
        </p:txBody>
      </p:sp>
      <p:sp>
        <p:nvSpPr>
          <p:cNvPr id="12"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14"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Tree>
    <p:extLst>
      <p:ext uri="{BB962C8B-B14F-4D97-AF65-F5344CB8AC3E}">
        <p14:creationId xmlns:p14="http://schemas.microsoft.com/office/powerpoint/2010/main" val="1717046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ini Credentials - 6 Logos &amp; Titles">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dirty="0"/>
              <a:t>Complete with a title here that carries your message on two lines at most for more </a:t>
            </a:r>
            <a:r>
              <a:rPr lang="en-US" noProof="0" dirty="0"/>
              <a:t>readability</a:t>
            </a:r>
          </a:p>
        </p:txBody>
      </p:sp>
      <p:sp>
        <p:nvSpPr>
          <p:cNvPr id="22"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27" name="Text Placeholder 4"/>
          <p:cNvSpPr>
            <a:spLocks noGrp="1"/>
          </p:cNvSpPr>
          <p:nvPr>
            <p:ph type="body" sz="quarter" idx="48" hasCustomPrompt="1"/>
          </p:nvPr>
        </p:nvSpPr>
        <p:spPr>
          <a:xfrm>
            <a:off x="4363088" y="1280443"/>
            <a:ext cx="3456000" cy="360000"/>
          </a:xfrm>
          <a:noFill/>
        </p:spPr>
        <p:txBody>
          <a:bodyPr lIns="0" tIns="0" rIns="46800" bIns="0" anchor="ctr">
            <a:noAutofit/>
          </a:bodyPr>
          <a:lstStyle>
            <a:lvl1pPr marL="381000" indent="-285750" algn="l">
              <a:lnSpc>
                <a:spcPct val="100000"/>
              </a:lnSpc>
              <a:spcBef>
                <a:spcPts val="400"/>
              </a:spcBef>
              <a:buClr>
                <a:schemeClr val="bg2"/>
              </a:buClr>
              <a:buFont typeface="Tempus Sans ITC" panose="04020404030D07020202" pitchFamily="82" charset="0"/>
              <a:buChar char="/"/>
              <a:defRPr sz="1400" i="0" cap="none" baseline="0">
                <a:solidFill>
                  <a:schemeClr val="bg2"/>
                </a:solidFill>
              </a:defRPr>
            </a:lvl1pPr>
            <a:lvl2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2pPr>
            <a:lvl3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3pPr>
            <a:lvl4pPr marL="381000" indent="-285750" algn="just">
              <a:lnSpc>
                <a:spcPct val="100000"/>
              </a:lnSpc>
              <a:spcBef>
                <a:spcPts val="400"/>
              </a:spcBef>
              <a:buClr>
                <a:schemeClr val="bg2"/>
              </a:buClr>
              <a:buFont typeface="Tahoma" panose="020B0604030504040204" pitchFamily="34" charset="0"/>
              <a:buChar char="⁄"/>
              <a:defRPr sz="1400" i="0" cap="none" baseline="0">
                <a:solidFill>
                  <a:schemeClr val="bg2"/>
                </a:solidFill>
              </a:defRPr>
            </a:lvl4pPr>
            <a:lvl5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5pPr>
            <a:lvl6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6pPr>
            <a:lvl7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7pPr>
            <a:lvl8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8pPr>
            <a:lvl9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9pPr>
          </a:lstStyle>
          <a:p>
            <a:pPr lvl="0"/>
            <a:r>
              <a:rPr lang="en-US" dirty="0"/>
              <a:t>Insert one line title</a:t>
            </a:r>
          </a:p>
        </p:txBody>
      </p:sp>
      <p:sp>
        <p:nvSpPr>
          <p:cNvPr id="28" name="Text Placeholder 4"/>
          <p:cNvSpPr>
            <a:spLocks noGrp="1"/>
          </p:cNvSpPr>
          <p:nvPr>
            <p:ph type="body" sz="quarter" idx="50" hasCustomPrompt="1"/>
          </p:nvPr>
        </p:nvSpPr>
        <p:spPr>
          <a:xfrm>
            <a:off x="4362031" y="186812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29" name="Text Placeholder 4"/>
          <p:cNvSpPr>
            <a:spLocks noGrp="1"/>
          </p:cNvSpPr>
          <p:nvPr>
            <p:ph type="body" sz="quarter" idx="61" hasCustomPrompt="1"/>
          </p:nvPr>
        </p:nvSpPr>
        <p:spPr>
          <a:xfrm>
            <a:off x="425354" y="186812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30" name="Text Placeholder 4"/>
          <p:cNvSpPr>
            <a:spLocks noGrp="1"/>
          </p:cNvSpPr>
          <p:nvPr>
            <p:ph type="body" sz="quarter" idx="62" hasCustomPrompt="1"/>
          </p:nvPr>
        </p:nvSpPr>
        <p:spPr>
          <a:xfrm>
            <a:off x="8298707" y="186812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39" name="Text Placeholder 4"/>
          <p:cNvSpPr>
            <a:spLocks noGrp="1"/>
          </p:cNvSpPr>
          <p:nvPr>
            <p:ph type="body" sz="quarter" idx="63" hasCustomPrompt="1"/>
          </p:nvPr>
        </p:nvSpPr>
        <p:spPr>
          <a:xfrm>
            <a:off x="4362031" y="348737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40" name="Text Placeholder 4"/>
          <p:cNvSpPr>
            <a:spLocks noGrp="1"/>
          </p:cNvSpPr>
          <p:nvPr>
            <p:ph type="body" sz="quarter" idx="64" hasCustomPrompt="1"/>
          </p:nvPr>
        </p:nvSpPr>
        <p:spPr>
          <a:xfrm>
            <a:off x="425354" y="348737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41" name="Text Placeholder 4"/>
          <p:cNvSpPr>
            <a:spLocks noGrp="1"/>
          </p:cNvSpPr>
          <p:nvPr>
            <p:ph type="body" sz="quarter" idx="65" hasCustomPrompt="1"/>
          </p:nvPr>
        </p:nvSpPr>
        <p:spPr>
          <a:xfrm>
            <a:off x="8298707" y="3487378"/>
            <a:ext cx="3460233" cy="1419367"/>
          </a:xfrm>
          <a:noFill/>
          <a:ln>
            <a:solidFill>
              <a:schemeClr val="accent2"/>
            </a:solidFill>
          </a:ln>
        </p:spPr>
        <p:txBody>
          <a:bodyPr lIns="46800" rIns="46800" anchor="b">
            <a:noAutofit/>
          </a:bodyPr>
          <a:lstStyle>
            <a:lvl1pPr marL="46800" indent="0" algn="ctr">
              <a:lnSpc>
                <a:spcPct val="100000"/>
              </a:lnSpc>
              <a:spcBef>
                <a:spcPts val="400"/>
              </a:spcBef>
              <a:defRPr sz="1000" i="0" cap="none" baseline="0">
                <a:solidFill>
                  <a:schemeClr val="bg2"/>
                </a:solidFill>
              </a:defRPr>
            </a:lvl1pPr>
            <a:lvl2pPr marL="95250" indent="0" algn="just">
              <a:lnSpc>
                <a:spcPct val="100000"/>
              </a:lnSpc>
              <a:spcBef>
                <a:spcPts val="400"/>
              </a:spcBef>
              <a:buFontTx/>
              <a:buNone/>
              <a:defRPr sz="1000" i="0" cap="none" baseline="0">
                <a:solidFill>
                  <a:schemeClr val="tx1"/>
                </a:solidFill>
              </a:defRPr>
            </a:lvl2pPr>
            <a:lvl3pPr marL="95250" indent="0" algn="just">
              <a:lnSpc>
                <a:spcPct val="100000"/>
              </a:lnSpc>
              <a:spcBef>
                <a:spcPts val="400"/>
              </a:spcBef>
              <a:buFontTx/>
              <a:buNone/>
              <a:defRPr sz="1000" i="0">
                <a:solidFill>
                  <a:schemeClr val="tx1"/>
                </a:solidFill>
              </a:defRPr>
            </a:lvl3pPr>
            <a:lvl4pPr marL="95250" indent="0" algn="just">
              <a:lnSpc>
                <a:spcPct val="100000"/>
              </a:lnSpc>
              <a:spcBef>
                <a:spcPts val="400"/>
              </a:spcBef>
              <a:buFontTx/>
              <a:buNone/>
              <a:defRPr sz="1000" i="0" cap="none" baseline="0">
                <a:solidFill>
                  <a:schemeClr val="tx1"/>
                </a:solidFill>
              </a:defRPr>
            </a:lvl4pPr>
            <a:lvl5pPr marL="95250" indent="0" algn="just">
              <a:lnSpc>
                <a:spcPct val="100000"/>
              </a:lnSpc>
              <a:spcBef>
                <a:spcPts val="400"/>
              </a:spcBef>
              <a:buFontTx/>
              <a:buNone/>
              <a:defRPr sz="1000" i="0">
                <a:solidFill>
                  <a:schemeClr val="tx1"/>
                </a:solidFill>
              </a:defRPr>
            </a:lvl5pPr>
            <a:lvl6pPr marL="95250" indent="0" algn="just">
              <a:lnSpc>
                <a:spcPct val="100000"/>
              </a:lnSpc>
              <a:spcBef>
                <a:spcPts val="400"/>
              </a:spcBef>
              <a:buFontTx/>
              <a:buNone/>
              <a:defRPr sz="1000" i="0">
                <a:solidFill>
                  <a:schemeClr val="tx1"/>
                </a:solidFill>
              </a:defRPr>
            </a:lvl6pPr>
            <a:lvl7pPr marL="95250" indent="0" algn="just">
              <a:lnSpc>
                <a:spcPct val="100000"/>
              </a:lnSpc>
              <a:spcBef>
                <a:spcPts val="400"/>
              </a:spcBef>
              <a:buFontTx/>
              <a:buNone/>
              <a:defRPr sz="1000" i="0" baseline="0">
                <a:solidFill>
                  <a:schemeClr val="tx1"/>
                </a:solidFill>
              </a:defRPr>
            </a:lvl7pPr>
            <a:lvl8pPr marL="95250" indent="0" algn="just">
              <a:lnSpc>
                <a:spcPct val="100000"/>
              </a:lnSpc>
              <a:spcBef>
                <a:spcPts val="400"/>
              </a:spcBef>
              <a:buFontTx/>
              <a:buNone/>
              <a:defRPr sz="1000" i="0" baseline="0">
                <a:solidFill>
                  <a:schemeClr val="tx1"/>
                </a:solidFill>
              </a:defRPr>
            </a:lvl8pPr>
            <a:lvl9pPr marL="95250" indent="0" algn="just">
              <a:lnSpc>
                <a:spcPct val="100000"/>
              </a:lnSpc>
              <a:spcBef>
                <a:spcPts val="400"/>
              </a:spcBef>
              <a:buFontTx/>
              <a:buNone/>
              <a:defRPr sz="1000" i="0" baseline="0">
                <a:solidFill>
                  <a:schemeClr val="tx1"/>
                </a:solidFill>
              </a:defRPr>
            </a:lvl9pPr>
          </a:lstStyle>
          <a:p>
            <a:pPr lvl="0"/>
            <a:r>
              <a:rPr lang="en-US" dirty="0"/>
              <a:t>This is a placeholder text to insert mission description (2 lines max)</a:t>
            </a:r>
          </a:p>
        </p:txBody>
      </p:sp>
      <p:sp>
        <p:nvSpPr>
          <p:cNvPr id="42" name="Text Placeholder 4"/>
          <p:cNvSpPr>
            <a:spLocks noGrp="1"/>
          </p:cNvSpPr>
          <p:nvPr>
            <p:ph type="body" sz="quarter" idx="66" hasCustomPrompt="1"/>
          </p:nvPr>
        </p:nvSpPr>
        <p:spPr>
          <a:xfrm>
            <a:off x="425354" y="1280443"/>
            <a:ext cx="3456000" cy="360000"/>
          </a:xfrm>
          <a:noFill/>
        </p:spPr>
        <p:txBody>
          <a:bodyPr lIns="0" tIns="0" rIns="46800" bIns="0" anchor="ctr">
            <a:noAutofit/>
          </a:bodyPr>
          <a:lstStyle>
            <a:lvl1pPr marL="381000" indent="-285750" algn="l">
              <a:lnSpc>
                <a:spcPct val="100000"/>
              </a:lnSpc>
              <a:spcBef>
                <a:spcPts val="400"/>
              </a:spcBef>
              <a:buClr>
                <a:schemeClr val="bg2"/>
              </a:buClr>
              <a:buFont typeface="Tempus Sans ITC" panose="04020404030D07020202" pitchFamily="82" charset="0"/>
              <a:buChar char="/"/>
              <a:defRPr sz="1400" i="0" cap="none" baseline="0">
                <a:solidFill>
                  <a:schemeClr val="bg2"/>
                </a:solidFill>
              </a:defRPr>
            </a:lvl1pPr>
            <a:lvl2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2pPr>
            <a:lvl3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3pPr>
            <a:lvl4pPr marL="381000" indent="-285750" algn="just">
              <a:lnSpc>
                <a:spcPct val="100000"/>
              </a:lnSpc>
              <a:spcBef>
                <a:spcPts val="400"/>
              </a:spcBef>
              <a:buClr>
                <a:schemeClr val="bg2"/>
              </a:buClr>
              <a:buFont typeface="Tahoma" panose="020B0604030504040204" pitchFamily="34" charset="0"/>
              <a:buChar char="⁄"/>
              <a:defRPr sz="1400" i="0" cap="none" baseline="0">
                <a:solidFill>
                  <a:schemeClr val="bg2"/>
                </a:solidFill>
              </a:defRPr>
            </a:lvl4pPr>
            <a:lvl5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5pPr>
            <a:lvl6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6pPr>
            <a:lvl7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7pPr>
            <a:lvl8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8pPr>
            <a:lvl9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9pPr>
          </a:lstStyle>
          <a:p>
            <a:pPr lvl="0"/>
            <a:r>
              <a:rPr lang="en-US" dirty="0"/>
              <a:t>Insert one line title</a:t>
            </a:r>
          </a:p>
        </p:txBody>
      </p:sp>
      <p:sp>
        <p:nvSpPr>
          <p:cNvPr id="44" name="Text Placeholder 4"/>
          <p:cNvSpPr>
            <a:spLocks noGrp="1"/>
          </p:cNvSpPr>
          <p:nvPr>
            <p:ph type="body" sz="quarter" idx="67" hasCustomPrompt="1"/>
          </p:nvPr>
        </p:nvSpPr>
        <p:spPr>
          <a:xfrm>
            <a:off x="8300822" y="1280443"/>
            <a:ext cx="3456000" cy="360000"/>
          </a:xfrm>
          <a:noFill/>
        </p:spPr>
        <p:txBody>
          <a:bodyPr lIns="0" tIns="0" rIns="46800" bIns="0" anchor="ctr">
            <a:noAutofit/>
          </a:bodyPr>
          <a:lstStyle>
            <a:lvl1pPr marL="381000" indent="-285750" algn="l">
              <a:lnSpc>
                <a:spcPct val="100000"/>
              </a:lnSpc>
              <a:spcBef>
                <a:spcPts val="400"/>
              </a:spcBef>
              <a:buClr>
                <a:schemeClr val="bg2"/>
              </a:buClr>
              <a:buFont typeface="Tempus Sans ITC" panose="04020404030D07020202" pitchFamily="82" charset="0"/>
              <a:buChar char="/"/>
              <a:defRPr sz="1400" i="0" cap="none" baseline="0">
                <a:solidFill>
                  <a:schemeClr val="bg2"/>
                </a:solidFill>
              </a:defRPr>
            </a:lvl1pPr>
            <a:lvl2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2pPr>
            <a:lvl3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3pPr>
            <a:lvl4pPr marL="381000" indent="-285750" algn="just">
              <a:lnSpc>
                <a:spcPct val="100000"/>
              </a:lnSpc>
              <a:spcBef>
                <a:spcPts val="400"/>
              </a:spcBef>
              <a:buClr>
                <a:schemeClr val="bg2"/>
              </a:buClr>
              <a:buFont typeface="Tahoma" panose="020B0604030504040204" pitchFamily="34" charset="0"/>
              <a:buChar char="⁄"/>
              <a:defRPr sz="1400" i="0" cap="none" baseline="0">
                <a:solidFill>
                  <a:schemeClr val="bg2"/>
                </a:solidFill>
              </a:defRPr>
            </a:lvl4pPr>
            <a:lvl5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5pPr>
            <a:lvl6pPr marL="381000" indent="-285750" algn="just">
              <a:lnSpc>
                <a:spcPct val="100000"/>
              </a:lnSpc>
              <a:spcBef>
                <a:spcPts val="400"/>
              </a:spcBef>
              <a:buClr>
                <a:schemeClr val="bg2"/>
              </a:buClr>
              <a:buFont typeface="Tahoma" panose="020B0604030504040204" pitchFamily="34" charset="0"/>
              <a:buChar char="⁄"/>
              <a:defRPr sz="1400" i="0">
                <a:solidFill>
                  <a:schemeClr val="bg2"/>
                </a:solidFill>
              </a:defRPr>
            </a:lvl6pPr>
            <a:lvl7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7pPr>
            <a:lvl8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8pPr>
            <a:lvl9pPr marL="381000" indent="-285750" algn="just">
              <a:lnSpc>
                <a:spcPct val="100000"/>
              </a:lnSpc>
              <a:spcBef>
                <a:spcPts val="400"/>
              </a:spcBef>
              <a:buClr>
                <a:schemeClr val="bg2"/>
              </a:buClr>
              <a:buFont typeface="Tahoma" panose="020B0604030504040204" pitchFamily="34" charset="0"/>
              <a:buChar char="⁄"/>
              <a:defRPr sz="1400" i="0" baseline="0">
                <a:solidFill>
                  <a:schemeClr val="bg2"/>
                </a:solidFill>
              </a:defRPr>
            </a:lvl9pPr>
          </a:lstStyle>
          <a:p>
            <a:pPr lvl="0"/>
            <a:r>
              <a:rPr lang="en-US" dirty="0"/>
              <a:t>Insert one line title</a:t>
            </a:r>
          </a:p>
        </p:txBody>
      </p:sp>
      <p:sp>
        <p:nvSpPr>
          <p:cNvPr id="45" name="Picture Placeholder 2"/>
          <p:cNvSpPr>
            <a:spLocks noGrp="1"/>
          </p:cNvSpPr>
          <p:nvPr>
            <p:ph type="pic" sz="quarter" idx="55" hasCustomPrompt="1"/>
          </p:nvPr>
        </p:nvSpPr>
        <p:spPr>
          <a:xfrm>
            <a:off x="1038593" y="2058155"/>
            <a:ext cx="2215385" cy="612000"/>
          </a:xfrm>
        </p:spPr>
        <p:txBody>
          <a:bodyPr/>
          <a:lstStyle>
            <a:lvl1pPr algn="ctr">
              <a:defRPr/>
            </a:lvl1pPr>
          </a:lstStyle>
          <a:p>
            <a:r>
              <a:rPr lang="en-US" dirty="0"/>
              <a:t>Insert client logo</a:t>
            </a:r>
          </a:p>
        </p:txBody>
      </p:sp>
      <p:sp>
        <p:nvSpPr>
          <p:cNvPr id="46" name="Picture Placeholder 2"/>
          <p:cNvSpPr>
            <a:spLocks noGrp="1"/>
          </p:cNvSpPr>
          <p:nvPr>
            <p:ph type="pic" sz="quarter" idx="56" hasCustomPrompt="1"/>
          </p:nvPr>
        </p:nvSpPr>
        <p:spPr>
          <a:xfrm>
            <a:off x="4979861" y="2058155"/>
            <a:ext cx="2215385" cy="612000"/>
          </a:xfrm>
        </p:spPr>
        <p:txBody>
          <a:bodyPr/>
          <a:lstStyle>
            <a:lvl1pPr algn="ctr">
              <a:defRPr/>
            </a:lvl1pPr>
          </a:lstStyle>
          <a:p>
            <a:r>
              <a:rPr lang="en-US" dirty="0"/>
              <a:t>Insert client logo</a:t>
            </a:r>
          </a:p>
        </p:txBody>
      </p:sp>
      <p:sp>
        <p:nvSpPr>
          <p:cNvPr id="47" name="Picture Placeholder 2"/>
          <p:cNvSpPr>
            <a:spLocks noGrp="1"/>
          </p:cNvSpPr>
          <p:nvPr>
            <p:ph type="pic" sz="quarter" idx="57" hasCustomPrompt="1"/>
          </p:nvPr>
        </p:nvSpPr>
        <p:spPr>
          <a:xfrm>
            <a:off x="8921130" y="2058155"/>
            <a:ext cx="2215385" cy="612000"/>
          </a:xfrm>
        </p:spPr>
        <p:txBody>
          <a:bodyPr/>
          <a:lstStyle>
            <a:lvl1pPr algn="ctr">
              <a:defRPr/>
            </a:lvl1pPr>
          </a:lstStyle>
          <a:p>
            <a:r>
              <a:rPr lang="en-US" dirty="0"/>
              <a:t>Insert client logo</a:t>
            </a:r>
          </a:p>
        </p:txBody>
      </p:sp>
      <p:sp>
        <p:nvSpPr>
          <p:cNvPr id="48" name="Picture Placeholder 2"/>
          <p:cNvSpPr>
            <a:spLocks noGrp="1"/>
          </p:cNvSpPr>
          <p:nvPr>
            <p:ph type="pic" sz="quarter" idx="58" hasCustomPrompt="1"/>
          </p:nvPr>
        </p:nvSpPr>
        <p:spPr>
          <a:xfrm>
            <a:off x="1038593" y="3694450"/>
            <a:ext cx="2215385" cy="612000"/>
          </a:xfrm>
        </p:spPr>
        <p:txBody>
          <a:bodyPr/>
          <a:lstStyle>
            <a:lvl1pPr algn="ctr">
              <a:defRPr/>
            </a:lvl1pPr>
          </a:lstStyle>
          <a:p>
            <a:r>
              <a:rPr lang="en-US" dirty="0"/>
              <a:t>Insert client logo</a:t>
            </a:r>
          </a:p>
        </p:txBody>
      </p:sp>
      <p:sp>
        <p:nvSpPr>
          <p:cNvPr id="49" name="Picture Placeholder 2"/>
          <p:cNvSpPr>
            <a:spLocks noGrp="1"/>
          </p:cNvSpPr>
          <p:nvPr>
            <p:ph type="pic" sz="quarter" idx="59" hasCustomPrompt="1"/>
          </p:nvPr>
        </p:nvSpPr>
        <p:spPr>
          <a:xfrm>
            <a:off x="4979861" y="3694450"/>
            <a:ext cx="2215385" cy="612000"/>
          </a:xfrm>
        </p:spPr>
        <p:txBody>
          <a:bodyPr/>
          <a:lstStyle>
            <a:lvl1pPr algn="ctr">
              <a:defRPr/>
            </a:lvl1pPr>
          </a:lstStyle>
          <a:p>
            <a:r>
              <a:rPr lang="en-US" dirty="0"/>
              <a:t>Insert client logo</a:t>
            </a:r>
          </a:p>
        </p:txBody>
      </p:sp>
      <p:sp>
        <p:nvSpPr>
          <p:cNvPr id="50" name="Picture Placeholder 2"/>
          <p:cNvSpPr>
            <a:spLocks noGrp="1"/>
          </p:cNvSpPr>
          <p:nvPr>
            <p:ph type="pic" sz="quarter" idx="60" hasCustomPrompt="1"/>
          </p:nvPr>
        </p:nvSpPr>
        <p:spPr>
          <a:xfrm>
            <a:off x="8921130" y="3694450"/>
            <a:ext cx="2215385" cy="612000"/>
          </a:xfrm>
        </p:spPr>
        <p:txBody>
          <a:bodyPr/>
          <a:lstStyle>
            <a:lvl1pPr algn="ctr">
              <a:defRPr/>
            </a:lvl1pPr>
          </a:lstStyle>
          <a:p>
            <a:r>
              <a:rPr lang="en-US" dirty="0"/>
              <a:t>Insert client logo</a:t>
            </a:r>
          </a:p>
        </p:txBody>
      </p:sp>
    </p:spTree>
    <p:extLst>
      <p:ext uri="{BB962C8B-B14F-4D97-AF65-F5344CB8AC3E}">
        <p14:creationId xmlns:p14="http://schemas.microsoft.com/office/powerpoint/2010/main" val="12517999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urriculum Vitae">
    <p:spTree>
      <p:nvGrpSpPr>
        <p:cNvPr id="1" name=""/>
        <p:cNvGrpSpPr/>
        <p:nvPr/>
      </p:nvGrpSpPr>
      <p:grpSpPr>
        <a:xfrm>
          <a:off x="0" y="0"/>
          <a:ext cx="0" cy="0"/>
          <a:chOff x="0" y="0"/>
          <a:chExt cx="0" cy="0"/>
        </a:xfrm>
      </p:grpSpPr>
      <p:sp>
        <p:nvSpPr>
          <p:cNvPr id="5" name="Rectangle 4"/>
          <p:cNvSpPr/>
          <p:nvPr userDrawn="1"/>
        </p:nvSpPr>
        <p:spPr>
          <a:xfrm>
            <a:off x="8872460" y="0"/>
            <a:ext cx="33195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dirty="0"/>
          </a:p>
        </p:txBody>
      </p:sp>
      <p:sp>
        <p:nvSpPr>
          <p:cNvPr id="20" name="Espace réservé du texte 19"/>
          <p:cNvSpPr>
            <a:spLocks noGrp="1"/>
          </p:cNvSpPr>
          <p:nvPr>
            <p:ph type="body" sz="quarter" idx="28" hasCustomPrompt="1"/>
          </p:nvPr>
        </p:nvSpPr>
        <p:spPr>
          <a:xfrm>
            <a:off x="9202999" y="2236705"/>
            <a:ext cx="2658462" cy="252000"/>
          </a:xfrm>
          <a:prstGeom prst="rect">
            <a:avLst/>
          </a:prstGeom>
        </p:spPr>
        <p:txBody>
          <a:bodyPr anchor="ctr">
            <a:noAutofit/>
          </a:bodyPr>
          <a:lstStyle>
            <a:lvl1pPr algn="r">
              <a:defRPr sz="1200" b="1" cap="none" baseline="0">
                <a:solidFill>
                  <a:schemeClr val="bg2"/>
                </a:solidFill>
              </a:defRPr>
            </a:lvl1pPr>
          </a:lstStyle>
          <a:p>
            <a:pPr lvl="0"/>
            <a:r>
              <a:rPr lang="en-US" noProof="0" dirty="0"/>
              <a:t>First Name Last Name</a:t>
            </a:r>
          </a:p>
        </p:txBody>
      </p:sp>
      <p:sp>
        <p:nvSpPr>
          <p:cNvPr id="22" name="Espace réservé du texte 19"/>
          <p:cNvSpPr>
            <a:spLocks noGrp="1"/>
          </p:cNvSpPr>
          <p:nvPr>
            <p:ph type="body" sz="quarter" idx="30" hasCustomPrompt="1"/>
          </p:nvPr>
        </p:nvSpPr>
        <p:spPr>
          <a:xfrm>
            <a:off x="9202999" y="2508058"/>
            <a:ext cx="2658462" cy="252000"/>
          </a:xfrm>
          <a:prstGeom prst="rect">
            <a:avLst/>
          </a:prstGeom>
        </p:spPr>
        <p:txBody>
          <a:bodyPr anchor="ctr">
            <a:noAutofit/>
          </a:bodyPr>
          <a:lstStyle>
            <a:lvl1pPr algn="r">
              <a:defRPr sz="1100" cap="none" baseline="0">
                <a:solidFill>
                  <a:schemeClr val="bg2"/>
                </a:solidFill>
              </a:defRPr>
            </a:lvl1pPr>
          </a:lstStyle>
          <a:p>
            <a:pPr lvl="0"/>
            <a:r>
              <a:rPr lang="en-US" noProof="0" dirty="0"/>
              <a:t>Grade</a:t>
            </a:r>
          </a:p>
        </p:txBody>
      </p:sp>
      <p:sp>
        <p:nvSpPr>
          <p:cNvPr id="23" name="Espace réservé du texte 19"/>
          <p:cNvSpPr>
            <a:spLocks noGrp="1"/>
          </p:cNvSpPr>
          <p:nvPr>
            <p:ph type="body" sz="quarter" idx="31" hasCustomPrompt="1"/>
          </p:nvPr>
        </p:nvSpPr>
        <p:spPr>
          <a:xfrm>
            <a:off x="9202999" y="2779411"/>
            <a:ext cx="2658462" cy="252000"/>
          </a:xfrm>
          <a:prstGeom prst="rect">
            <a:avLst/>
          </a:prstGeom>
        </p:spPr>
        <p:txBody>
          <a:bodyPr anchor="ctr">
            <a:noAutofit/>
          </a:bodyPr>
          <a:lstStyle>
            <a:lvl1pPr algn="r">
              <a:defRPr sz="1000" cap="none" baseline="0">
                <a:solidFill>
                  <a:schemeClr val="tx1"/>
                </a:solidFill>
              </a:defRPr>
            </a:lvl1pPr>
          </a:lstStyle>
          <a:p>
            <a:pPr lvl="0"/>
            <a:r>
              <a:rPr lang="en-US" noProof="0" dirty="0"/>
              <a:t>Number of years of experience</a:t>
            </a:r>
          </a:p>
        </p:txBody>
      </p:sp>
      <p:sp>
        <p:nvSpPr>
          <p:cNvPr id="25" name="Espace réservé du texte 24"/>
          <p:cNvSpPr>
            <a:spLocks noGrp="1"/>
          </p:cNvSpPr>
          <p:nvPr>
            <p:ph type="body" sz="quarter" idx="32" hasCustomPrompt="1"/>
          </p:nvPr>
        </p:nvSpPr>
        <p:spPr>
          <a:xfrm>
            <a:off x="9202999" y="3293349"/>
            <a:ext cx="2658462" cy="1855651"/>
          </a:xfrm>
          <a:prstGeom prst="rect">
            <a:avLst/>
          </a:prstGeom>
        </p:spPr>
        <p:txBody>
          <a:bodyPr anchor="ctr">
            <a:noAutofit/>
          </a:bodyPr>
          <a:lstStyle>
            <a:lvl1pPr algn="r">
              <a:defRPr sz="1050" i="1" cap="none" baseline="0">
                <a:solidFill>
                  <a:schemeClr val="bg2"/>
                </a:solidFill>
              </a:defRPr>
            </a:lvl1pPr>
          </a:lstStyle>
          <a:p>
            <a:pPr lvl="0"/>
            <a:r>
              <a:rPr lang="en-US" noProof="0" dirty="0"/>
              <a:t>Write here a short and personal description  emphasizing your profile and your competencies. This text should be written in the first person and in 50 words at most</a:t>
            </a:r>
          </a:p>
        </p:txBody>
      </p:sp>
      <p:sp>
        <p:nvSpPr>
          <p:cNvPr id="33" name="Espace réservé du texte 32"/>
          <p:cNvSpPr>
            <a:spLocks noGrp="1"/>
          </p:cNvSpPr>
          <p:nvPr>
            <p:ph type="body" sz="quarter" idx="34" hasCustomPrompt="1"/>
          </p:nvPr>
        </p:nvSpPr>
        <p:spPr>
          <a:xfrm>
            <a:off x="9202999" y="5399314"/>
            <a:ext cx="2658462" cy="1043218"/>
          </a:xfrm>
          <a:prstGeom prst="rect">
            <a:avLst/>
          </a:prstGeom>
        </p:spPr>
        <p:txBody>
          <a:bodyPr>
            <a:noAutofit/>
          </a:bodyPr>
          <a:lstStyle>
            <a:lvl1pPr marL="0" indent="0" algn="r">
              <a:spcBef>
                <a:spcPts val="200"/>
              </a:spcBef>
              <a:spcAft>
                <a:spcPts val="200"/>
              </a:spcAft>
              <a:buClr>
                <a:schemeClr val="bg2"/>
              </a:buClr>
              <a:buFont typeface="Tahoma" panose="020B0604030504040204" pitchFamily="34" charset="0"/>
              <a:buNone/>
              <a:defRPr sz="900" cap="none" baseline="0">
                <a:solidFill>
                  <a:schemeClr val="tx1"/>
                </a:solidFill>
              </a:defRPr>
            </a:lvl1pPr>
          </a:lstStyle>
          <a:p>
            <a:pPr lvl="0"/>
            <a:r>
              <a:rPr lang="en-US" noProof="0" dirty="0"/>
              <a:t>Education</a:t>
            </a:r>
          </a:p>
          <a:p>
            <a:pPr lvl="0"/>
            <a:r>
              <a:rPr lang="en-US" noProof="0" dirty="0"/>
              <a:t>Certification(s)</a:t>
            </a:r>
          </a:p>
          <a:p>
            <a:pPr lvl="0"/>
            <a:r>
              <a:rPr lang="en-US" noProof="0" dirty="0"/>
              <a:t>Internal Responsibilities</a:t>
            </a:r>
          </a:p>
          <a:p>
            <a:pPr lvl="0"/>
            <a:r>
              <a:rPr lang="en-US" noProof="0" dirty="0"/>
              <a:t>Language(s) and level(s)</a:t>
            </a:r>
          </a:p>
        </p:txBody>
      </p:sp>
      <p:sp>
        <p:nvSpPr>
          <p:cNvPr id="10" name="Espace réservé pour une image  9"/>
          <p:cNvSpPr>
            <a:spLocks noGrp="1"/>
          </p:cNvSpPr>
          <p:nvPr>
            <p:ph type="pic" sz="quarter" idx="35" hasCustomPrompt="1"/>
          </p:nvPr>
        </p:nvSpPr>
        <p:spPr>
          <a:xfrm>
            <a:off x="9373705" y="188070"/>
            <a:ext cx="2317052" cy="1882704"/>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lstStyle>
            <a:lvl1pPr algn="ctr">
              <a:defRPr sz="1000" i="1" baseline="0"/>
            </a:lvl1pPr>
          </a:lstStyle>
          <a:p>
            <a:r>
              <a:rPr lang="en-US" noProof="0" dirty="0"/>
              <a:t>Click to insert a picture</a:t>
            </a:r>
          </a:p>
        </p:txBody>
      </p:sp>
      <p:sp>
        <p:nvSpPr>
          <p:cNvPr id="15" name="Title 1"/>
          <p:cNvSpPr>
            <a:spLocks noGrp="1"/>
          </p:cNvSpPr>
          <p:nvPr>
            <p:ph type="title" hasCustomPrompt="1"/>
          </p:nvPr>
        </p:nvSpPr>
        <p:spPr>
          <a:xfrm>
            <a:off x="425355" y="404666"/>
            <a:ext cx="8272715" cy="477837"/>
          </a:xfrm>
          <a:prstGeom prst="rect">
            <a:avLst/>
          </a:prstGeom>
          <a:noFill/>
        </p:spPr>
        <p:txBody>
          <a:bodyPr vert="horz" lIns="108000" tIns="0" rIns="108000" bIns="0" rtlCol="0" anchor="t">
            <a:noAutofit/>
          </a:bodyPr>
          <a:lstStyle>
            <a:lvl1pPr>
              <a:defRPr lang="fr-FR" baseline="0" noProof="0" dirty="0"/>
            </a:lvl1pPr>
          </a:lstStyle>
          <a:p>
            <a:pPr lvl="0"/>
            <a:r>
              <a:rPr lang="en-US" noProof="0" dirty="0"/>
              <a:t>Write here your CV’s main subject</a:t>
            </a:r>
          </a:p>
        </p:txBody>
      </p:sp>
      <p:sp>
        <p:nvSpPr>
          <p:cNvPr id="16" name="Text Placeholder 8"/>
          <p:cNvSpPr>
            <a:spLocks noGrp="1"/>
          </p:cNvSpPr>
          <p:nvPr>
            <p:ph type="body" sz="quarter" idx="13" hasCustomPrompt="1"/>
          </p:nvPr>
        </p:nvSpPr>
        <p:spPr>
          <a:xfrm>
            <a:off x="425354" y="144314"/>
            <a:ext cx="8272714" cy="260350"/>
          </a:xfrm>
          <a:prstGeom prst="rect">
            <a:avLst/>
          </a:prstGeom>
        </p:spPr>
        <p:txBody>
          <a:bodyPr vert="horz" lIns="108000" tIns="0" rIns="108000" bIns="0" rtlCol="0" anchor="b">
            <a:normAutofit/>
          </a:bodyPr>
          <a:lstStyle>
            <a:lvl1pPr>
              <a:defRPr lang="fr-FR" sz="1000" cap="all" noProof="0" dirty="0">
                <a:solidFill>
                  <a:schemeClr val="accent4"/>
                </a:solidFill>
                <a:latin typeface="+mj-lt"/>
              </a:defRPr>
            </a:lvl1pPr>
          </a:lstStyle>
          <a:p>
            <a:pPr lvl="0">
              <a:spcBef>
                <a:spcPts val="0"/>
              </a:spcBef>
            </a:pPr>
            <a:r>
              <a:rPr lang="en-US" noProof="0" dirty="0"/>
              <a:t>Curriculum vitae</a:t>
            </a:r>
          </a:p>
        </p:txBody>
      </p:sp>
      <p:sp>
        <p:nvSpPr>
          <p:cNvPr id="19" name="Rectangle 18"/>
          <p:cNvSpPr/>
          <p:nvPr userDrawn="1"/>
        </p:nvSpPr>
        <p:spPr>
          <a:xfrm>
            <a:off x="9286508" y="6503348"/>
            <a:ext cx="2004177" cy="230832"/>
          </a:xfrm>
          <a:prstGeom prst="rect">
            <a:avLst/>
          </a:prstGeom>
        </p:spPr>
        <p:txBody>
          <a:bodyPr wrap="square" anchor="ctr">
            <a:spAutoFit/>
          </a:bodyPr>
          <a:lstStyle/>
          <a:p>
            <a:pPr lvl="0" algn="r">
              <a:spcBef>
                <a:spcPts val="400"/>
              </a:spcBef>
              <a:buClr>
                <a:srgbClr val="660066"/>
              </a:buClr>
            </a:pPr>
            <a:r>
              <a:rPr lang="en-US" sz="600" noProof="0" dirty="0">
                <a:solidFill>
                  <a:schemeClr val="tx1"/>
                </a:solidFill>
                <a:latin typeface="Tahoma" panose="020B0604030504040204" pitchFamily="34" charset="0"/>
                <a:ea typeface="Tahoma" panose="020B0604030504040204" pitchFamily="34" charset="0"/>
                <a:cs typeface="Tahoma" panose="020B0604030504040204" pitchFamily="34" charset="0"/>
              </a:rPr>
              <a:t>confidential</a:t>
            </a:r>
            <a:r>
              <a:rPr lang="en-US" sz="900" noProof="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900" noProof="0" dirty="0">
                <a:solidFill>
                  <a:schemeClr val="bg2"/>
                </a:solidFill>
                <a:latin typeface="Tahoma" panose="020B0604030504040204" pitchFamily="34" charset="0"/>
                <a:ea typeface="Tahoma" panose="020B0604030504040204" pitchFamily="34" charset="0"/>
                <a:cs typeface="Tahoma" panose="020B0604030504040204" pitchFamily="34" charset="0"/>
              </a:rPr>
              <a:t>| © WAVESTONE</a:t>
            </a:r>
          </a:p>
        </p:txBody>
      </p:sp>
      <p:sp>
        <p:nvSpPr>
          <p:cNvPr id="24" name="Textfeld 6"/>
          <p:cNvSpPr txBox="1"/>
          <p:nvPr userDrawn="1"/>
        </p:nvSpPr>
        <p:spPr bwMode="gray">
          <a:xfrm>
            <a:off x="11324889" y="6549515"/>
            <a:ext cx="443077" cy="138499"/>
          </a:xfrm>
          <a:prstGeom prst="rect">
            <a:avLst/>
          </a:prstGeom>
          <a:noFill/>
        </p:spPr>
        <p:txBody>
          <a:bodyPr wrap="square" lIns="0" tIns="0" rIns="0" bIns="0" rtlCol="0" anchor="ctr"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5152254E-7EB4-45E4-904F-3575BFE2F20B}" type="slidenum">
              <a:rPr lang="en-US" sz="900" noProof="0" smtClean="0">
                <a:solidFill>
                  <a:schemeClr val="bg2"/>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noProof="0" dirty="0">
              <a:solidFill>
                <a:schemeClr val="bg2"/>
              </a:solidFill>
            </a:endParaRPr>
          </a:p>
        </p:txBody>
      </p:sp>
    </p:spTree>
    <p:extLst>
      <p:ext uri="{BB962C8B-B14F-4D97-AF65-F5344CB8AC3E}">
        <p14:creationId xmlns:p14="http://schemas.microsoft.com/office/powerpoint/2010/main" val="37320170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ini CV">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425354" y="404665"/>
            <a:ext cx="11342769" cy="863748"/>
          </a:xfrm>
        </p:spPr>
        <p:txBody>
          <a:bodyPr lIns="108000" tIns="0" rIns="108000" bIns="0"/>
          <a:lstStyle>
            <a:lvl1pPr>
              <a:defRPr sz="2200" baseline="0">
                <a:solidFill>
                  <a:schemeClr val="bg2"/>
                </a:solidFill>
              </a:defRPr>
            </a:lvl1pPr>
          </a:lstStyle>
          <a:p>
            <a:r>
              <a:rPr lang="en-US" noProof="0" dirty="0"/>
              <a:t>Place your mini CV here</a:t>
            </a:r>
          </a:p>
        </p:txBody>
      </p:sp>
      <p:sp>
        <p:nvSpPr>
          <p:cNvPr id="5"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Curriculum vitae</a:t>
            </a:r>
          </a:p>
        </p:txBody>
      </p:sp>
      <p:sp>
        <p:nvSpPr>
          <p:cNvPr id="6" name="Espace réservé pour une image  9"/>
          <p:cNvSpPr>
            <a:spLocks noGrp="1"/>
          </p:cNvSpPr>
          <p:nvPr>
            <p:ph type="pic" sz="quarter" idx="35" hasCustomPrompt="1"/>
          </p:nvPr>
        </p:nvSpPr>
        <p:spPr>
          <a:xfrm>
            <a:off x="425355" y="1463924"/>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8" name="Espace réservé du texte 19"/>
          <p:cNvSpPr>
            <a:spLocks noGrp="1"/>
          </p:cNvSpPr>
          <p:nvPr>
            <p:ph type="body" sz="quarter" idx="28" hasCustomPrompt="1"/>
          </p:nvPr>
        </p:nvSpPr>
        <p:spPr>
          <a:xfrm>
            <a:off x="2162610" y="1463923"/>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9" name="Espace réservé du texte 19"/>
          <p:cNvSpPr>
            <a:spLocks noGrp="1"/>
          </p:cNvSpPr>
          <p:nvPr>
            <p:ph type="body" sz="quarter" idx="30" hasCustomPrompt="1"/>
          </p:nvPr>
        </p:nvSpPr>
        <p:spPr>
          <a:xfrm>
            <a:off x="2162609" y="1716516"/>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0" name="Espace réservé du texte 19"/>
          <p:cNvSpPr>
            <a:spLocks noGrp="1"/>
          </p:cNvSpPr>
          <p:nvPr>
            <p:ph type="body" sz="quarter" idx="31" hasCustomPrompt="1"/>
          </p:nvPr>
        </p:nvSpPr>
        <p:spPr>
          <a:xfrm>
            <a:off x="2162610" y="1969109"/>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1" name="Espace réservé du texte 19"/>
          <p:cNvSpPr>
            <a:spLocks noGrp="1"/>
          </p:cNvSpPr>
          <p:nvPr>
            <p:ph type="body" sz="quarter" idx="36" hasCustomPrompt="1"/>
          </p:nvPr>
        </p:nvSpPr>
        <p:spPr>
          <a:xfrm>
            <a:off x="2162610" y="2221702"/>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2" name="Espace réservé du texte 19"/>
          <p:cNvSpPr>
            <a:spLocks noGrp="1"/>
          </p:cNvSpPr>
          <p:nvPr>
            <p:ph type="body" sz="quarter" idx="37" hasCustomPrompt="1"/>
          </p:nvPr>
        </p:nvSpPr>
        <p:spPr>
          <a:xfrm>
            <a:off x="2162610" y="2474293"/>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
        <p:nvSpPr>
          <p:cNvPr id="99" name="Espace réservé pour une image  9"/>
          <p:cNvSpPr>
            <a:spLocks noGrp="1"/>
          </p:cNvSpPr>
          <p:nvPr>
            <p:ph type="pic" sz="quarter" idx="38" hasCustomPrompt="1"/>
          </p:nvPr>
        </p:nvSpPr>
        <p:spPr>
          <a:xfrm>
            <a:off x="6252332" y="1463923"/>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100" name="Espace réservé du texte 19"/>
          <p:cNvSpPr>
            <a:spLocks noGrp="1"/>
          </p:cNvSpPr>
          <p:nvPr>
            <p:ph type="body" sz="quarter" idx="39" hasCustomPrompt="1"/>
          </p:nvPr>
        </p:nvSpPr>
        <p:spPr>
          <a:xfrm>
            <a:off x="7989587" y="1463922"/>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101" name="Espace réservé du texte 19"/>
          <p:cNvSpPr>
            <a:spLocks noGrp="1"/>
          </p:cNvSpPr>
          <p:nvPr>
            <p:ph type="body" sz="quarter" idx="40" hasCustomPrompt="1"/>
          </p:nvPr>
        </p:nvSpPr>
        <p:spPr>
          <a:xfrm>
            <a:off x="7989587" y="1716515"/>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02" name="Espace réservé du texte 19"/>
          <p:cNvSpPr>
            <a:spLocks noGrp="1"/>
          </p:cNvSpPr>
          <p:nvPr>
            <p:ph type="body" sz="quarter" idx="41" hasCustomPrompt="1"/>
          </p:nvPr>
        </p:nvSpPr>
        <p:spPr>
          <a:xfrm>
            <a:off x="7989587" y="1969108"/>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03" name="Espace réservé du texte 19"/>
          <p:cNvSpPr>
            <a:spLocks noGrp="1"/>
          </p:cNvSpPr>
          <p:nvPr>
            <p:ph type="body" sz="quarter" idx="42" hasCustomPrompt="1"/>
          </p:nvPr>
        </p:nvSpPr>
        <p:spPr>
          <a:xfrm>
            <a:off x="7989587" y="2221701"/>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04" name="Espace réservé du texte 19"/>
          <p:cNvSpPr>
            <a:spLocks noGrp="1"/>
          </p:cNvSpPr>
          <p:nvPr>
            <p:ph type="body" sz="quarter" idx="43" hasCustomPrompt="1"/>
          </p:nvPr>
        </p:nvSpPr>
        <p:spPr>
          <a:xfrm>
            <a:off x="7989587" y="2474292"/>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
        <p:nvSpPr>
          <p:cNvPr id="107" name="Espace réservé pour une image  9"/>
          <p:cNvSpPr>
            <a:spLocks noGrp="1"/>
          </p:cNvSpPr>
          <p:nvPr>
            <p:ph type="pic" sz="quarter" idx="44" hasCustomPrompt="1"/>
          </p:nvPr>
        </p:nvSpPr>
        <p:spPr>
          <a:xfrm>
            <a:off x="425351" y="3062527"/>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108" name="Espace réservé du texte 19"/>
          <p:cNvSpPr>
            <a:spLocks noGrp="1"/>
          </p:cNvSpPr>
          <p:nvPr>
            <p:ph type="body" sz="quarter" idx="45" hasCustomPrompt="1"/>
          </p:nvPr>
        </p:nvSpPr>
        <p:spPr>
          <a:xfrm>
            <a:off x="2162606" y="3062526"/>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109" name="Espace réservé du texte 19"/>
          <p:cNvSpPr>
            <a:spLocks noGrp="1"/>
          </p:cNvSpPr>
          <p:nvPr>
            <p:ph type="body" sz="quarter" idx="46" hasCustomPrompt="1"/>
          </p:nvPr>
        </p:nvSpPr>
        <p:spPr>
          <a:xfrm>
            <a:off x="2162606" y="3315119"/>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10" name="Espace réservé du texte 19"/>
          <p:cNvSpPr>
            <a:spLocks noGrp="1"/>
          </p:cNvSpPr>
          <p:nvPr>
            <p:ph type="body" sz="quarter" idx="47" hasCustomPrompt="1"/>
          </p:nvPr>
        </p:nvSpPr>
        <p:spPr>
          <a:xfrm>
            <a:off x="2162606" y="3567712"/>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11" name="Espace réservé du texte 19"/>
          <p:cNvSpPr>
            <a:spLocks noGrp="1"/>
          </p:cNvSpPr>
          <p:nvPr>
            <p:ph type="body" sz="quarter" idx="48" hasCustomPrompt="1"/>
          </p:nvPr>
        </p:nvSpPr>
        <p:spPr>
          <a:xfrm>
            <a:off x="2162606" y="3820305"/>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12" name="Espace réservé du texte 19"/>
          <p:cNvSpPr>
            <a:spLocks noGrp="1"/>
          </p:cNvSpPr>
          <p:nvPr>
            <p:ph type="body" sz="quarter" idx="49" hasCustomPrompt="1"/>
          </p:nvPr>
        </p:nvSpPr>
        <p:spPr>
          <a:xfrm>
            <a:off x="2162606" y="4072896"/>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
        <p:nvSpPr>
          <p:cNvPr id="113" name="Espace réservé pour une image  9"/>
          <p:cNvSpPr>
            <a:spLocks noGrp="1"/>
          </p:cNvSpPr>
          <p:nvPr>
            <p:ph type="pic" sz="quarter" idx="50" hasCustomPrompt="1"/>
          </p:nvPr>
        </p:nvSpPr>
        <p:spPr>
          <a:xfrm>
            <a:off x="6252329" y="3062526"/>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114" name="Espace réservé du texte 19"/>
          <p:cNvSpPr>
            <a:spLocks noGrp="1"/>
          </p:cNvSpPr>
          <p:nvPr>
            <p:ph type="body" sz="quarter" idx="51" hasCustomPrompt="1"/>
          </p:nvPr>
        </p:nvSpPr>
        <p:spPr>
          <a:xfrm>
            <a:off x="7989583" y="3062525"/>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115" name="Espace réservé du texte 19"/>
          <p:cNvSpPr>
            <a:spLocks noGrp="1"/>
          </p:cNvSpPr>
          <p:nvPr>
            <p:ph type="body" sz="quarter" idx="52" hasCustomPrompt="1"/>
          </p:nvPr>
        </p:nvSpPr>
        <p:spPr>
          <a:xfrm>
            <a:off x="7989583" y="3315118"/>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16" name="Espace réservé du texte 19"/>
          <p:cNvSpPr>
            <a:spLocks noGrp="1"/>
          </p:cNvSpPr>
          <p:nvPr>
            <p:ph type="body" sz="quarter" idx="53" hasCustomPrompt="1"/>
          </p:nvPr>
        </p:nvSpPr>
        <p:spPr>
          <a:xfrm>
            <a:off x="7989583" y="3567711"/>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17" name="Espace réservé du texte 19"/>
          <p:cNvSpPr>
            <a:spLocks noGrp="1"/>
          </p:cNvSpPr>
          <p:nvPr>
            <p:ph type="body" sz="quarter" idx="54" hasCustomPrompt="1"/>
          </p:nvPr>
        </p:nvSpPr>
        <p:spPr>
          <a:xfrm>
            <a:off x="7989583" y="3820304"/>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18" name="Espace réservé du texte 19"/>
          <p:cNvSpPr>
            <a:spLocks noGrp="1"/>
          </p:cNvSpPr>
          <p:nvPr>
            <p:ph type="body" sz="quarter" idx="55" hasCustomPrompt="1"/>
          </p:nvPr>
        </p:nvSpPr>
        <p:spPr>
          <a:xfrm>
            <a:off x="7989583" y="4072895"/>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
        <p:nvSpPr>
          <p:cNvPr id="119" name="Espace réservé pour une image  9"/>
          <p:cNvSpPr>
            <a:spLocks noGrp="1"/>
          </p:cNvSpPr>
          <p:nvPr>
            <p:ph type="pic" sz="quarter" idx="56" hasCustomPrompt="1"/>
          </p:nvPr>
        </p:nvSpPr>
        <p:spPr>
          <a:xfrm>
            <a:off x="425348" y="4661130"/>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120" name="Espace réservé du texte 19"/>
          <p:cNvSpPr>
            <a:spLocks noGrp="1"/>
          </p:cNvSpPr>
          <p:nvPr>
            <p:ph type="body" sz="quarter" idx="57" hasCustomPrompt="1"/>
          </p:nvPr>
        </p:nvSpPr>
        <p:spPr>
          <a:xfrm>
            <a:off x="2162602" y="4661129"/>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121" name="Espace réservé du texte 19"/>
          <p:cNvSpPr>
            <a:spLocks noGrp="1"/>
          </p:cNvSpPr>
          <p:nvPr>
            <p:ph type="body" sz="quarter" idx="58" hasCustomPrompt="1"/>
          </p:nvPr>
        </p:nvSpPr>
        <p:spPr>
          <a:xfrm>
            <a:off x="2162602" y="4913722"/>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22" name="Espace réservé du texte 19"/>
          <p:cNvSpPr>
            <a:spLocks noGrp="1"/>
          </p:cNvSpPr>
          <p:nvPr>
            <p:ph type="body" sz="quarter" idx="59" hasCustomPrompt="1"/>
          </p:nvPr>
        </p:nvSpPr>
        <p:spPr>
          <a:xfrm>
            <a:off x="2162603" y="5166315"/>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23" name="Espace réservé du texte 19"/>
          <p:cNvSpPr>
            <a:spLocks noGrp="1"/>
          </p:cNvSpPr>
          <p:nvPr>
            <p:ph type="body" sz="quarter" idx="60" hasCustomPrompt="1"/>
          </p:nvPr>
        </p:nvSpPr>
        <p:spPr>
          <a:xfrm>
            <a:off x="2162603" y="5418908"/>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24" name="Espace réservé du texte 19"/>
          <p:cNvSpPr>
            <a:spLocks noGrp="1"/>
          </p:cNvSpPr>
          <p:nvPr>
            <p:ph type="body" sz="quarter" idx="61" hasCustomPrompt="1"/>
          </p:nvPr>
        </p:nvSpPr>
        <p:spPr>
          <a:xfrm>
            <a:off x="2162603" y="5671499"/>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
        <p:nvSpPr>
          <p:cNvPr id="125" name="Espace réservé pour une image  9"/>
          <p:cNvSpPr>
            <a:spLocks noGrp="1"/>
          </p:cNvSpPr>
          <p:nvPr>
            <p:ph type="pic" sz="quarter" idx="62" hasCustomPrompt="1"/>
          </p:nvPr>
        </p:nvSpPr>
        <p:spPr>
          <a:xfrm>
            <a:off x="6252325" y="4661129"/>
            <a:ext cx="1553605" cy="1262370"/>
          </a:xfrm>
          <a:custGeom>
            <a:avLst/>
            <a:gdLst>
              <a:gd name="connsiteX0" fmla="*/ 2027901 w 2880000"/>
              <a:gd name="connsiteY0" fmla="*/ 2754523 h 2880000"/>
              <a:gd name="connsiteX1" fmla="*/ 323082 w 2880000"/>
              <a:gd name="connsiteY1" fmla="*/ 2348897 h 2880000"/>
              <a:gd name="connsiteX2" fmla="*/ 272384 w 2880000"/>
              <a:gd name="connsiteY2" fmla="*/ 597221 h 2880000"/>
              <a:gd name="connsiteX3" fmla="*/ 1950889 w 2880000"/>
              <a:gd name="connsiteY3" fmla="*/ 93674 h 2880000"/>
              <a:gd name="connsiteX4" fmla="*/ 2872781 w 2880000"/>
              <a:gd name="connsiteY4" fmla="*/ 1583995 h 2880000"/>
              <a:gd name="connsiteX5" fmla="*/ 2027901 w 2880000"/>
              <a:gd name="connsiteY5" fmla="*/ 2754523 h 28800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 name="connsiteX0" fmla="*/ 2027903 w 2880049"/>
              <a:gd name="connsiteY0" fmla="*/ 2754637 h 2880200"/>
              <a:gd name="connsiteX1" fmla="*/ 323084 w 2880049"/>
              <a:gd name="connsiteY1" fmla="*/ 2349011 h 2880200"/>
              <a:gd name="connsiteX2" fmla="*/ 272386 w 2880049"/>
              <a:gd name="connsiteY2" fmla="*/ 597335 h 2880200"/>
              <a:gd name="connsiteX3" fmla="*/ 1950891 w 2880049"/>
              <a:gd name="connsiteY3" fmla="*/ 93788 h 2880200"/>
              <a:gd name="connsiteX4" fmla="*/ 2872783 w 2880049"/>
              <a:gd name="connsiteY4" fmla="*/ 1584109 h 2880200"/>
              <a:gd name="connsiteX5" fmla="*/ 2027903 w 2880049"/>
              <a:gd name="connsiteY5" fmla="*/ 2754637 h 288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0049" h="2880200">
                <a:moveTo>
                  <a:pt x="2027903" y="2754637"/>
                </a:moveTo>
                <a:cubicBezTo>
                  <a:pt x="1433294" y="3020567"/>
                  <a:pt x="734213" y="2854235"/>
                  <a:pt x="323084" y="2349011"/>
                </a:cubicBezTo>
                <a:cubicBezTo>
                  <a:pt x="-88045" y="1843787"/>
                  <a:pt x="-108834" y="1125491"/>
                  <a:pt x="272386" y="597335"/>
                </a:cubicBezTo>
                <a:cubicBezTo>
                  <a:pt x="653607" y="69179"/>
                  <a:pt x="1341898" y="-137307"/>
                  <a:pt x="1950891" y="93788"/>
                </a:cubicBezTo>
                <a:cubicBezTo>
                  <a:pt x="2559885" y="324883"/>
                  <a:pt x="2937917" y="936007"/>
                  <a:pt x="2872783" y="1584109"/>
                </a:cubicBezTo>
                <a:cubicBezTo>
                  <a:pt x="2510047" y="1915790"/>
                  <a:pt x="2260258" y="2210782"/>
                  <a:pt x="2027903" y="2754637"/>
                </a:cubicBezTo>
                <a:close/>
              </a:path>
            </a:pathLst>
          </a:custGeom>
          <a:ln>
            <a:noFill/>
          </a:ln>
        </p:spPr>
        <p:txBody>
          <a:bodyPr>
            <a:normAutofit/>
          </a:bodyPr>
          <a:lstStyle>
            <a:lvl1pPr algn="ctr">
              <a:defRPr sz="900" i="1" baseline="0"/>
            </a:lvl1pPr>
          </a:lstStyle>
          <a:p>
            <a:r>
              <a:rPr lang="en-US" noProof="0" dirty="0"/>
              <a:t>Click to insert a picture</a:t>
            </a:r>
          </a:p>
        </p:txBody>
      </p:sp>
      <p:sp>
        <p:nvSpPr>
          <p:cNvPr id="126" name="Espace réservé du texte 19"/>
          <p:cNvSpPr>
            <a:spLocks noGrp="1"/>
          </p:cNvSpPr>
          <p:nvPr>
            <p:ph type="body" sz="quarter" idx="63" hasCustomPrompt="1"/>
          </p:nvPr>
        </p:nvSpPr>
        <p:spPr>
          <a:xfrm>
            <a:off x="7989580" y="4661128"/>
            <a:ext cx="3778537" cy="252000"/>
          </a:xfrm>
          <a:prstGeom prst="rect">
            <a:avLst/>
          </a:prstGeom>
        </p:spPr>
        <p:txBody>
          <a:bodyPr anchor="ctr">
            <a:noAutofit/>
          </a:bodyPr>
          <a:lstStyle>
            <a:lvl1pPr algn="l">
              <a:defRPr sz="1100" b="1" cap="none" baseline="0">
                <a:solidFill>
                  <a:schemeClr val="bg2"/>
                </a:solidFill>
              </a:defRPr>
            </a:lvl1pPr>
          </a:lstStyle>
          <a:p>
            <a:pPr lvl="0"/>
            <a:r>
              <a:rPr lang="en-US" noProof="0" dirty="0"/>
              <a:t>First Name LAST NAME</a:t>
            </a:r>
          </a:p>
        </p:txBody>
      </p:sp>
      <p:sp>
        <p:nvSpPr>
          <p:cNvPr id="127" name="Espace réservé du texte 19"/>
          <p:cNvSpPr>
            <a:spLocks noGrp="1"/>
          </p:cNvSpPr>
          <p:nvPr>
            <p:ph type="body" sz="quarter" idx="64" hasCustomPrompt="1"/>
          </p:nvPr>
        </p:nvSpPr>
        <p:spPr>
          <a:xfrm>
            <a:off x="7989579" y="4913721"/>
            <a:ext cx="3778535" cy="252000"/>
          </a:xfrm>
          <a:prstGeom prst="rect">
            <a:avLst/>
          </a:prstGeom>
        </p:spPr>
        <p:txBody>
          <a:bodyPr anchor="ctr">
            <a:noAutofit/>
          </a:bodyPr>
          <a:lstStyle>
            <a:lvl1pPr algn="l">
              <a:defRPr sz="1000" cap="none" baseline="0">
                <a:solidFill>
                  <a:schemeClr val="bg2"/>
                </a:solidFill>
              </a:defRPr>
            </a:lvl1pPr>
          </a:lstStyle>
          <a:p>
            <a:pPr lvl="0"/>
            <a:r>
              <a:rPr lang="en-US" noProof="0" dirty="0"/>
              <a:t>Grade – Number of years of experience</a:t>
            </a:r>
          </a:p>
        </p:txBody>
      </p:sp>
      <p:sp>
        <p:nvSpPr>
          <p:cNvPr id="128" name="Espace réservé du texte 19"/>
          <p:cNvSpPr>
            <a:spLocks noGrp="1"/>
          </p:cNvSpPr>
          <p:nvPr>
            <p:ph type="body" sz="quarter" idx="65" hasCustomPrompt="1"/>
          </p:nvPr>
        </p:nvSpPr>
        <p:spPr>
          <a:xfrm>
            <a:off x="7989580" y="5166314"/>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1</a:t>
            </a:r>
          </a:p>
        </p:txBody>
      </p:sp>
      <p:sp>
        <p:nvSpPr>
          <p:cNvPr id="129" name="Espace réservé du texte 19"/>
          <p:cNvSpPr>
            <a:spLocks noGrp="1"/>
          </p:cNvSpPr>
          <p:nvPr>
            <p:ph type="body" sz="quarter" idx="66" hasCustomPrompt="1"/>
          </p:nvPr>
        </p:nvSpPr>
        <p:spPr>
          <a:xfrm>
            <a:off x="7989580" y="5418907"/>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2</a:t>
            </a:r>
          </a:p>
        </p:txBody>
      </p:sp>
      <p:sp>
        <p:nvSpPr>
          <p:cNvPr id="130" name="Espace réservé du texte 19"/>
          <p:cNvSpPr>
            <a:spLocks noGrp="1"/>
          </p:cNvSpPr>
          <p:nvPr>
            <p:ph type="body" sz="quarter" idx="67" hasCustomPrompt="1"/>
          </p:nvPr>
        </p:nvSpPr>
        <p:spPr>
          <a:xfrm>
            <a:off x="7989580" y="5671498"/>
            <a:ext cx="3778534" cy="252000"/>
          </a:xfrm>
          <a:prstGeom prst="rect">
            <a:avLst/>
          </a:prstGeom>
        </p:spPr>
        <p:txBody>
          <a:bodyPr anchor="ctr">
            <a:noAutofit/>
          </a:bodyPr>
          <a:lstStyle>
            <a:lvl1pPr marL="171450" indent="-171450" algn="l">
              <a:buClr>
                <a:schemeClr val="bg2"/>
              </a:buClr>
              <a:buFont typeface="Tempus Sans ITC" panose="04020404030D07020202" pitchFamily="82" charset="0"/>
              <a:buChar char="/"/>
              <a:defRPr sz="900" cap="none" baseline="0">
                <a:solidFill>
                  <a:schemeClr val="tx1"/>
                </a:solidFill>
              </a:defRPr>
            </a:lvl1pPr>
          </a:lstStyle>
          <a:p>
            <a:pPr lvl="0"/>
            <a:r>
              <a:rPr lang="en-US" noProof="0" dirty="0"/>
              <a:t>Detail line 3</a:t>
            </a:r>
          </a:p>
        </p:txBody>
      </p:sp>
    </p:spTree>
    <p:extLst>
      <p:ext uri="{BB962C8B-B14F-4D97-AF65-F5344CB8AC3E}">
        <p14:creationId xmlns:p14="http://schemas.microsoft.com/office/powerpoint/2010/main" val="4147445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eadline only2">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425354" y="144314"/>
            <a:ext cx="11342769" cy="260350"/>
          </a:xfrm>
          <a:prstGeom prst="rect">
            <a:avLst/>
          </a:prstGeom>
        </p:spPr>
        <p:txBody>
          <a:bodyPr lIns="108000" tIns="0" rIns="108000" bIns="0" anchor="b"/>
          <a:lstStyle>
            <a:lvl1pPr>
              <a:spcBef>
                <a:spcPts val="0"/>
              </a:spcBef>
              <a:defRPr sz="1000" i="0" cap="all" baseline="0">
                <a:solidFill>
                  <a:schemeClr val="accent4"/>
                </a:solidFill>
                <a:latin typeface="+mj-lt"/>
              </a:defRPr>
            </a:lvl1pPr>
            <a:lvl2pPr>
              <a:defRPr sz="1000"/>
            </a:lvl2pPr>
          </a:lstStyle>
          <a:p>
            <a:pPr lvl="0"/>
            <a:r>
              <a:rPr lang="en-US" noProof="0" dirty="0"/>
              <a:t>Insert a top title here - must not exceed 1 line</a:t>
            </a:r>
          </a:p>
        </p:txBody>
      </p:sp>
      <p:sp>
        <p:nvSpPr>
          <p:cNvPr id="6" name="Title Placeholder 1"/>
          <p:cNvSpPr>
            <a:spLocks noGrp="1"/>
          </p:cNvSpPr>
          <p:nvPr>
            <p:ph type="title"/>
          </p:nvPr>
        </p:nvSpPr>
        <p:spPr>
          <a:xfrm>
            <a:off x="423984" y="404665"/>
            <a:ext cx="11342769" cy="863749"/>
          </a:xfrm>
          <a:prstGeom prst="rect">
            <a:avLst/>
          </a:prstGeom>
          <a:noFill/>
        </p:spPr>
        <p:txBody>
          <a:bodyPr vert="horz" lIns="108000" tIns="0" rIns="108000" bIns="0" rtlCol="0" anchor="t">
            <a:noAutofit/>
          </a:bodyPr>
          <a:lstStyle/>
          <a:p>
            <a:r>
              <a:rPr lang="en-US" dirty="0"/>
              <a:t>Complete with a title here that carries your message on two lines at most for more </a:t>
            </a:r>
            <a:r>
              <a:rPr lang="en-US" noProof="0" dirty="0"/>
              <a:t>readability</a:t>
            </a:r>
          </a:p>
        </p:txBody>
      </p:sp>
      <p:sp>
        <p:nvSpPr>
          <p:cNvPr id="3" name="Espace réservé pour une image  2"/>
          <p:cNvSpPr>
            <a:spLocks noGrp="1"/>
          </p:cNvSpPr>
          <p:nvPr>
            <p:ph type="pic" sz="quarter" idx="14" hasCustomPrompt="1"/>
          </p:nvPr>
        </p:nvSpPr>
        <p:spPr>
          <a:xfrm>
            <a:off x="4367192" y="1700808"/>
            <a:ext cx="3456354" cy="4536504"/>
          </a:xfrm>
        </p:spPr>
        <p:txBody>
          <a:bodyPr/>
          <a:lstStyle>
            <a:lvl1pPr>
              <a:defRPr baseline="0"/>
            </a:lvl1pPr>
          </a:lstStyle>
          <a:p>
            <a:r>
              <a:rPr lang="en-US" dirty="0"/>
              <a:t>Insert here a picture</a:t>
            </a:r>
          </a:p>
        </p:txBody>
      </p:sp>
    </p:spTree>
    <p:extLst>
      <p:ext uri="{BB962C8B-B14F-4D97-AF65-F5344CB8AC3E}">
        <p14:creationId xmlns:p14="http://schemas.microsoft.com/office/powerpoint/2010/main" val="22887994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026" name="Picture 2" descr="C:\Users\clova\Desktop\hkust-mba-ci-banner1815x900 whitea.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4"/>
            <a:ext cx="4898571" cy="6857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clova\Desktop\frontpage.jpg"/>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sharpenSoften amount="10000"/>
                    </a14:imgEffect>
                  </a14:imgLayer>
                </a14:imgProps>
              </a:ext>
              <a:ext uri="{28A0092B-C50C-407E-A947-70E740481C1C}">
                <a14:useLocalDpi xmlns:a14="http://schemas.microsoft.com/office/drawing/2010/main"/>
              </a:ext>
            </a:extLst>
          </a:blip>
          <a:srcRect/>
          <a:stretch/>
        </p:blipFill>
        <p:spPr bwMode="auto">
          <a:xfrm>
            <a:off x="5253317" y="3321424"/>
            <a:ext cx="6938683" cy="20170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267200" y="2941638"/>
            <a:ext cx="7518400" cy="411162"/>
          </a:xfrm>
        </p:spPr>
        <p:txBody>
          <a:bodyPr>
            <a:noAutofit/>
          </a:bodyPr>
          <a:lstStyle>
            <a:lvl1pPr algn="r">
              <a:defRPr sz="2800" b="0">
                <a:solidFill>
                  <a:srgbClr val="0070C0"/>
                </a:solidFill>
                <a:latin typeface="Arial Narrow" panose="020B0606020202030204" pitchFamily="34" charset="0"/>
              </a:defRPr>
            </a:lvl1pPr>
          </a:lstStyle>
          <a:p>
            <a:r>
              <a:rPr lang="en-US" dirty="0"/>
              <a:t>Click to edit Master title style</a:t>
            </a:r>
          </a:p>
        </p:txBody>
      </p:sp>
      <p:sp>
        <p:nvSpPr>
          <p:cNvPr id="6" name="Text Placeholder 3"/>
          <p:cNvSpPr>
            <a:spLocks noGrp="1"/>
          </p:cNvSpPr>
          <p:nvPr>
            <p:ph type="body" sz="half" idx="10"/>
          </p:nvPr>
        </p:nvSpPr>
        <p:spPr>
          <a:xfrm>
            <a:off x="5384800" y="3429000"/>
            <a:ext cx="6400800" cy="381000"/>
          </a:xfrm>
        </p:spPr>
        <p:txBody>
          <a:bodyPr anchor="ctr" anchorCtr="0">
            <a:normAutofit/>
          </a:bodyPr>
          <a:lstStyle>
            <a:lvl1pPr marL="0" indent="0" algn="r">
              <a:buNone/>
              <a:defRPr sz="2000" b="0">
                <a:solidFill>
                  <a:schemeClr val="tx1">
                    <a:lumMod val="50000"/>
                    <a:lumOff val="50000"/>
                  </a:schemeClr>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
        <p:nvSpPr>
          <p:cNvPr id="9" name="Text Placeholder 3"/>
          <p:cNvSpPr>
            <a:spLocks noGrp="1"/>
          </p:cNvSpPr>
          <p:nvPr>
            <p:ph type="body" sz="half" idx="11" hasCustomPrompt="1"/>
          </p:nvPr>
        </p:nvSpPr>
        <p:spPr>
          <a:xfrm>
            <a:off x="7315204" y="5862836"/>
            <a:ext cx="4470397" cy="376436"/>
          </a:xfrm>
        </p:spPr>
        <p:txBody>
          <a:bodyPr anchor="ctr" anchorCtr="0">
            <a:normAutofit/>
          </a:bodyPr>
          <a:lstStyle>
            <a:lvl1pPr marL="0" indent="0" algn="r">
              <a:buNone/>
              <a:defRPr sz="1800" b="0">
                <a:solidFill>
                  <a:schemeClr val="tx1">
                    <a:lumMod val="50000"/>
                    <a:lumOff val="50000"/>
                  </a:schemeClr>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algn="r"/>
            <a:r>
              <a:rPr lang="en-US" dirty="0">
                <a:solidFill>
                  <a:schemeClr val="tx1">
                    <a:lumMod val="50000"/>
                    <a:lumOff val="50000"/>
                  </a:schemeClr>
                </a:solidFill>
                <a:latin typeface="Arial Narrow" panose="020B0606020202030204" pitchFamily="34" charset="0"/>
              </a:rPr>
              <a:t>&lt;Program&gt;</a:t>
            </a:r>
          </a:p>
        </p:txBody>
      </p:sp>
      <p:sp>
        <p:nvSpPr>
          <p:cNvPr id="10" name="Text Placeholder 3"/>
          <p:cNvSpPr>
            <a:spLocks noGrp="1"/>
          </p:cNvSpPr>
          <p:nvPr>
            <p:ph type="body" sz="half" idx="12" hasCustomPrompt="1"/>
          </p:nvPr>
        </p:nvSpPr>
        <p:spPr>
          <a:xfrm>
            <a:off x="7315204" y="5519936"/>
            <a:ext cx="4470397" cy="376436"/>
          </a:xfrm>
        </p:spPr>
        <p:txBody>
          <a:bodyPr anchor="ctr" anchorCtr="0">
            <a:normAutofit/>
          </a:bodyPr>
          <a:lstStyle>
            <a:lvl1pPr marL="0" indent="0" algn="r">
              <a:buNone/>
              <a:defRPr sz="1800" b="0">
                <a:solidFill>
                  <a:schemeClr val="tx1">
                    <a:lumMod val="50000"/>
                    <a:lumOff val="50000"/>
                  </a:schemeClr>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algn="r"/>
            <a:r>
              <a:rPr lang="en-US" dirty="0">
                <a:solidFill>
                  <a:schemeClr val="tx1">
                    <a:lumMod val="50000"/>
                    <a:lumOff val="50000"/>
                  </a:schemeClr>
                </a:solidFill>
                <a:latin typeface="Arial Narrow" panose="020B0606020202030204" pitchFamily="34" charset="0"/>
              </a:rPr>
              <a:t>&lt;Title&gt;</a:t>
            </a:r>
          </a:p>
        </p:txBody>
      </p:sp>
      <p:sp>
        <p:nvSpPr>
          <p:cNvPr id="11" name="Text Placeholder 3"/>
          <p:cNvSpPr>
            <a:spLocks noGrp="1"/>
          </p:cNvSpPr>
          <p:nvPr>
            <p:ph type="body" sz="half" idx="13" hasCustomPrompt="1"/>
          </p:nvPr>
        </p:nvSpPr>
        <p:spPr>
          <a:xfrm>
            <a:off x="6236139" y="5181600"/>
            <a:ext cx="5549461" cy="376436"/>
          </a:xfrm>
        </p:spPr>
        <p:txBody>
          <a:bodyPr anchor="ctr" anchorCtr="0">
            <a:noAutofit/>
          </a:bodyPr>
          <a:lstStyle>
            <a:lvl1pPr marL="0" indent="0" algn="r">
              <a:buNone/>
              <a:defRPr sz="2400" b="0">
                <a:solidFill>
                  <a:srgbClr val="0070C0"/>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&lt;Name&gt;</a:t>
            </a:r>
          </a:p>
        </p:txBody>
      </p:sp>
    </p:spTree>
    <p:extLst>
      <p:ext uri="{BB962C8B-B14F-4D97-AF65-F5344CB8AC3E}">
        <p14:creationId xmlns:p14="http://schemas.microsoft.com/office/powerpoint/2010/main" val="42909943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17838"/>
            <a:ext cx="2133600" cy="563562"/>
          </a:xfrm>
        </p:spPr>
        <p:txBody>
          <a:bodyPr>
            <a:noAutofit/>
          </a:bodyPr>
          <a:lstStyle>
            <a:lvl1pPr>
              <a:defRPr sz="2400" b="0">
                <a:solidFill>
                  <a:srgbClr val="0070C0"/>
                </a:solidFill>
                <a:latin typeface="Arial Narrow" panose="020B0606020202030204" pitchFamily="34" charset="0"/>
              </a:defRPr>
            </a:lvl1pPr>
          </a:lstStyle>
          <a:p>
            <a:r>
              <a:rPr lang="en-US" dirty="0"/>
              <a:t>Agenda</a:t>
            </a:r>
          </a:p>
        </p:txBody>
      </p:sp>
      <p:sp>
        <p:nvSpPr>
          <p:cNvPr id="10" name="Text Placeholder 3"/>
          <p:cNvSpPr>
            <a:spLocks noGrp="1"/>
          </p:cNvSpPr>
          <p:nvPr>
            <p:ph type="body" sz="half" idx="14" hasCustomPrompt="1"/>
          </p:nvPr>
        </p:nvSpPr>
        <p:spPr>
          <a:xfrm>
            <a:off x="3048000" y="1457330"/>
            <a:ext cx="3947560" cy="3505199"/>
          </a:xfrm>
        </p:spPr>
        <p:txBody>
          <a:bodyPr tIns="45720" anchor="ctr" anchorCtr="0">
            <a:noAutofit/>
          </a:bodyPr>
          <a:lstStyle>
            <a:lvl1pPr marL="457189" marR="0" indent="-457189" algn="l" defTabSz="914377" rtl="0" eaLnBrk="1" fontAlgn="auto" latinLnBrk="0" hangingPunct="1">
              <a:lnSpc>
                <a:spcPct val="200000"/>
              </a:lnSpc>
              <a:spcBef>
                <a:spcPct val="20000"/>
              </a:spcBef>
              <a:spcAft>
                <a:spcPts val="0"/>
              </a:spcAft>
              <a:buClrTx/>
              <a:buSzTx/>
              <a:buFont typeface="Arial" panose="020B0604020202020204" pitchFamily="34" charset="0"/>
              <a:buAutoNum type="arabicPeriod"/>
              <a:tabLst/>
              <a:defRPr sz="2400" b="0">
                <a:solidFill>
                  <a:schemeClr val="tx1">
                    <a:lumMod val="50000"/>
                    <a:lumOff val="50000"/>
                  </a:schemeClr>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p:txBody>
      </p:sp>
      <p:cxnSp>
        <p:nvCxnSpPr>
          <p:cNvPr id="8" name="Straight Connector 7"/>
          <p:cNvCxnSpPr/>
          <p:nvPr userDrawn="1"/>
        </p:nvCxnSpPr>
        <p:spPr>
          <a:xfrm>
            <a:off x="2540000" y="1457325"/>
            <a:ext cx="0" cy="3505200"/>
          </a:xfrm>
          <a:prstGeom prst="line">
            <a:avLst/>
          </a:prstGeom>
        </p:spPr>
        <p:style>
          <a:lnRef idx="1">
            <a:schemeClr val="accent6"/>
          </a:lnRef>
          <a:fillRef idx="0">
            <a:schemeClr val="accent6"/>
          </a:fillRef>
          <a:effectRef idx="0">
            <a:schemeClr val="accent6"/>
          </a:effectRef>
          <a:fontRef idx="minor">
            <a:schemeClr val="tx1"/>
          </a:fontRef>
        </p:style>
      </p:cxnSp>
      <p:pic>
        <p:nvPicPr>
          <p:cNvPr id="6" name="Picture 2" descr="C:\Users\clova\Desktop\Picture2a.jp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749119" y="0"/>
            <a:ext cx="44428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1031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 slide with subhea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752602"/>
            <a:ext cx="10972800" cy="4373563"/>
          </a:xfrm>
          <a:ln>
            <a:noFill/>
          </a:ln>
        </p:spPr>
        <p:txBody>
          <a:bodyPr>
            <a:normAutofit/>
          </a:bodyPr>
          <a:lstStyle>
            <a:lvl1pPr>
              <a:defRPr sz="2000" b="0">
                <a:solidFill>
                  <a:srgbClr val="0070C0"/>
                </a:solidFill>
                <a:latin typeface="Arial Narrow" panose="020B0606020202030204" pitchFamily="34" charset="0"/>
              </a:defRPr>
            </a:lvl1pPr>
            <a:lvl2pPr>
              <a:defRPr sz="1600">
                <a:solidFill>
                  <a:schemeClr val="tx1">
                    <a:lumMod val="50000"/>
                    <a:lumOff val="50000"/>
                  </a:schemeClr>
                </a:solidFill>
                <a:latin typeface="Arial Narrow" panose="020B0606020202030204" pitchFamily="34" charset="0"/>
              </a:defRPr>
            </a:lvl2pPr>
            <a:lvl3pPr>
              <a:defRPr sz="1600">
                <a:solidFill>
                  <a:srgbClr val="FF6600"/>
                </a:solidFill>
                <a:latin typeface="Arial Narrow" panose="020B0606020202030204" pitchFamily="34" charset="0"/>
              </a:defRPr>
            </a:lvl3pPr>
            <a:lvl4pPr>
              <a:defRPr sz="1600">
                <a:solidFill>
                  <a:schemeClr val="tx1">
                    <a:lumMod val="50000"/>
                    <a:lumOff val="50000"/>
                  </a:schemeClr>
                </a:solidFill>
                <a:latin typeface="Arial Narrow" panose="020B0606020202030204" pitchFamily="34" charset="0"/>
              </a:defRPr>
            </a:lvl4pPr>
            <a:lvl5pPr>
              <a:defRPr sz="1600">
                <a:solidFill>
                  <a:schemeClr val="tx1">
                    <a:lumMod val="50000"/>
                    <a:lumOff val="50000"/>
                  </a:schemeClr>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609600" y="274638"/>
            <a:ext cx="10972800" cy="411162"/>
          </a:xfrm>
        </p:spPr>
        <p:txBody>
          <a:bodyPr>
            <a:noAutofit/>
          </a:bodyPr>
          <a:lstStyle>
            <a:lvl1pPr>
              <a:defRPr sz="2400" b="0">
                <a:solidFill>
                  <a:srgbClr val="0070C0"/>
                </a:solidFill>
                <a:latin typeface="Arial Narrow" panose="020B0606020202030204" pitchFamily="34" charset="0"/>
              </a:defRPr>
            </a:lvl1pPr>
          </a:lstStyle>
          <a:p>
            <a:r>
              <a:rPr lang="en-US" dirty="0"/>
              <a:t>Click to edit Master title style</a:t>
            </a:r>
          </a:p>
        </p:txBody>
      </p:sp>
      <p:cxnSp>
        <p:nvCxnSpPr>
          <p:cNvPr id="12" name="Straight Connector 11"/>
          <p:cNvCxnSpPr/>
          <p:nvPr userDrawn="1"/>
        </p:nvCxnSpPr>
        <p:spPr>
          <a:xfrm>
            <a:off x="1117602" y="1371600"/>
            <a:ext cx="10072255" cy="0"/>
          </a:xfrm>
          <a:prstGeom prst="line">
            <a:avLst/>
          </a:prstGeom>
        </p:spPr>
        <p:style>
          <a:lnRef idx="1">
            <a:schemeClr val="accent6"/>
          </a:lnRef>
          <a:fillRef idx="0">
            <a:schemeClr val="accent6"/>
          </a:fillRef>
          <a:effectRef idx="0">
            <a:schemeClr val="accent6"/>
          </a:effectRef>
          <a:fontRef idx="minor">
            <a:schemeClr val="tx1"/>
          </a:fontRef>
        </p:style>
      </p:cxnSp>
      <p:sp>
        <p:nvSpPr>
          <p:cNvPr id="14" name="Text Placeholder 3"/>
          <p:cNvSpPr>
            <a:spLocks noGrp="1"/>
          </p:cNvSpPr>
          <p:nvPr>
            <p:ph type="body" sz="half" idx="2"/>
          </p:nvPr>
        </p:nvSpPr>
        <p:spPr>
          <a:xfrm>
            <a:off x="507999" y="685800"/>
            <a:ext cx="11176000" cy="675414"/>
          </a:xfrm>
        </p:spPr>
        <p:txBody>
          <a:bodyPr anchor="ctr" anchorCtr="0">
            <a:normAutofit/>
          </a:bodyPr>
          <a:lstStyle>
            <a:lvl1pPr marL="0" indent="0" algn="ctr">
              <a:buNone/>
              <a:defRPr sz="1600" b="0">
                <a:solidFill>
                  <a:schemeClr val="tx1">
                    <a:lumMod val="50000"/>
                    <a:lumOff val="50000"/>
                  </a:schemeClr>
                </a:solidFill>
                <a:latin typeface="Arial Narrow" panose="020B0606020202030204" pitchFamily="34" charset="0"/>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Click to edit Master text styles</a:t>
            </a:r>
          </a:p>
        </p:txBody>
      </p:sp>
    </p:spTree>
    <p:extLst>
      <p:ext uri="{BB962C8B-B14F-4D97-AF65-F5344CB8AC3E}">
        <p14:creationId xmlns:p14="http://schemas.microsoft.com/office/powerpoint/2010/main" val="4585830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2"/>
            <a:ext cx="10972800" cy="5211763"/>
          </a:xfrm>
          <a:ln>
            <a:noFill/>
          </a:ln>
        </p:spPr>
        <p:txBody>
          <a:bodyPr>
            <a:normAutofit/>
          </a:bodyPr>
          <a:lstStyle>
            <a:lvl1pPr>
              <a:defRPr sz="2000" b="0">
                <a:solidFill>
                  <a:srgbClr val="0070C0"/>
                </a:solidFill>
                <a:latin typeface="Arial Narrow" panose="020B0606020202030204" pitchFamily="34" charset="0"/>
              </a:defRPr>
            </a:lvl1pPr>
            <a:lvl2pPr>
              <a:defRPr sz="1600">
                <a:solidFill>
                  <a:schemeClr val="tx1">
                    <a:lumMod val="50000"/>
                    <a:lumOff val="50000"/>
                  </a:schemeClr>
                </a:solidFill>
                <a:latin typeface="Arial Narrow" panose="020B0606020202030204" pitchFamily="34" charset="0"/>
              </a:defRPr>
            </a:lvl2pPr>
            <a:lvl3pPr>
              <a:defRPr sz="1600">
                <a:solidFill>
                  <a:srgbClr val="FF6600"/>
                </a:solidFill>
                <a:latin typeface="Arial Narrow" panose="020B0606020202030204" pitchFamily="34" charset="0"/>
              </a:defRPr>
            </a:lvl3pPr>
            <a:lvl4pPr>
              <a:defRPr sz="1600">
                <a:solidFill>
                  <a:schemeClr val="tx1">
                    <a:lumMod val="50000"/>
                    <a:lumOff val="50000"/>
                  </a:schemeClr>
                </a:solidFill>
                <a:latin typeface="Arial Narrow" panose="020B0606020202030204" pitchFamily="34" charset="0"/>
              </a:defRPr>
            </a:lvl4pPr>
            <a:lvl5pPr>
              <a:defRPr sz="1600">
                <a:solidFill>
                  <a:schemeClr val="tx1">
                    <a:lumMod val="50000"/>
                    <a:lumOff val="50000"/>
                  </a:schemeClr>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609600" y="274638"/>
            <a:ext cx="10972800" cy="411162"/>
          </a:xfrm>
        </p:spPr>
        <p:txBody>
          <a:bodyPr>
            <a:noAutofit/>
          </a:bodyPr>
          <a:lstStyle>
            <a:lvl1pPr>
              <a:defRPr sz="2400" b="0">
                <a:solidFill>
                  <a:srgbClr val="0070C0"/>
                </a:solidFill>
                <a:latin typeface="Arial Narrow" panose="020B0606020202030204" pitchFamily="34" charset="0"/>
              </a:defRPr>
            </a:lvl1pPr>
          </a:lstStyle>
          <a:p>
            <a:r>
              <a:rPr lang="en-US" dirty="0"/>
              <a:t>Click to edit Master title style</a:t>
            </a:r>
          </a:p>
        </p:txBody>
      </p:sp>
      <p:cxnSp>
        <p:nvCxnSpPr>
          <p:cNvPr id="12" name="Straight Connector 11"/>
          <p:cNvCxnSpPr/>
          <p:nvPr userDrawn="1"/>
        </p:nvCxnSpPr>
        <p:spPr>
          <a:xfrm>
            <a:off x="1219200" y="762000"/>
            <a:ext cx="10072255" cy="0"/>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53702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8245F1-B939-4EFC-813A-C4B208DC93E3}" type="datetime1">
              <a:rPr lang="en-US" smtClean="0"/>
              <a:t>9/3/2019</a:t>
            </a:fld>
            <a:endParaRPr lang="en-US"/>
          </a:p>
        </p:txBody>
      </p:sp>
      <p:sp>
        <p:nvSpPr>
          <p:cNvPr id="8" name="Footer Placeholder 7"/>
          <p:cNvSpPr>
            <a:spLocks noGrp="1"/>
          </p:cNvSpPr>
          <p:nvPr>
            <p:ph type="ftr" sz="quarter" idx="11"/>
          </p:nvPr>
        </p:nvSpPr>
        <p:spPr/>
        <p:txBody>
          <a:bodyPr/>
          <a:lstStyle/>
          <a:p>
            <a:r>
              <a:rPr lang="en-US"/>
              <a:t>HKUST FinTech Club 2018</a:t>
            </a:r>
          </a:p>
        </p:txBody>
      </p:sp>
      <p:sp>
        <p:nvSpPr>
          <p:cNvPr id="9" name="Slide Number Placeholder 8"/>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6716849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960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C:\Users\clova\Desktop\Section 2.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a:ext>
            </a:extLst>
          </a:blip>
          <a:srcRect/>
          <a:stretch/>
        </p:blipFill>
        <p:spPr bwMode="auto">
          <a:xfrm>
            <a:off x="3" y="3429000"/>
            <a:ext cx="6812039" cy="1995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203200" y="2971800"/>
            <a:ext cx="6299200" cy="457200"/>
          </a:xfrm>
        </p:spPr>
        <p:txBody>
          <a:bodyPr>
            <a:noAutofit/>
          </a:bodyPr>
          <a:lstStyle>
            <a:lvl1pPr algn="l">
              <a:defRPr sz="2800" b="0" baseline="0">
                <a:solidFill>
                  <a:srgbClr val="0070C0"/>
                </a:solidFill>
                <a:latin typeface="Arial Narrow" panose="020B0606020202030204" pitchFamily="34" charset="0"/>
              </a:defRPr>
            </a:lvl1pPr>
          </a:lstStyle>
          <a:p>
            <a:r>
              <a:rPr lang="en-US" dirty="0"/>
              <a:t>Title of sub-title</a:t>
            </a:r>
          </a:p>
        </p:txBody>
      </p:sp>
      <p:pic>
        <p:nvPicPr>
          <p:cNvPr id="4" name="Picture 2" descr="C:\Users\clova\Desktop\Picture2a.jp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7749119" y="0"/>
            <a:ext cx="44428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5225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7" name="Picture 3"/>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harpenSoften amount="10000"/>
                    </a14:imgEffect>
                  </a14:imgLayer>
                </a14:imgProps>
              </a:ext>
              <a:ext uri="{28A0092B-C50C-407E-A947-70E740481C1C}">
                <a14:useLocalDpi xmlns:a14="http://schemas.microsoft.com/office/drawing/2010/main"/>
              </a:ext>
            </a:extLst>
          </a:blip>
          <a:srcRect b="-2"/>
          <a:stretch/>
        </p:blipFill>
        <p:spPr bwMode="auto">
          <a:xfrm>
            <a:off x="0" y="3429001"/>
            <a:ext cx="3860800" cy="118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hasCustomPrompt="1"/>
          </p:nvPr>
        </p:nvSpPr>
        <p:spPr>
          <a:xfrm>
            <a:off x="203200" y="2971800"/>
            <a:ext cx="3454400" cy="457200"/>
          </a:xfrm>
        </p:spPr>
        <p:txBody>
          <a:bodyPr>
            <a:noAutofit/>
          </a:bodyPr>
          <a:lstStyle>
            <a:lvl1pPr algn="ctr">
              <a:defRPr sz="2800" b="0" baseline="0">
                <a:solidFill>
                  <a:srgbClr val="0070C0"/>
                </a:solidFill>
                <a:latin typeface="Arial Narrow" panose="020B0606020202030204" pitchFamily="34" charset="0"/>
              </a:defRPr>
            </a:lvl1pPr>
          </a:lstStyle>
          <a:p>
            <a:r>
              <a:rPr lang="en-US" dirty="0"/>
              <a:t>Thank you</a:t>
            </a:r>
          </a:p>
        </p:txBody>
      </p:sp>
      <p:pic>
        <p:nvPicPr>
          <p:cNvPr id="11" name="Picture 3" descr="C:\Users\clova\Desktop\Picture3a.jpg"/>
          <p:cNvPicPr>
            <a:picLocks noChangeAspect="1" noChangeArrowheads="1"/>
          </p:cNvPicPr>
          <p:nvPr userDrawn="1"/>
        </p:nvPicPr>
        <p:blipFill rotWithShape="1">
          <a:blip r:embed="rId4" cstate="screen">
            <a:extLst>
              <a:ext uri="{BEBA8EAE-BF5A-486C-A8C5-ECC9F3942E4B}">
                <a14:imgProps xmlns:a14="http://schemas.microsoft.com/office/drawing/2010/main">
                  <a14:imgLayer r:embed="rId5">
                    <a14:imgEffect>
                      <a14:sharpenSoften amount="20000"/>
                    </a14:imgEffect>
                  </a14:imgLayer>
                </a14:imgProps>
              </a:ext>
              <a:ext uri="{28A0092B-C50C-407E-A947-70E740481C1C}">
                <a14:useLocalDpi xmlns:a14="http://schemas.microsoft.com/office/drawing/2010/main"/>
              </a:ext>
            </a:extLst>
          </a:blip>
          <a:srcRect b="798"/>
          <a:stretch/>
        </p:blipFill>
        <p:spPr bwMode="auto">
          <a:xfrm>
            <a:off x="-8706" y="6195123"/>
            <a:ext cx="2959100" cy="617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clova\Desktop\Picture2a.jpg"/>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749119" y="0"/>
            <a:ext cx="44428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703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CAA9B4-0468-4CF6-BA25-9083F15294AA}" type="datetime1">
              <a:rPr lang="en-US" smtClean="0"/>
              <a:t>9/3/2019</a:t>
            </a:fld>
            <a:endParaRPr lang="en-US"/>
          </a:p>
        </p:txBody>
      </p:sp>
      <p:sp>
        <p:nvSpPr>
          <p:cNvPr id="4" name="Footer Placeholder 3"/>
          <p:cNvSpPr>
            <a:spLocks noGrp="1"/>
          </p:cNvSpPr>
          <p:nvPr>
            <p:ph type="ftr" sz="quarter" idx="11"/>
          </p:nvPr>
        </p:nvSpPr>
        <p:spPr/>
        <p:txBody>
          <a:bodyPr/>
          <a:lstStyle/>
          <a:p>
            <a:r>
              <a:rPr lang="en-US"/>
              <a:t>HKUST FinTech Club 2018</a:t>
            </a:r>
          </a:p>
        </p:txBody>
      </p:sp>
      <p:sp>
        <p:nvSpPr>
          <p:cNvPr id="5" name="Slide Number Placeholder 4"/>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480400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BFE3AB-573F-4155-AF48-FC111C7D6DFD}" type="datetime1">
              <a:rPr lang="en-US" smtClean="0"/>
              <a:t>9/3/2019</a:t>
            </a:fld>
            <a:endParaRPr lang="en-US"/>
          </a:p>
        </p:txBody>
      </p:sp>
      <p:sp>
        <p:nvSpPr>
          <p:cNvPr id="3" name="Footer Placeholder 2"/>
          <p:cNvSpPr>
            <a:spLocks noGrp="1"/>
          </p:cNvSpPr>
          <p:nvPr>
            <p:ph type="ftr" sz="quarter" idx="11"/>
          </p:nvPr>
        </p:nvSpPr>
        <p:spPr/>
        <p:txBody>
          <a:bodyPr/>
          <a:lstStyle/>
          <a:p>
            <a:r>
              <a:rPr lang="en-US"/>
              <a:t>HKUST FinTech Club 2018</a:t>
            </a:r>
          </a:p>
        </p:txBody>
      </p:sp>
      <p:sp>
        <p:nvSpPr>
          <p:cNvPr id="4" name="Slide Number Placeholder 3"/>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70772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D11086-CF59-46A4-9F64-C18AB9D44640}" type="datetime1">
              <a:rPr lang="en-US" smtClean="0"/>
              <a:t>9/3/2019</a:t>
            </a:fld>
            <a:endParaRPr lang="en-US"/>
          </a:p>
        </p:txBody>
      </p:sp>
      <p:sp>
        <p:nvSpPr>
          <p:cNvPr id="6" name="Footer Placeholder 5"/>
          <p:cNvSpPr>
            <a:spLocks noGrp="1"/>
          </p:cNvSpPr>
          <p:nvPr>
            <p:ph type="ftr" sz="quarter" idx="11"/>
          </p:nvPr>
        </p:nvSpPr>
        <p:spPr/>
        <p:txBody>
          <a:bodyPr/>
          <a:lstStyle/>
          <a:p>
            <a:r>
              <a:rPr lang="en-US"/>
              <a:t>HKUST FinTech Club 2018</a:t>
            </a:r>
          </a:p>
        </p:txBody>
      </p:sp>
      <p:sp>
        <p:nvSpPr>
          <p:cNvPr id="7" name="Slide Number Placeholder 6"/>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54403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D7F3F4-E222-4623-AC82-536F70CA4BAD}" type="datetime1">
              <a:rPr lang="en-US" smtClean="0"/>
              <a:t>9/3/2019</a:t>
            </a:fld>
            <a:endParaRPr lang="en-US"/>
          </a:p>
        </p:txBody>
      </p:sp>
      <p:sp>
        <p:nvSpPr>
          <p:cNvPr id="6" name="Footer Placeholder 5"/>
          <p:cNvSpPr>
            <a:spLocks noGrp="1"/>
          </p:cNvSpPr>
          <p:nvPr>
            <p:ph type="ftr" sz="quarter" idx="11"/>
          </p:nvPr>
        </p:nvSpPr>
        <p:spPr/>
        <p:txBody>
          <a:bodyPr/>
          <a:lstStyle/>
          <a:p>
            <a:r>
              <a:rPr lang="en-US"/>
              <a:t>HKUST FinTech Club 2018</a:t>
            </a:r>
          </a:p>
        </p:txBody>
      </p:sp>
      <p:sp>
        <p:nvSpPr>
          <p:cNvPr id="7" name="Slide Number Placeholder 6"/>
          <p:cNvSpPr>
            <a:spLocks noGrp="1"/>
          </p:cNvSpPr>
          <p:nvPr>
            <p:ph type="sldNum" sz="quarter" idx="12"/>
          </p:nvPr>
        </p:nvSpPr>
        <p:spPr/>
        <p:txBody>
          <a:bodyPr/>
          <a:lstStyle/>
          <a:p>
            <a:fld id="{969D4634-323E-2A49-AAAE-19731FC6EAE2}" type="slidenum">
              <a:rPr lang="en-US" smtClean="0"/>
              <a:t>‹#›</a:t>
            </a:fld>
            <a:endParaRPr lang="en-US"/>
          </a:p>
        </p:txBody>
      </p:sp>
    </p:spTree>
    <p:extLst>
      <p:ext uri="{BB962C8B-B14F-4D97-AF65-F5344CB8AC3E}">
        <p14:creationId xmlns:p14="http://schemas.microsoft.com/office/powerpoint/2010/main" val="1829537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tags" Target="../tags/tag7.xml"/><Relationship Id="rId47" Type="http://schemas.openxmlformats.org/officeDocument/2006/relationships/tags" Target="../tags/tag12.xml"/><Relationship Id="rId63" Type="http://schemas.openxmlformats.org/officeDocument/2006/relationships/tags" Target="../tags/tag28.xml"/><Relationship Id="rId68" Type="http://schemas.openxmlformats.org/officeDocument/2006/relationships/tags" Target="../tags/tag33.xml"/><Relationship Id="rId84" Type="http://schemas.openxmlformats.org/officeDocument/2006/relationships/tags" Target="../tags/tag49.xml"/><Relationship Id="rId89" Type="http://schemas.openxmlformats.org/officeDocument/2006/relationships/tags" Target="../tags/tag54.xml"/><Relationship Id="rId7" Type="http://schemas.openxmlformats.org/officeDocument/2006/relationships/slideLayout" Target="../slideLayouts/slideLayout18.xml"/><Relationship Id="rId71" Type="http://schemas.openxmlformats.org/officeDocument/2006/relationships/tags" Target="../tags/tag36.xml"/><Relationship Id="rId92" Type="http://schemas.openxmlformats.org/officeDocument/2006/relationships/tags" Target="../tags/tag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ags" Target="../tags/tag2.xml"/><Relationship Id="rId40" Type="http://schemas.openxmlformats.org/officeDocument/2006/relationships/tags" Target="../tags/tag5.xml"/><Relationship Id="rId45" Type="http://schemas.openxmlformats.org/officeDocument/2006/relationships/tags" Target="../tags/tag10.xml"/><Relationship Id="rId53" Type="http://schemas.openxmlformats.org/officeDocument/2006/relationships/tags" Target="../tags/tag18.xml"/><Relationship Id="rId58" Type="http://schemas.openxmlformats.org/officeDocument/2006/relationships/tags" Target="../tags/tag23.xml"/><Relationship Id="rId66" Type="http://schemas.openxmlformats.org/officeDocument/2006/relationships/tags" Target="../tags/tag31.xml"/><Relationship Id="rId74" Type="http://schemas.openxmlformats.org/officeDocument/2006/relationships/tags" Target="../tags/tag39.xml"/><Relationship Id="rId79" Type="http://schemas.openxmlformats.org/officeDocument/2006/relationships/tags" Target="../tags/tag44.xml"/><Relationship Id="rId87" Type="http://schemas.openxmlformats.org/officeDocument/2006/relationships/tags" Target="../tags/tag52.xml"/><Relationship Id="rId102" Type="http://schemas.openxmlformats.org/officeDocument/2006/relationships/tags" Target="../tags/tag67.xml"/><Relationship Id="rId5" Type="http://schemas.openxmlformats.org/officeDocument/2006/relationships/slideLayout" Target="../slideLayouts/slideLayout16.xml"/><Relationship Id="rId61" Type="http://schemas.openxmlformats.org/officeDocument/2006/relationships/tags" Target="../tags/tag26.xml"/><Relationship Id="rId82" Type="http://schemas.openxmlformats.org/officeDocument/2006/relationships/tags" Target="../tags/tag47.xml"/><Relationship Id="rId90" Type="http://schemas.openxmlformats.org/officeDocument/2006/relationships/tags" Target="../tags/tag55.xml"/><Relationship Id="rId95" Type="http://schemas.openxmlformats.org/officeDocument/2006/relationships/tags" Target="../tags/tag60.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theme" Target="../theme/theme2.xml"/><Relationship Id="rId43" Type="http://schemas.openxmlformats.org/officeDocument/2006/relationships/tags" Target="../tags/tag8.xml"/><Relationship Id="rId48" Type="http://schemas.openxmlformats.org/officeDocument/2006/relationships/tags" Target="../tags/tag13.xml"/><Relationship Id="rId56" Type="http://schemas.openxmlformats.org/officeDocument/2006/relationships/tags" Target="../tags/tag21.xml"/><Relationship Id="rId64" Type="http://schemas.openxmlformats.org/officeDocument/2006/relationships/tags" Target="../tags/tag29.xml"/><Relationship Id="rId69" Type="http://schemas.openxmlformats.org/officeDocument/2006/relationships/tags" Target="../tags/tag34.xml"/><Relationship Id="rId77" Type="http://schemas.openxmlformats.org/officeDocument/2006/relationships/tags" Target="../tags/tag42.xml"/><Relationship Id="rId100" Type="http://schemas.openxmlformats.org/officeDocument/2006/relationships/tags" Target="../tags/tag65.xml"/><Relationship Id="rId105" Type="http://schemas.openxmlformats.org/officeDocument/2006/relationships/tags" Target="../tags/tag70.xml"/><Relationship Id="rId8" Type="http://schemas.openxmlformats.org/officeDocument/2006/relationships/slideLayout" Target="../slideLayouts/slideLayout19.xml"/><Relationship Id="rId51" Type="http://schemas.openxmlformats.org/officeDocument/2006/relationships/tags" Target="../tags/tag16.xml"/><Relationship Id="rId72" Type="http://schemas.openxmlformats.org/officeDocument/2006/relationships/tags" Target="../tags/tag37.xml"/><Relationship Id="rId80" Type="http://schemas.openxmlformats.org/officeDocument/2006/relationships/tags" Target="../tags/tag45.xml"/><Relationship Id="rId85" Type="http://schemas.openxmlformats.org/officeDocument/2006/relationships/tags" Target="../tags/tag50.xml"/><Relationship Id="rId93" Type="http://schemas.openxmlformats.org/officeDocument/2006/relationships/tags" Target="../tags/tag58.xml"/><Relationship Id="rId98" Type="http://schemas.openxmlformats.org/officeDocument/2006/relationships/tags" Target="../tags/tag6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ags" Target="../tags/tag3.xml"/><Relationship Id="rId46" Type="http://schemas.openxmlformats.org/officeDocument/2006/relationships/tags" Target="../tags/tag11.xml"/><Relationship Id="rId59" Type="http://schemas.openxmlformats.org/officeDocument/2006/relationships/tags" Target="../tags/tag24.xml"/><Relationship Id="rId67" Type="http://schemas.openxmlformats.org/officeDocument/2006/relationships/tags" Target="../tags/tag32.xml"/><Relationship Id="rId103" Type="http://schemas.openxmlformats.org/officeDocument/2006/relationships/tags" Target="../tags/tag68.xml"/><Relationship Id="rId20" Type="http://schemas.openxmlformats.org/officeDocument/2006/relationships/slideLayout" Target="../slideLayouts/slideLayout31.xml"/><Relationship Id="rId41" Type="http://schemas.openxmlformats.org/officeDocument/2006/relationships/tags" Target="../tags/tag6.xml"/><Relationship Id="rId54" Type="http://schemas.openxmlformats.org/officeDocument/2006/relationships/tags" Target="../tags/tag19.xml"/><Relationship Id="rId62" Type="http://schemas.openxmlformats.org/officeDocument/2006/relationships/tags" Target="../tags/tag27.xml"/><Relationship Id="rId70" Type="http://schemas.openxmlformats.org/officeDocument/2006/relationships/tags" Target="../tags/tag35.xml"/><Relationship Id="rId75" Type="http://schemas.openxmlformats.org/officeDocument/2006/relationships/tags" Target="../tags/tag40.xml"/><Relationship Id="rId83" Type="http://schemas.openxmlformats.org/officeDocument/2006/relationships/tags" Target="../tags/tag48.xml"/><Relationship Id="rId88" Type="http://schemas.openxmlformats.org/officeDocument/2006/relationships/tags" Target="../tags/tag53.xml"/><Relationship Id="rId91" Type="http://schemas.openxmlformats.org/officeDocument/2006/relationships/tags" Target="../tags/tag56.xml"/><Relationship Id="rId96" Type="http://schemas.openxmlformats.org/officeDocument/2006/relationships/tags" Target="../tags/tag6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ags" Target="../tags/tag1.xml"/><Relationship Id="rId49" Type="http://schemas.openxmlformats.org/officeDocument/2006/relationships/tags" Target="../tags/tag14.xml"/><Relationship Id="rId57" Type="http://schemas.openxmlformats.org/officeDocument/2006/relationships/tags" Target="../tags/tag22.xml"/><Relationship Id="rId106" Type="http://schemas.openxmlformats.org/officeDocument/2006/relationships/image" Target="../media/image1.png"/><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tags" Target="../tags/tag9.xml"/><Relationship Id="rId52" Type="http://schemas.openxmlformats.org/officeDocument/2006/relationships/tags" Target="../tags/tag17.xml"/><Relationship Id="rId60" Type="http://schemas.openxmlformats.org/officeDocument/2006/relationships/tags" Target="../tags/tag25.xml"/><Relationship Id="rId65" Type="http://schemas.openxmlformats.org/officeDocument/2006/relationships/tags" Target="../tags/tag30.xml"/><Relationship Id="rId73" Type="http://schemas.openxmlformats.org/officeDocument/2006/relationships/tags" Target="../tags/tag38.xml"/><Relationship Id="rId78" Type="http://schemas.openxmlformats.org/officeDocument/2006/relationships/tags" Target="../tags/tag43.xml"/><Relationship Id="rId81" Type="http://schemas.openxmlformats.org/officeDocument/2006/relationships/tags" Target="../tags/tag46.xml"/><Relationship Id="rId86" Type="http://schemas.openxmlformats.org/officeDocument/2006/relationships/tags" Target="../tags/tag51.xml"/><Relationship Id="rId94" Type="http://schemas.openxmlformats.org/officeDocument/2006/relationships/tags" Target="../tags/tag59.xml"/><Relationship Id="rId99" Type="http://schemas.openxmlformats.org/officeDocument/2006/relationships/tags" Target="../tags/tag64.xml"/><Relationship Id="rId101" Type="http://schemas.openxmlformats.org/officeDocument/2006/relationships/tags" Target="../tags/tag6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tags" Target="../tags/tag4.xml"/><Relationship Id="rId34" Type="http://schemas.openxmlformats.org/officeDocument/2006/relationships/slideLayout" Target="../slideLayouts/slideLayout45.xml"/><Relationship Id="rId50" Type="http://schemas.openxmlformats.org/officeDocument/2006/relationships/tags" Target="../tags/tag15.xml"/><Relationship Id="rId55" Type="http://schemas.openxmlformats.org/officeDocument/2006/relationships/tags" Target="../tags/tag20.xml"/><Relationship Id="rId76" Type="http://schemas.openxmlformats.org/officeDocument/2006/relationships/tags" Target="../tags/tag41.xml"/><Relationship Id="rId97" Type="http://schemas.openxmlformats.org/officeDocument/2006/relationships/tags" Target="../tags/tag62.xml"/><Relationship Id="rId104" Type="http://schemas.openxmlformats.org/officeDocument/2006/relationships/tags" Target="../tags/tag6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microsoft.com/office/2007/relationships/hdphoto" Target="../media/hdphoto1.wdp"/><Relationship Id="rId4" Type="http://schemas.openxmlformats.org/officeDocument/2006/relationships/slideLayout" Target="../slideLayouts/slideLayout49.xml"/><Relationship Id="rId9" Type="http://schemas.openxmlformats.org/officeDocument/2006/relationships/image" Target="../media/image10.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6FC18-FB7F-4E4A-AC68-31A79E3101DD}" type="datetime1">
              <a:rPr lang="en-US" smtClean="0"/>
              <a:t>9/3/2019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HKUST FinTech Club 2018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D4634-323E-2A49-AAAE-19731FC6EAE2}" type="slidenum">
              <a:rPr lang="en-US" smtClean="0"/>
              <a:t>‹#›</a:t>
            </a:fld>
            <a:endParaRPr lang="en-US"/>
          </a:p>
        </p:txBody>
      </p:sp>
    </p:spTree>
    <p:extLst>
      <p:ext uri="{BB962C8B-B14F-4D97-AF65-F5344CB8AC3E}">
        <p14:creationId xmlns:p14="http://schemas.microsoft.com/office/powerpoint/2010/main" val="16985437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3984" y="404665"/>
            <a:ext cx="11342769" cy="863749"/>
          </a:xfrm>
          <a:prstGeom prst="rect">
            <a:avLst/>
          </a:prstGeom>
          <a:noFill/>
        </p:spPr>
        <p:txBody>
          <a:bodyPr vert="horz" lIns="108000" tIns="0" rIns="108000" bIns="0" rtlCol="0" anchor="t">
            <a:noAutofit/>
          </a:bodyPr>
          <a:lstStyle/>
          <a:p>
            <a:r>
              <a:rPr lang="en-US" dirty="0"/>
              <a:t>Complete with a title here that carries your message on two lines at most for more </a:t>
            </a:r>
            <a:r>
              <a:rPr lang="en-US" noProof="0" dirty="0"/>
              <a:t>readability</a:t>
            </a:r>
          </a:p>
        </p:txBody>
      </p:sp>
      <p:sp>
        <p:nvSpPr>
          <p:cNvPr id="34" name="Rectangle 33"/>
          <p:cNvSpPr/>
          <p:nvPr/>
        </p:nvSpPr>
        <p:spPr>
          <a:xfrm>
            <a:off x="9286508" y="6503348"/>
            <a:ext cx="2004177" cy="230832"/>
          </a:xfrm>
          <a:prstGeom prst="rect">
            <a:avLst/>
          </a:prstGeom>
        </p:spPr>
        <p:txBody>
          <a:bodyPr wrap="square" anchor="ctr">
            <a:spAutoFit/>
          </a:bodyPr>
          <a:lstStyle/>
          <a:p>
            <a:pPr lvl="0" algn="r">
              <a:spcBef>
                <a:spcPts val="400"/>
              </a:spcBef>
              <a:buClr>
                <a:srgbClr val="660066"/>
              </a:buClr>
            </a:pPr>
            <a:r>
              <a:rPr lang="en-US" sz="600" noProof="0" dirty="0">
                <a:solidFill>
                  <a:schemeClr val="tx1"/>
                </a:solidFill>
                <a:latin typeface="Tahoma" panose="020B0604030504040204" pitchFamily="34" charset="0"/>
                <a:ea typeface="Tahoma" panose="020B0604030504040204" pitchFamily="34" charset="0"/>
                <a:cs typeface="Tahoma" panose="020B0604030504040204" pitchFamily="34" charset="0"/>
              </a:rPr>
              <a:t>confidential </a:t>
            </a:r>
            <a:r>
              <a:rPr lang="en-US" sz="900" noProof="0" dirty="0">
                <a:solidFill>
                  <a:schemeClr val="bg2"/>
                </a:solidFill>
                <a:latin typeface="Tahoma" panose="020B0604030504040204" pitchFamily="34" charset="0"/>
                <a:ea typeface="Tahoma" panose="020B0604030504040204" pitchFamily="34" charset="0"/>
                <a:cs typeface="Tahoma" panose="020B0604030504040204" pitchFamily="34" charset="0"/>
              </a:rPr>
              <a:t>| © WAVESTONE</a:t>
            </a:r>
          </a:p>
        </p:txBody>
      </p:sp>
      <p:sp>
        <p:nvSpPr>
          <p:cNvPr id="98" name="Textfeld 6"/>
          <p:cNvSpPr txBox="1"/>
          <p:nvPr/>
        </p:nvSpPr>
        <p:spPr bwMode="gray">
          <a:xfrm>
            <a:off x="11324889" y="6549299"/>
            <a:ext cx="443077" cy="138499"/>
          </a:xfrm>
          <a:prstGeom prst="rect">
            <a:avLst/>
          </a:prstGeom>
          <a:noFill/>
        </p:spPr>
        <p:txBody>
          <a:bodyPr wrap="square" lIns="0" tIns="0" rIns="0" bIns="0" rtlCol="0" anchor="ctr" anchorCtr="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5152254E-7EB4-45E4-904F-3575BFE2F20B}" type="slidenum">
              <a:rPr lang="en-US" sz="900" noProof="0" smtClean="0">
                <a:solidFill>
                  <a:schemeClr val="bg2"/>
                </a:solidFil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900" noProof="0" dirty="0">
              <a:solidFill>
                <a:schemeClr val="bg2"/>
              </a:solidFill>
            </a:endParaRPr>
          </a:p>
        </p:txBody>
      </p:sp>
      <p:sp>
        <p:nvSpPr>
          <p:cNvPr id="4" name="Espace réservé du texte 3"/>
          <p:cNvSpPr>
            <a:spLocks noGrp="1"/>
          </p:cNvSpPr>
          <p:nvPr>
            <p:ph type="body" idx="1"/>
          </p:nvPr>
        </p:nvSpPr>
        <p:spPr>
          <a:xfrm>
            <a:off x="423984" y="1268414"/>
            <a:ext cx="11342769" cy="4968000"/>
          </a:xfrm>
          <a:prstGeom prst="rect">
            <a:avLst/>
          </a:prstGeom>
        </p:spPr>
        <p:txBody>
          <a:bodyPr vert="horz" lIns="108000" tIns="108000" rIns="108000" bIns="108000" rtlCol="0">
            <a:noAutofit/>
          </a:bodyPr>
          <a:lstStyle/>
          <a:p>
            <a:pPr lvl="0"/>
            <a:r>
              <a:rPr lang="en-US" dirty="0"/>
              <a:t>Level 1 - </a:t>
            </a:r>
            <a:r>
              <a:rPr lang="en-US" dirty="0">
                <a:solidFill>
                  <a:srgbClr val="503078"/>
                </a:solidFill>
              </a:rPr>
              <a:t>To move to the next level, Alt + Shift + right arrow</a:t>
            </a:r>
            <a:endParaRPr lang="en-US" dirty="0"/>
          </a:p>
          <a:p>
            <a:pPr lvl="1"/>
            <a:r>
              <a:rPr lang="en-US" dirty="0"/>
              <a:t>Level 2</a:t>
            </a:r>
          </a:p>
          <a:p>
            <a:pPr lvl="2"/>
            <a:r>
              <a:rPr lang="en-US" dirty="0"/>
              <a:t>Level 3</a:t>
            </a:r>
          </a:p>
          <a:p>
            <a:pPr lvl="3"/>
            <a:r>
              <a:rPr lang="en-US" dirty="0"/>
              <a:t>Level 4</a:t>
            </a:r>
          </a:p>
          <a:p>
            <a:pPr lvl="4"/>
            <a:r>
              <a:rPr lang="en-US" dirty="0"/>
              <a:t>Level 5</a:t>
            </a:r>
          </a:p>
          <a:p>
            <a:pPr lvl="5"/>
            <a:r>
              <a:rPr lang="en-US" dirty="0"/>
              <a:t>Level 6</a:t>
            </a:r>
          </a:p>
          <a:p>
            <a:pPr lvl="6"/>
            <a:r>
              <a:rPr lang="en-US" dirty="0"/>
              <a:t>Level 7</a:t>
            </a:r>
          </a:p>
          <a:p>
            <a:pPr lvl="7"/>
            <a:r>
              <a:rPr lang="en-US" noProof="0" dirty="0"/>
              <a:t>Level </a:t>
            </a:r>
            <a:r>
              <a:rPr lang="en-US" dirty="0"/>
              <a:t>8</a:t>
            </a:r>
          </a:p>
          <a:p>
            <a:pPr lvl="8"/>
            <a:r>
              <a:rPr lang="en-US" dirty="0"/>
              <a:t>Level 9</a:t>
            </a:r>
          </a:p>
        </p:txBody>
      </p:sp>
      <p:pic>
        <p:nvPicPr>
          <p:cNvPr id="11" name="Image 10"/>
          <p:cNvPicPr>
            <a:picLocks noChangeAspect="1"/>
          </p:cNvPicPr>
          <p:nvPr userDrawn="1"/>
        </p:nvPicPr>
        <p:blipFill rotWithShape="1">
          <a:blip r:embed="rId106" cstate="screen">
            <a:extLst>
              <a:ext uri="{28A0092B-C50C-407E-A947-70E740481C1C}">
                <a14:useLocalDpi xmlns:a14="http://schemas.microsoft.com/office/drawing/2010/main"/>
              </a:ext>
            </a:extLst>
          </a:blip>
          <a:srcRect/>
          <a:stretch/>
        </p:blipFill>
        <p:spPr>
          <a:xfrm>
            <a:off x="11248763" y="5935042"/>
            <a:ext cx="1139628" cy="926732"/>
          </a:xfrm>
          <a:prstGeom prst="rect">
            <a:avLst/>
          </a:prstGeom>
        </p:spPr>
      </p:pic>
      <p:grpSp>
        <p:nvGrpSpPr>
          <p:cNvPr id="7" name="Meter" hidden="1"/>
          <p:cNvGrpSpPr>
            <a:grpSpLocks noChangeAspect="1"/>
          </p:cNvGrpSpPr>
          <p:nvPr userDrawn="1">
            <p:custDataLst>
              <p:tags r:id="rId36"/>
            </p:custDataLst>
          </p:nvPr>
        </p:nvGrpSpPr>
        <p:grpSpPr>
          <a:xfrm>
            <a:off x="12348308" y="-142510"/>
            <a:ext cx="225083" cy="1144350"/>
            <a:chOff x="2903220" y="2608820"/>
            <a:chExt cx="182880" cy="1144350"/>
          </a:xfrm>
        </p:grpSpPr>
        <p:sp>
          <p:nvSpPr>
            <p:cNvPr id="8" name="Background [-1]" hidden="1"/>
            <p:cNvSpPr/>
            <p:nvPr>
              <p:custDataLst>
                <p:tags r:id="rId85"/>
              </p:custDataLst>
            </p:nvPr>
          </p:nvSpPr>
          <p:spPr>
            <a:xfrm>
              <a:off x="2903220" y="2608820"/>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9" name="Background [-1]" hidden="1"/>
            <p:cNvSpPr>
              <a:spLocks/>
            </p:cNvSpPr>
            <p:nvPr>
              <p:custDataLst>
                <p:tags r:id="rId86"/>
              </p:custDataLst>
            </p:nvPr>
          </p:nvSpPr>
          <p:spPr>
            <a:xfrm>
              <a:off x="2903220" y="2698353"/>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0" name="Background [-1]" hidden="1"/>
            <p:cNvSpPr>
              <a:spLocks/>
            </p:cNvSpPr>
            <p:nvPr>
              <p:custDataLst>
                <p:tags r:id="rId87"/>
              </p:custDataLst>
            </p:nvPr>
          </p:nvSpPr>
          <p:spPr>
            <a:xfrm>
              <a:off x="2903220" y="2787886"/>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2" name="Background [-1]" hidden="1"/>
            <p:cNvSpPr>
              <a:spLocks/>
            </p:cNvSpPr>
            <p:nvPr>
              <p:custDataLst>
                <p:tags r:id="rId88"/>
              </p:custDataLst>
            </p:nvPr>
          </p:nvSpPr>
          <p:spPr>
            <a:xfrm>
              <a:off x="2903220" y="2877419"/>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3" name="Background [-1]" hidden="1"/>
            <p:cNvSpPr>
              <a:spLocks/>
            </p:cNvSpPr>
            <p:nvPr>
              <p:custDataLst>
                <p:tags r:id="rId89"/>
              </p:custDataLst>
            </p:nvPr>
          </p:nvSpPr>
          <p:spPr>
            <a:xfrm>
              <a:off x="2903220" y="2966952"/>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4" name="Background [-1]" hidden="1"/>
            <p:cNvSpPr>
              <a:spLocks/>
            </p:cNvSpPr>
            <p:nvPr>
              <p:custDataLst>
                <p:tags r:id="rId90"/>
              </p:custDataLst>
            </p:nvPr>
          </p:nvSpPr>
          <p:spPr>
            <a:xfrm>
              <a:off x="2903220" y="3056485"/>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5" name="Background [-1]" hidden="1"/>
            <p:cNvSpPr>
              <a:spLocks/>
            </p:cNvSpPr>
            <p:nvPr>
              <p:custDataLst>
                <p:tags r:id="rId91"/>
              </p:custDataLst>
            </p:nvPr>
          </p:nvSpPr>
          <p:spPr>
            <a:xfrm>
              <a:off x="2903220" y="3146018"/>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6" name="Background [-1]" hidden="1"/>
            <p:cNvSpPr>
              <a:spLocks/>
            </p:cNvSpPr>
            <p:nvPr>
              <p:custDataLst>
                <p:tags r:id="rId92"/>
              </p:custDataLst>
            </p:nvPr>
          </p:nvSpPr>
          <p:spPr>
            <a:xfrm>
              <a:off x="2903220" y="3235550"/>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7" name="Background [-1]" hidden="1"/>
            <p:cNvSpPr>
              <a:spLocks/>
            </p:cNvSpPr>
            <p:nvPr>
              <p:custDataLst>
                <p:tags r:id="rId93"/>
              </p:custDataLst>
            </p:nvPr>
          </p:nvSpPr>
          <p:spPr>
            <a:xfrm>
              <a:off x="2903220" y="3325083"/>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8" name="Background [-1]" hidden="1"/>
            <p:cNvSpPr>
              <a:spLocks/>
            </p:cNvSpPr>
            <p:nvPr>
              <p:custDataLst>
                <p:tags r:id="rId94"/>
              </p:custDataLst>
            </p:nvPr>
          </p:nvSpPr>
          <p:spPr>
            <a:xfrm>
              <a:off x="2903220" y="3414615"/>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19" name="Mark 0% [1+]" hidden="1"/>
            <p:cNvSpPr>
              <a:spLocks/>
            </p:cNvSpPr>
            <p:nvPr>
              <p:custDataLst>
                <p:tags r:id="rId95"/>
              </p:custDataLst>
            </p:nvPr>
          </p:nvSpPr>
          <p:spPr>
            <a:xfrm>
              <a:off x="2903220" y="3414616"/>
              <a:ext cx="182880" cy="338554"/>
            </a:xfrm>
            <a:prstGeom prst="rect">
              <a:avLst/>
            </a:prstGeom>
            <a:solidFill>
              <a:srgbClr val="D9D9D9"/>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0" name="Mark 10% [1+]" hidden="1"/>
            <p:cNvSpPr>
              <a:spLocks/>
            </p:cNvSpPr>
            <p:nvPr>
              <p:custDataLst>
                <p:tags r:id="rId96"/>
              </p:custDataLst>
            </p:nvPr>
          </p:nvSpPr>
          <p:spPr>
            <a:xfrm>
              <a:off x="2903220" y="3414616"/>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1" name="Mark 20% [2+]" hidden="1"/>
            <p:cNvSpPr>
              <a:spLocks/>
            </p:cNvSpPr>
            <p:nvPr>
              <p:custDataLst>
                <p:tags r:id="rId97"/>
              </p:custDataLst>
            </p:nvPr>
          </p:nvSpPr>
          <p:spPr>
            <a:xfrm>
              <a:off x="2903220" y="3325083"/>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2" name="Mark 30% [3+]" hidden="1"/>
            <p:cNvSpPr>
              <a:spLocks/>
            </p:cNvSpPr>
            <p:nvPr>
              <p:custDataLst>
                <p:tags r:id="rId98"/>
              </p:custDataLst>
            </p:nvPr>
          </p:nvSpPr>
          <p:spPr>
            <a:xfrm>
              <a:off x="2903220" y="3235550"/>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3" name="Mark 40% [4+]" hidden="1"/>
            <p:cNvSpPr>
              <a:spLocks/>
            </p:cNvSpPr>
            <p:nvPr>
              <p:custDataLst>
                <p:tags r:id="rId99"/>
              </p:custDataLst>
            </p:nvPr>
          </p:nvSpPr>
          <p:spPr>
            <a:xfrm>
              <a:off x="2903220" y="3146018"/>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4" name="Mark 50% [5+]" hidden="1"/>
            <p:cNvSpPr>
              <a:spLocks/>
            </p:cNvSpPr>
            <p:nvPr>
              <p:custDataLst>
                <p:tags r:id="rId100"/>
              </p:custDataLst>
            </p:nvPr>
          </p:nvSpPr>
          <p:spPr>
            <a:xfrm>
              <a:off x="2903220" y="3056485"/>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5" name="Mark 60% [6+]" hidden="1"/>
            <p:cNvSpPr>
              <a:spLocks/>
            </p:cNvSpPr>
            <p:nvPr>
              <p:custDataLst>
                <p:tags r:id="rId101"/>
              </p:custDataLst>
            </p:nvPr>
          </p:nvSpPr>
          <p:spPr>
            <a:xfrm>
              <a:off x="2903220" y="2966952"/>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6" name="Mark 70% [7+]" hidden="1"/>
            <p:cNvSpPr>
              <a:spLocks/>
            </p:cNvSpPr>
            <p:nvPr>
              <p:custDataLst>
                <p:tags r:id="rId102"/>
              </p:custDataLst>
            </p:nvPr>
          </p:nvSpPr>
          <p:spPr>
            <a:xfrm>
              <a:off x="2903220" y="2877419"/>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7" name="Mark 80% [8+]" hidden="1"/>
            <p:cNvSpPr>
              <a:spLocks/>
            </p:cNvSpPr>
            <p:nvPr>
              <p:custDataLst>
                <p:tags r:id="rId103"/>
              </p:custDataLst>
            </p:nvPr>
          </p:nvSpPr>
          <p:spPr>
            <a:xfrm>
              <a:off x="2903220" y="2787886"/>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8" name="Mark 90% [9+]" hidden="1"/>
            <p:cNvSpPr>
              <a:spLocks/>
            </p:cNvSpPr>
            <p:nvPr>
              <p:custDataLst>
                <p:tags r:id="rId104"/>
              </p:custDataLst>
            </p:nvPr>
          </p:nvSpPr>
          <p:spPr>
            <a:xfrm>
              <a:off x="2903220" y="2698353"/>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29" name="Mark 100% [10+]" hidden="1"/>
            <p:cNvSpPr/>
            <p:nvPr>
              <p:custDataLst>
                <p:tags r:id="rId105"/>
              </p:custDataLst>
            </p:nvPr>
          </p:nvSpPr>
          <p:spPr>
            <a:xfrm>
              <a:off x="2903220" y="2608820"/>
              <a:ext cx="182880" cy="338554"/>
            </a:xfrm>
            <a:prstGeom prst="rect">
              <a:avLst/>
            </a:prstGeom>
            <a:solidFill>
              <a:srgbClr val="4A7DB1"/>
            </a:solidFill>
            <a:ln w="19050">
              <a:no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grpSp>
      <p:grpSp>
        <p:nvGrpSpPr>
          <p:cNvPr id="30" name="Switch 2" hidden="1"/>
          <p:cNvGrpSpPr>
            <a:grpSpLocks noChangeAspect="1"/>
          </p:cNvGrpSpPr>
          <p:nvPr userDrawn="1">
            <p:custDataLst>
              <p:tags r:id="rId37"/>
            </p:custDataLst>
          </p:nvPr>
        </p:nvGrpSpPr>
        <p:grpSpPr>
          <a:xfrm>
            <a:off x="12348308" y="-93763"/>
            <a:ext cx="618978" cy="476071"/>
            <a:chOff x="3505681" y="2835546"/>
            <a:chExt cx="502920" cy="476071"/>
          </a:xfrm>
        </p:grpSpPr>
        <p:sp>
          <p:nvSpPr>
            <p:cNvPr id="31" name="Background [1]" hidden="1"/>
            <p:cNvSpPr>
              <a:spLocks/>
            </p:cNvSpPr>
            <p:nvPr>
              <p:custDataLst>
                <p:tags r:id="rId81"/>
              </p:custDataLst>
            </p:nvPr>
          </p:nvSpPr>
          <p:spPr>
            <a:xfrm>
              <a:off x="3505681" y="2835546"/>
              <a:ext cx="502920" cy="476071"/>
            </a:xfrm>
            <a:prstGeom prst="roundRect">
              <a:avLst>
                <a:gd name="adj" fmla="val 50000"/>
              </a:avLst>
            </a:prstGeom>
            <a:solidFill>
              <a:srgbClr val="68A490"/>
            </a:solidFill>
            <a:ln w="19050">
              <a:solidFill>
                <a:schemeClr val="tx1"/>
              </a:solid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32" name="Knob [1]" hidden="1"/>
            <p:cNvSpPr>
              <a:spLocks/>
            </p:cNvSpPr>
            <p:nvPr>
              <p:custDataLst>
                <p:tags r:id="rId82"/>
              </p:custDataLst>
            </p:nvPr>
          </p:nvSpPr>
          <p:spPr>
            <a:xfrm>
              <a:off x="3715993" y="2835546"/>
              <a:ext cx="292608" cy="476071"/>
            </a:xfrm>
            <a:prstGeom prst="ellipse">
              <a:avLst/>
            </a:prstGeom>
            <a:solidFill>
              <a:schemeClr val="bg1"/>
            </a:solidFill>
            <a:ln w="19050">
              <a:solidFill>
                <a:schemeClr val="tx1"/>
              </a:solid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33" name="Background [0]" hidden="1"/>
            <p:cNvSpPr>
              <a:spLocks/>
            </p:cNvSpPr>
            <p:nvPr>
              <p:custDataLst>
                <p:tags r:id="rId83"/>
              </p:custDataLst>
            </p:nvPr>
          </p:nvSpPr>
          <p:spPr>
            <a:xfrm>
              <a:off x="3505681" y="2835546"/>
              <a:ext cx="502920" cy="476071"/>
            </a:xfrm>
            <a:prstGeom prst="roundRect">
              <a:avLst>
                <a:gd name="adj" fmla="val 50000"/>
              </a:avLst>
            </a:prstGeom>
            <a:noFill/>
            <a:ln w="19050">
              <a:solidFill>
                <a:schemeClr val="tx1"/>
              </a:solid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sp>
          <p:nvSpPr>
            <p:cNvPr id="35" name="Knob [0]" hidden="1"/>
            <p:cNvSpPr>
              <a:spLocks/>
            </p:cNvSpPr>
            <p:nvPr>
              <p:custDataLst>
                <p:tags r:id="rId84"/>
              </p:custDataLst>
            </p:nvPr>
          </p:nvSpPr>
          <p:spPr>
            <a:xfrm>
              <a:off x="3505681" y="2835546"/>
              <a:ext cx="292608" cy="476071"/>
            </a:xfrm>
            <a:prstGeom prst="ellipse">
              <a:avLst/>
            </a:prstGeom>
            <a:solidFill>
              <a:schemeClr val="bg1"/>
            </a:solidFill>
            <a:ln w="19050">
              <a:solidFill>
                <a:schemeClr val="tx1"/>
              </a:solidFill>
            </a:ln>
          </p:spPr>
          <p:txBody>
            <a:bodyPr wrap="square" rtlCol="0" anchor="ctr">
              <a:spAutoFit/>
            </a:bodyPr>
            <a:lstStyle/>
            <a:p>
              <a:pPr algn="ctr" eaLnBrk="1" fontAlgn="auto" hangingPunct="1">
                <a:spcBef>
                  <a:spcPts val="0"/>
                </a:spcBef>
                <a:spcAft>
                  <a:spcPts val="0"/>
                </a:spcAft>
              </a:pPr>
              <a:endParaRPr lang="en-US" sz="1600" dirty="0">
                <a:latin typeface="+mn-lt"/>
                <a:ea typeface="Open Sans" pitchFamily="34" charset="0"/>
                <a:cs typeface="Open Sans" pitchFamily="34" charset="0"/>
                <a:sym typeface="Wingdings" panose="05000000000000000000" pitchFamily="2" charset="2"/>
              </a:endParaRPr>
            </a:p>
          </p:txBody>
        </p:sp>
      </p:grpSp>
      <p:grpSp>
        <p:nvGrpSpPr>
          <p:cNvPr id="36" name="Harvey 4" hidden="1"/>
          <p:cNvGrpSpPr>
            <a:grpSpLocks noChangeAspect="1"/>
          </p:cNvGrpSpPr>
          <p:nvPr userDrawn="1">
            <p:custDataLst>
              <p:tags r:id="rId38"/>
            </p:custDataLst>
          </p:nvPr>
        </p:nvGrpSpPr>
        <p:grpSpPr>
          <a:xfrm>
            <a:off x="12348308" y="0"/>
            <a:ext cx="360133" cy="292608"/>
            <a:chOff x="0" y="0"/>
            <a:chExt cx="914400" cy="914400"/>
          </a:xfrm>
          <a:solidFill>
            <a:schemeClr val="tx1"/>
          </a:solidFill>
        </p:grpSpPr>
        <p:sp>
          <p:nvSpPr>
            <p:cNvPr id="37" name="Harvey 0/4 [0]" hidden="1"/>
            <p:cNvSpPr>
              <a:spLocks noChangeAspect="1"/>
            </p:cNvSpPr>
            <p:nvPr>
              <p:custDataLst>
                <p:tags r:id="rId76"/>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8" name="Harvey 1/4 [1]" hidden="1"/>
            <p:cNvSpPr>
              <a:spLocks noChangeAspect="1"/>
            </p:cNvSpPr>
            <p:nvPr>
              <p:custDataLst>
                <p:tags r:id="rId77"/>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39" name="Harvey 2/4 [2]" hidden="1"/>
            <p:cNvSpPr>
              <a:spLocks noChangeAspect="1"/>
            </p:cNvSpPr>
            <p:nvPr>
              <p:custDataLst>
                <p:tags r:id="rId78"/>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0" name="Harvey 3/4 [3]" hidden="1"/>
            <p:cNvSpPr>
              <a:spLocks noChangeAspect="1"/>
            </p:cNvSpPr>
            <p:nvPr>
              <p:custDataLst>
                <p:tags r:id="rId7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1" name="Harvey 4/4 [4]" hidden="1"/>
            <p:cNvSpPr>
              <a:spLocks noChangeAspect="1"/>
            </p:cNvSpPr>
            <p:nvPr>
              <p:custDataLst>
                <p:tags r:id="rId80"/>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grpSp>
        <p:nvGrpSpPr>
          <p:cNvPr id="42" name="Harvey 3" hidden="1"/>
          <p:cNvGrpSpPr>
            <a:grpSpLocks noChangeAspect="1"/>
          </p:cNvGrpSpPr>
          <p:nvPr userDrawn="1">
            <p:custDataLst>
              <p:tags r:id="rId39"/>
            </p:custDataLst>
          </p:nvPr>
        </p:nvGrpSpPr>
        <p:grpSpPr>
          <a:xfrm>
            <a:off x="12348308" y="0"/>
            <a:ext cx="360133" cy="292608"/>
            <a:chOff x="0" y="0"/>
            <a:chExt cx="914400" cy="914400"/>
          </a:xfrm>
          <a:solidFill>
            <a:schemeClr val="tx1"/>
          </a:solidFill>
        </p:grpSpPr>
        <p:sp>
          <p:nvSpPr>
            <p:cNvPr id="43" name="Harvey 0/3 [0]" hidden="1"/>
            <p:cNvSpPr>
              <a:spLocks noChangeAspect="1"/>
            </p:cNvSpPr>
            <p:nvPr>
              <p:custDataLst>
                <p:tags r:id="rId72"/>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4" name="Harvey 1/3 [1]" hidden="1"/>
            <p:cNvSpPr>
              <a:spLocks noChangeAspect="1"/>
            </p:cNvSpPr>
            <p:nvPr>
              <p:custDataLst>
                <p:tags r:id="rId73"/>
              </p:custDataLst>
            </p:nvPr>
          </p:nvSpPr>
          <p:spPr>
            <a:xfrm>
              <a:off x="0" y="0"/>
              <a:ext cx="914400" cy="914400"/>
            </a:xfrm>
            <a:custGeom>
              <a:avLst/>
              <a:gdLst/>
              <a:ahLst/>
              <a:cxnLst/>
              <a:rect l="l" t="t" r="r" b="b"/>
              <a:pathLst>
                <a:path w="635000" h="635000">
                  <a:moveTo>
                    <a:pt x="317500" y="0"/>
                  </a:moveTo>
                  <a:arcTo wR="317500" hR="317500" stAng="16200000" swAng="7200000"/>
                  <a:lnTo>
                    <a:pt x="317500" y="317500"/>
                  </a:lnTo>
                  <a:close/>
                </a:path>
                <a:path w="635000" h="635000" fill="none">
                  <a:moveTo>
                    <a:pt x="592463" y="476249"/>
                  </a:moveTo>
                  <a:arcTo wR="317500" hR="317500" stAng="1800000" swAng="14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5" name="Harvey 2/3 [2]" hidden="1"/>
            <p:cNvSpPr>
              <a:spLocks noChangeAspect="1"/>
            </p:cNvSpPr>
            <p:nvPr>
              <p:custDataLst>
                <p:tags r:id="rId74"/>
              </p:custDataLst>
            </p:nvPr>
          </p:nvSpPr>
          <p:spPr>
            <a:xfrm>
              <a:off x="0" y="0"/>
              <a:ext cx="914400" cy="914400"/>
            </a:xfrm>
            <a:custGeom>
              <a:avLst/>
              <a:gdLst/>
              <a:ahLst/>
              <a:cxnLst/>
              <a:rect l="l" t="t" r="r" b="b"/>
              <a:pathLst>
                <a:path w="635000" h="635000">
                  <a:moveTo>
                    <a:pt x="317500" y="0"/>
                  </a:moveTo>
                  <a:arcTo wR="317500" hR="317500" stAng="16200000" swAng="14400000"/>
                  <a:lnTo>
                    <a:pt x="317500" y="317500"/>
                  </a:lnTo>
                  <a:close/>
                </a:path>
                <a:path w="635000" h="635000" fill="none">
                  <a:moveTo>
                    <a:pt x="42536" y="476250"/>
                  </a:moveTo>
                  <a:arcTo wR="317500" hR="317500" stAng="9000000" swAng="7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6" name="Harvey 3/3 [3]" hidden="1"/>
            <p:cNvSpPr>
              <a:spLocks noChangeAspect="1"/>
            </p:cNvSpPr>
            <p:nvPr>
              <p:custDataLst>
                <p:tags r:id="rId75"/>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grpSp>
        <p:nvGrpSpPr>
          <p:cNvPr id="47" name="Harvey 8" hidden="1"/>
          <p:cNvGrpSpPr>
            <a:grpSpLocks noChangeAspect="1"/>
          </p:cNvGrpSpPr>
          <p:nvPr userDrawn="1">
            <p:custDataLst>
              <p:tags r:id="rId40"/>
            </p:custDataLst>
          </p:nvPr>
        </p:nvGrpSpPr>
        <p:grpSpPr>
          <a:xfrm>
            <a:off x="12348308" y="0"/>
            <a:ext cx="360133" cy="292608"/>
            <a:chOff x="0" y="0"/>
            <a:chExt cx="914400" cy="914400"/>
          </a:xfrm>
          <a:solidFill>
            <a:schemeClr val="tx1"/>
          </a:solidFill>
        </p:grpSpPr>
        <p:sp>
          <p:nvSpPr>
            <p:cNvPr id="48" name="Harvey 0/8 [0]" hidden="1"/>
            <p:cNvSpPr>
              <a:spLocks noChangeAspect="1"/>
            </p:cNvSpPr>
            <p:nvPr>
              <p:custDataLst>
                <p:tags r:id="rId63"/>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49" name="Harvey 1/8 [1]" hidden="1"/>
            <p:cNvSpPr>
              <a:spLocks noChangeAspect="1"/>
            </p:cNvSpPr>
            <p:nvPr>
              <p:custDataLst>
                <p:tags r:id="rId64"/>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0" name="Harvey 2/8 [2]" hidden="1"/>
            <p:cNvSpPr>
              <a:spLocks noChangeAspect="1"/>
            </p:cNvSpPr>
            <p:nvPr>
              <p:custDataLst>
                <p:tags r:id="rId65"/>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1" name="Harvey 3/8 [3]" hidden="1"/>
            <p:cNvSpPr>
              <a:spLocks noChangeAspect="1"/>
            </p:cNvSpPr>
            <p:nvPr>
              <p:custDataLst>
                <p:tags r:id="rId66"/>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2" name="Harvey 4/8 [4]" hidden="1"/>
            <p:cNvSpPr>
              <a:spLocks noChangeAspect="1"/>
            </p:cNvSpPr>
            <p:nvPr>
              <p:custDataLst>
                <p:tags r:id="rId67"/>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3" name="Harvey 5/8 [5]" hidden="1"/>
            <p:cNvSpPr>
              <a:spLocks noChangeAspect="1"/>
            </p:cNvSpPr>
            <p:nvPr>
              <p:custDataLst>
                <p:tags r:id="rId68"/>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4" name="Harvey 6/8 [6]" hidden="1"/>
            <p:cNvSpPr>
              <a:spLocks noChangeAspect="1"/>
            </p:cNvSpPr>
            <p:nvPr>
              <p:custDataLst>
                <p:tags r:id="rId69"/>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5" name="Harvey 7/8 [7]" hidden="1"/>
            <p:cNvSpPr>
              <a:spLocks noChangeAspect="1"/>
            </p:cNvSpPr>
            <p:nvPr>
              <p:custDataLst>
                <p:tags r:id="rId70"/>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56" name="Harvey 8/8 [8]" hidden="1"/>
            <p:cNvSpPr>
              <a:spLocks noChangeAspect="1"/>
            </p:cNvSpPr>
            <p:nvPr>
              <p:custDataLst>
                <p:tags r:id="rId71"/>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grpSp>
      <p:grpSp>
        <p:nvGrpSpPr>
          <p:cNvPr id="57" name="Traffic Light" hidden="1"/>
          <p:cNvGrpSpPr>
            <a:grpSpLocks noChangeAspect="1"/>
          </p:cNvGrpSpPr>
          <p:nvPr userDrawn="1">
            <p:custDataLst>
              <p:tags r:id="rId41"/>
            </p:custDataLst>
          </p:nvPr>
        </p:nvGrpSpPr>
        <p:grpSpPr>
          <a:xfrm>
            <a:off x="12348308" y="1"/>
            <a:ext cx="135564" cy="398071"/>
            <a:chOff x="1906870" y="3585421"/>
            <a:chExt cx="194380" cy="702496"/>
          </a:xfrm>
        </p:grpSpPr>
        <p:sp>
          <p:nvSpPr>
            <p:cNvPr id="58" name="Top [0+]" hidden="1"/>
            <p:cNvSpPr>
              <a:spLocks noChangeAspect="1" noChangeArrowheads="1"/>
            </p:cNvSpPr>
            <p:nvPr>
              <p:custDataLst>
                <p:tags r:id="rId50"/>
              </p:custDataLst>
            </p:nvPr>
          </p:nvSpPr>
          <p:spPr bwMode="auto">
            <a:xfrm>
              <a:off x="1906870" y="3585421"/>
              <a:ext cx="194380" cy="194380"/>
            </a:xfrm>
            <a:prstGeom prst="ellipse">
              <a:avLst/>
            </a:prstGeom>
            <a:solidFill>
              <a:schemeClr val="bg1">
                <a:lumMod val="85000"/>
              </a:schemeClr>
            </a:solidFill>
            <a:ln w="19050">
              <a:noFill/>
              <a:round/>
              <a:headEnd/>
              <a:tailEnd/>
            </a:ln>
            <a:effectLst/>
          </p:spPr>
          <p:txBody>
            <a:bodyPr wrap="none" lIns="0" tIns="0" rIns="0" bIns="0" anchor="ctr">
              <a:noAutofit/>
            </a:bodyPr>
            <a:lstStyle/>
            <a:p>
              <a:pPr algn="ctr"/>
              <a:endParaRPr lang="en-US" sz="1800" dirty="0"/>
            </a:p>
          </p:txBody>
        </p:sp>
        <p:sp>
          <p:nvSpPr>
            <p:cNvPr id="59" name="Center [0+]" hidden="1"/>
            <p:cNvSpPr>
              <a:spLocks noChangeAspect="1" noChangeArrowheads="1"/>
            </p:cNvSpPr>
            <p:nvPr>
              <p:custDataLst>
                <p:tags r:id="rId51"/>
              </p:custDataLst>
            </p:nvPr>
          </p:nvSpPr>
          <p:spPr bwMode="auto">
            <a:xfrm>
              <a:off x="1906870" y="3839479"/>
              <a:ext cx="194380" cy="194380"/>
            </a:xfrm>
            <a:prstGeom prst="ellipse">
              <a:avLst/>
            </a:prstGeom>
            <a:solidFill>
              <a:schemeClr val="bg1">
                <a:lumMod val="85000"/>
              </a:schemeClr>
            </a:solidFill>
            <a:ln w="19050">
              <a:noFill/>
              <a:round/>
              <a:headEnd/>
              <a:tailEnd/>
            </a:ln>
            <a:effectLst/>
          </p:spPr>
          <p:txBody>
            <a:bodyPr wrap="none" lIns="0" tIns="0" rIns="0" bIns="0" anchor="ctr">
              <a:noAutofit/>
            </a:bodyPr>
            <a:lstStyle/>
            <a:p>
              <a:pPr algn="ctr"/>
              <a:endParaRPr lang="en-US" sz="1800" dirty="0"/>
            </a:p>
          </p:txBody>
        </p:sp>
        <p:sp>
          <p:nvSpPr>
            <p:cNvPr id="60" name="Bottom [0+]" hidden="1"/>
            <p:cNvSpPr>
              <a:spLocks noChangeAspect="1" noChangeArrowheads="1"/>
            </p:cNvSpPr>
            <p:nvPr>
              <p:custDataLst>
                <p:tags r:id="rId52"/>
              </p:custDataLst>
            </p:nvPr>
          </p:nvSpPr>
          <p:spPr bwMode="auto">
            <a:xfrm>
              <a:off x="1906870" y="4093537"/>
              <a:ext cx="194380" cy="194380"/>
            </a:xfrm>
            <a:prstGeom prst="ellipse">
              <a:avLst/>
            </a:prstGeom>
            <a:solidFill>
              <a:schemeClr val="bg1">
                <a:lumMod val="85000"/>
              </a:schemeClr>
            </a:solidFill>
            <a:ln w="19050">
              <a:noFill/>
              <a:round/>
              <a:headEnd/>
              <a:tailEnd/>
            </a:ln>
            <a:effectLst/>
          </p:spPr>
          <p:txBody>
            <a:bodyPr wrap="none" lIns="0" tIns="0" rIns="0" bIns="0" anchor="ctr">
              <a:noAutofit/>
            </a:bodyPr>
            <a:lstStyle/>
            <a:p>
              <a:pPr algn="ctr"/>
              <a:endParaRPr lang="en-US" sz="1800" dirty="0"/>
            </a:p>
          </p:txBody>
        </p:sp>
        <p:sp>
          <p:nvSpPr>
            <p:cNvPr id="61" name="1 [1]" hidden="1"/>
            <p:cNvSpPr>
              <a:spLocks noChangeAspect="1" noChangeArrowheads="1"/>
            </p:cNvSpPr>
            <p:nvPr>
              <p:custDataLst>
                <p:tags r:id="rId53"/>
              </p:custDataLst>
            </p:nvPr>
          </p:nvSpPr>
          <p:spPr bwMode="auto">
            <a:xfrm>
              <a:off x="1906870" y="3585421"/>
              <a:ext cx="194380" cy="194380"/>
            </a:xfrm>
            <a:prstGeom prst="ellipse">
              <a:avLst/>
            </a:prstGeom>
            <a:solidFill>
              <a:srgbClr val="D65532"/>
            </a:solidFill>
            <a:ln w="19050">
              <a:noFill/>
              <a:round/>
              <a:headEnd/>
              <a:tailEnd/>
            </a:ln>
            <a:effectLst/>
          </p:spPr>
          <p:txBody>
            <a:bodyPr wrap="none" lIns="0" tIns="0" rIns="0" bIns="0" anchor="ctr">
              <a:noAutofit/>
            </a:bodyPr>
            <a:lstStyle/>
            <a:p>
              <a:pPr algn="ctr"/>
              <a:endParaRPr lang="en-US" sz="1800" dirty="0"/>
            </a:p>
          </p:txBody>
        </p:sp>
        <p:sp>
          <p:nvSpPr>
            <p:cNvPr id="62" name="2 [2]" hidden="1"/>
            <p:cNvSpPr>
              <a:spLocks noChangeAspect="1" noChangeArrowheads="1"/>
            </p:cNvSpPr>
            <p:nvPr>
              <p:custDataLst>
                <p:tags r:id="rId54"/>
              </p:custDataLst>
            </p:nvPr>
          </p:nvSpPr>
          <p:spPr bwMode="auto">
            <a:xfrm>
              <a:off x="1906870" y="3585421"/>
              <a:ext cx="194380" cy="194380"/>
            </a:xfrm>
            <a:prstGeom prst="ellipse">
              <a:avLst/>
            </a:prstGeom>
            <a:solidFill>
              <a:srgbClr val="D65532"/>
            </a:solidFill>
            <a:ln w="19050">
              <a:noFill/>
              <a:round/>
              <a:headEnd/>
              <a:tailEnd/>
            </a:ln>
            <a:effectLst/>
          </p:spPr>
          <p:txBody>
            <a:bodyPr wrap="none" lIns="0" tIns="0" rIns="0" bIns="0" anchor="ctr">
              <a:noAutofit/>
            </a:bodyPr>
            <a:lstStyle/>
            <a:p>
              <a:pPr algn="ctr"/>
              <a:endParaRPr lang="en-US" sz="1800" dirty="0"/>
            </a:p>
          </p:txBody>
        </p:sp>
        <p:sp>
          <p:nvSpPr>
            <p:cNvPr id="63" name="2 [2]" hidden="1"/>
            <p:cNvSpPr>
              <a:spLocks noChangeAspect="1" noChangeArrowheads="1"/>
            </p:cNvSpPr>
            <p:nvPr>
              <p:custDataLst>
                <p:tags r:id="rId55"/>
              </p:custDataLst>
            </p:nvPr>
          </p:nvSpPr>
          <p:spPr bwMode="auto">
            <a:xfrm>
              <a:off x="1906870" y="3839479"/>
              <a:ext cx="194380" cy="194380"/>
            </a:xfrm>
            <a:prstGeom prst="ellipse">
              <a:avLst/>
            </a:prstGeom>
            <a:solidFill>
              <a:srgbClr val="EAC282"/>
            </a:solidFill>
            <a:ln w="19050">
              <a:noFill/>
              <a:round/>
              <a:headEnd/>
              <a:tailEnd/>
            </a:ln>
            <a:effectLst/>
          </p:spPr>
          <p:txBody>
            <a:bodyPr wrap="none" lIns="0" tIns="0" rIns="0" bIns="0" anchor="ctr">
              <a:noAutofit/>
            </a:bodyPr>
            <a:lstStyle/>
            <a:p>
              <a:pPr algn="ctr"/>
              <a:endParaRPr lang="en-US" sz="1800" dirty="0"/>
            </a:p>
          </p:txBody>
        </p:sp>
        <p:sp>
          <p:nvSpPr>
            <p:cNvPr id="64" name="3 [3]" hidden="1"/>
            <p:cNvSpPr>
              <a:spLocks noChangeAspect="1" noChangeArrowheads="1"/>
            </p:cNvSpPr>
            <p:nvPr>
              <p:custDataLst>
                <p:tags r:id="rId56"/>
              </p:custDataLst>
            </p:nvPr>
          </p:nvSpPr>
          <p:spPr bwMode="auto">
            <a:xfrm>
              <a:off x="1906870" y="3839479"/>
              <a:ext cx="194380" cy="194380"/>
            </a:xfrm>
            <a:prstGeom prst="ellipse">
              <a:avLst/>
            </a:prstGeom>
            <a:solidFill>
              <a:srgbClr val="FFC000"/>
            </a:solidFill>
            <a:ln w="19050">
              <a:noFill/>
              <a:round/>
              <a:headEnd/>
              <a:tailEnd/>
            </a:ln>
            <a:effectLst/>
          </p:spPr>
          <p:txBody>
            <a:bodyPr wrap="none" lIns="0" tIns="0" rIns="0" bIns="0" anchor="ctr">
              <a:noAutofit/>
            </a:bodyPr>
            <a:lstStyle/>
            <a:p>
              <a:pPr algn="ctr"/>
              <a:endParaRPr lang="en-US" sz="1800" dirty="0"/>
            </a:p>
          </p:txBody>
        </p:sp>
        <p:sp>
          <p:nvSpPr>
            <p:cNvPr id="65" name="4 [4]" hidden="1"/>
            <p:cNvSpPr>
              <a:spLocks noChangeAspect="1" noChangeArrowheads="1"/>
            </p:cNvSpPr>
            <p:nvPr>
              <p:custDataLst>
                <p:tags r:id="rId57"/>
              </p:custDataLst>
            </p:nvPr>
          </p:nvSpPr>
          <p:spPr bwMode="auto">
            <a:xfrm>
              <a:off x="1906870" y="3839479"/>
              <a:ext cx="194380" cy="194380"/>
            </a:xfrm>
            <a:prstGeom prst="ellipse">
              <a:avLst/>
            </a:prstGeom>
            <a:solidFill>
              <a:srgbClr val="FFC000"/>
            </a:solidFill>
            <a:ln w="19050">
              <a:noFill/>
              <a:round/>
              <a:headEnd/>
              <a:tailEnd/>
            </a:ln>
            <a:effectLst/>
          </p:spPr>
          <p:txBody>
            <a:bodyPr wrap="none" lIns="0" tIns="0" rIns="0" bIns="0" anchor="ctr">
              <a:noAutofit/>
            </a:bodyPr>
            <a:lstStyle/>
            <a:p>
              <a:pPr algn="ctr"/>
              <a:endParaRPr lang="en-US" sz="1800" dirty="0"/>
            </a:p>
          </p:txBody>
        </p:sp>
        <p:sp>
          <p:nvSpPr>
            <p:cNvPr id="66" name="4 [4]" hidden="1"/>
            <p:cNvSpPr>
              <a:spLocks noChangeAspect="1" noChangeArrowheads="1"/>
            </p:cNvSpPr>
            <p:nvPr>
              <p:custDataLst>
                <p:tags r:id="rId58"/>
              </p:custDataLst>
            </p:nvPr>
          </p:nvSpPr>
          <p:spPr bwMode="auto">
            <a:xfrm>
              <a:off x="1906870" y="4093537"/>
              <a:ext cx="194380" cy="194380"/>
            </a:xfrm>
            <a:prstGeom prst="ellipse">
              <a:avLst/>
            </a:prstGeom>
            <a:solidFill>
              <a:srgbClr val="68A490"/>
            </a:solidFill>
            <a:ln w="19050">
              <a:noFill/>
              <a:round/>
              <a:headEnd/>
              <a:tailEnd/>
            </a:ln>
            <a:effectLst/>
          </p:spPr>
          <p:txBody>
            <a:bodyPr wrap="none" lIns="0" tIns="0" rIns="0" bIns="0" anchor="ctr">
              <a:noAutofit/>
            </a:bodyPr>
            <a:lstStyle/>
            <a:p>
              <a:pPr algn="ctr"/>
              <a:endParaRPr lang="en-US" sz="1800" dirty="0"/>
            </a:p>
          </p:txBody>
        </p:sp>
        <p:sp>
          <p:nvSpPr>
            <p:cNvPr id="67" name="5 [5]" hidden="1"/>
            <p:cNvSpPr>
              <a:spLocks noChangeAspect="1" noChangeArrowheads="1"/>
            </p:cNvSpPr>
            <p:nvPr>
              <p:custDataLst>
                <p:tags r:id="rId59"/>
              </p:custDataLst>
            </p:nvPr>
          </p:nvSpPr>
          <p:spPr bwMode="auto">
            <a:xfrm>
              <a:off x="1906870" y="4093537"/>
              <a:ext cx="194380" cy="194380"/>
            </a:xfrm>
            <a:prstGeom prst="ellipse">
              <a:avLst/>
            </a:prstGeom>
            <a:solidFill>
              <a:srgbClr val="68A490"/>
            </a:solidFill>
            <a:ln w="19050">
              <a:noFill/>
              <a:round/>
              <a:headEnd/>
              <a:tailEnd/>
            </a:ln>
            <a:effectLst/>
          </p:spPr>
          <p:txBody>
            <a:bodyPr wrap="none" lIns="0" tIns="0" rIns="0" bIns="0" anchor="ctr">
              <a:noAutofit/>
            </a:bodyPr>
            <a:lstStyle/>
            <a:p>
              <a:pPr algn="ctr"/>
              <a:endParaRPr lang="en-US" sz="1800" dirty="0"/>
            </a:p>
          </p:txBody>
        </p:sp>
        <p:sp>
          <p:nvSpPr>
            <p:cNvPr id="68" name="6 [6]" hidden="1"/>
            <p:cNvSpPr>
              <a:spLocks noChangeAspect="1" noChangeArrowheads="1"/>
            </p:cNvSpPr>
            <p:nvPr>
              <p:custDataLst>
                <p:tags r:id="rId60"/>
              </p:custDataLst>
            </p:nvPr>
          </p:nvSpPr>
          <p:spPr bwMode="auto">
            <a:xfrm>
              <a:off x="1906870" y="3585421"/>
              <a:ext cx="194380" cy="194380"/>
            </a:xfrm>
            <a:prstGeom prst="ellipse">
              <a:avLst/>
            </a:prstGeom>
            <a:solidFill>
              <a:srgbClr val="D65532"/>
            </a:solidFill>
            <a:ln w="19050">
              <a:noFill/>
              <a:round/>
              <a:headEnd/>
              <a:tailEnd/>
            </a:ln>
            <a:effectLst/>
          </p:spPr>
          <p:txBody>
            <a:bodyPr wrap="none" lIns="0" tIns="0" rIns="0" bIns="0" anchor="ctr">
              <a:noAutofit/>
            </a:bodyPr>
            <a:lstStyle/>
            <a:p>
              <a:pPr algn="ctr"/>
              <a:endParaRPr lang="en-US" sz="1800" dirty="0"/>
            </a:p>
          </p:txBody>
        </p:sp>
        <p:sp>
          <p:nvSpPr>
            <p:cNvPr id="69" name="6 [6]" hidden="1"/>
            <p:cNvSpPr>
              <a:spLocks noChangeAspect="1" noChangeArrowheads="1"/>
            </p:cNvSpPr>
            <p:nvPr>
              <p:custDataLst>
                <p:tags r:id="rId61"/>
              </p:custDataLst>
            </p:nvPr>
          </p:nvSpPr>
          <p:spPr bwMode="auto">
            <a:xfrm>
              <a:off x="1906870" y="3839479"/>
              <a:ext cx="194380" cy="194380"/>
            </a:xfrm>
            <a:prstGeom prst="ellipse">
              <a:avLst/>
            </a:prstGeom>
            <a:solidFill>
              <a:srgbClr val="EAC282"/>
            </a:solidFill>
            <a:ln w="19050">
              <a:noFill/>
              <a:round/>
              <a:headEnd/>
              <a:tailEnd/>
            </a:ln>
            <a:effectLst/>
          </p:spPr>
          <p:txBody>
            <a:bodyPr wrap="none" lIns="0" tIns="0" rIns="0" bIns="0" anchor="ctr">
              <a:noAutofit/>
            </a:bodyPr>
            <a:lstStyle/>
            <a:p>
              <a:pPr algn="ctr"/>
              <a:endParaRPr lang="en-US" sz="1800" dirty="0"/>
            </a:p>
          </p:txBody>
        </p:sp>
        <p:sp>
          <p:nvSpPr>
            <p:cNvPr id="70" name="6 [6]" hidden="1"/>
            <p:cNvSpPr>
              <a:spLocks noChangeAspect="1" noChangeArrowheads="1"/>
            </p:cNvSpPr>
            <p:nvPr>
              <p:custDataLst>
                <p:tags r:id="rId62"/>
              </p:custDataLst>
            </p:nvPr>
          </p:nvSpPr>
          <p:spPr bwMode="auto">
            <a:xfrm>
              <a:off x="1906870" y="4093537"/>
              <a:ext cx="194380" cy="194380"/>
            </a:xfrm>
            <a:prstGeom prst="ellipse">
              <a:avLst/>
            </a:prstGeom>
            <a:solidFill>
              <a:srgbClr val="68A490"/>
            </a:solidFill>
            <a:ln w="19050">
              <a:noFill/>
              <a:round/>
              <a:headEnd/>
              <a:tailEnd/>
            </a:ln>
            <a:effectLst/>
          </p:spPr>
          <p:txBody>
            <a:bodyPr wrap="none" lIns="0" tIns="0" rIns="0" bIns="0" anchor="ctr">
              <a:noAutofit/>
            </a:bodyPr>
            <a:lstStyle/>
            <a:p>
              <a:pPr algn="ctr"/>
              <a:endParaRPr lang="en-US" sz="1800" dirty="0"/>
            </a:p>
          </p:txBody>
        </p:sp>
      </p:grpSp>
      <p:grpSp>
        <p:nvGrpSpPr>
          <p:cNvPr id="71" name="Gauge 3" hidden="1"/>
          <p:cNvGrpSpPr>
            <a:grpSpLocks noChangeAspect="1"/>
          </p:cNvGrpSpPr>
          <p:nvPr userDrawn="1">
            <p:custDataLst>
              <p:tags r:id="rId42"/>
            </p:custDataLst>
          </p:nvPr>
        </p:nvGrpSpPr>
        <p:grpSpPr>
          <a:xfrm>
            <a:off x="12348308" y="1"/>
            <a:ext cx="716263" cy="281343"/>
            <a:chOff x="1939925" y="2867025"/>
            <a:chExt cx="1773238" cy="857250"/>
          </a:xfrm>
        </p:grpSpPr>
        <p:sp>
          <p:nvSpPr>
            <p:cNvPr id="72" name="Background [-1]" hidden="1"/>
            <p:cNvSpPr>
              <a:spLocks/>
            </p:cNvSpPr>
            <p:nvPr>
              <p:custDataLst>
                <p:tags r:id="rId43"/>
              </p:custDataLst>
            </p:nvPr>
          </p:nvSpPr>
          <p:spPr bwMode="auto">
            <a:xfrm>
              <a:off x="1939925" y="2867025"/>
              <a:ext cx="1773238" cy="857250"/>
            </a:xfrm>
            <a:custGeom>
              <a:avLst/>
              <a:gdLst>
                <a:gd name="T0" fmla="*/ 2231 w 4464"/>
                <a:gd name="T1" fmla="*/ 0 h 2158"/>
                <a:gd name="T2" fmla="*/ 2139 w 4464"/>
                <a:gd name="T3" fmla="*/ 2 h 2158"/>
                <a:gd name="T4" fmla="*/ 1954 w 4464"/>
                <a:gd name="T5" fmla="*/ 16 h 2158"/>
                <a:gd name="T6" fmla="*/ 1773 w 4464"/>
                <a:gd name="T7" fmla="*/ 45 h 2158"/>
                <a:gd name="T8" fmla="*/ 1595 w 4464"/>
                <a:gd name="T9" fmla="*/ 87 h 2158"/>
                <a:gd name="T10" fmla="*/ 1424 w 4464"/>
                <a:gd name="T11" fmla="*/ 142 h 2158"/>
                <a:gd name="T12" fmla="*/ 1258 w 4464"/>
                <a:gd name="T13" fmla="*/ 209 h 2158"/>
                <a:gd name="T14" fmla="*/ 1096 w 4464"/>
                <a:gd name="T15" fmla="*/ 289 h 2158"/>
                <a:gd name="T16" fmla="*/ 942 w 4464"/>
                <a:gd name="T17" fmla="*/ 380 h 2158"/>
                <a:gd name="T18" fmla="*/ 797 w 4464"/>
                <a:gd name="T19" fmla="*/ 482 h 2158"/>
                <a:gd name="T20" fmla="*/ 658 w 4464"/>
                <a:gd name="T21" fmla="*/ 595 h 2158"/>
                <a:gd name="T22" fmla="*/ 528 w 4464"/>
                <a:gd name="T23" fmla="*/ 720 h 2158"/>
                <a:gd name="T24" fmla="*/ 408 w 4464"/>
                <a:gd name="T25" fmla="*/ 853 h 2158"/>
                <a:gd name="T26" fmla="*/ 298 w 4464"/>
                <a:gd name="T27" fmla="*/ 996 h 2158"/>
                <a:gd name="T28" fmla="*/ 198 w 4464"/>
                <a:gd name="T29" fmla="*/ 1147 h 2158"/>
                <a:gd name="T30" fmla="*/ 109 w 4464"/>
                <a:gd name="T31" fmla="*/ 1307 h 2158"/>
                <a:gd name="T32" fmla="*/ 32 w 4464"/>
                <a:gd name="T33" fmla="*/ 1476 h 2158"/>
                <a:gd name="T34" fmla="*/ 0 w 4464"/>
                <a:gd name="T35" fmla="*/ 1563 h 2158"/>
                <a:gd name="T36" fmla="*/ 1615 w 4464"/>
                <a:gd name="T37" fmla="*/ 2151 h 2158"/>
                <a:gd name="T38" fmla="*/ 1636 w 4464"/>
                <a:gd name="T39" fmla="*/ 2108 h 2158"/>
                <a:gd name="T40" fmla="*/ 1688 w 4464"/>
                <a:gd name="T41" fmla="*/ 2027 h 2158"/>
                <a:gd name="T42" fmla="*/ 1751 w 4464"/>
                <a:gd name="T43" fmla="*/ 1955 h 2158"/>
                <a:gd name="T44" fmla="*/ 1821 w 4464"/>
                <a:gd name="T45" fmla="*/ 1892 h 2158"/>
                <a:gd name="T46" fmla="*/ 1901 w 4464"/>
                <a:gd name="T47" fmla="*/ 1842 h 2158"/>
                <a:gd name="T48" fmla="*/ 1986 w 4464"/>
                <a:gd name="T49" fmla="*/ 1802 h 2158"/>
                <a:gd name="T50" fmla="*/ 2077 w 4464"/>
                <a:gd name="T51" fmla="*/ 1775 h 2158"/>
                <a:gd name="T52" fmla="*/ 2172 w 4464"/>
                <a:gd name="T53" fmla="*/ 1761 h 2158"/>
                <a:gd name="T54" fmla="*/ 2221 w 4464"/>
                <a:gd name="T55" fmla="*/ 1759 h 2158"/>
                <a:gd name="T56" fmla="*/ 2271 w 4464"/>
                <a:gd name="T57" fmla="*/ 1761 h 2158"/>
                <a:gd name="T58" fmla="*/ 2367 w 4464"/>
                <a:gd name="T59" fmla="*/ 1775 h 2158"/>
                <a:gd name="T60" fmla="*/ 2458 w 4464"/>
                <a:gd name="T61" fmla="*/ 1804 h 2158"/>
                <a:gd name="T62" fmla="*/ 2544 w 4464"/>
                <a:gd name="T63" fmla="*/ 1843 h 2158"/>
                <a:gd name="T64" fmla="*/ 2623 w 4464"/>
                <a:gd name="T65" fmla="*/ 1895 h 2158"/>
                <a:gd name="T66" fmla="*/ 2695 w 4464"/>
                <a:gd name="T67" fmla="*/ 1959 h 2158"/>
                <a:gd name="T68" fmla="*/ 2757 w 4464"/>
                <a:gd name="T69" fmla="*/ 2031 h 2158"/>
                <a:gd name="T70" fmla="*/ 2808 w 4464"/>
                <a:gd name="T71" fmla="*/ 2114 h 2158"/>
                <a:gd name="T72" fmla="*/ 2829 w 4464"/>
                <a:gd name="T73" fmla="*/ 2158 h 2158"/>
                <a:gd name="T74" fmla="*/ 4464 w 4464"/>
                <a:gd name="T75" fmla="*/ 1563 h 2158"/>
                <a:gd name="T76" fmla="*/ 4431 w 4464"/>
                <a:gd name="T77" fmla="*/ 1476 h 2158"/>
                <a:gd name="T78" fmla="*/ 4354 w 4464"/>
                <a:gd name="T79" fmla="*/ 1307 h 2158"/>
                <a:gd name="T80" fmla="*/ 4266 w 4464"/>
                <a:gd name="T81" fmla="*/ 1147 h 2158"/>
                <a:gd name="T82" fmla="*/ 4166 w 4464"/>
                <a:gd name="T83" fmla="*/ 996 h 2158"/>
                <a:gd name="T84" fmla="*/ 4055 w 4464"/>
                <a:gd name="T85" fmla="*/ 853 h 2158"/>
                <a:gd name="T86" fmla="*/ 3936 w 4464"/>
                <a:gd name="T87" fmla="*/ 720 h 2158"/>
                <a:gd name="T88" fmla="*/ 3805 w 4464"/>
                <a:gd name="T89" fmla="*/ 595 h 2158"/>
                <a:gd name="T90" fmla="*/ 3667 w 4464"/>
                <a:gd name="T91" fmla="*/ 482 h 2158"/>
                <a:gd name="T92" fmla="*/ 3520 w 4464"/>
                <a:gd name="T93" fmla="*/ 380 h 2158"/>
                <a:gd name="T94" fmla="*/ 3366 w 4464"/>
                <a:gd name="T95" fmla="*/ 289 h 2158"/>
                <a:gd name="T96" fmla="*/ 3206 w 4464"/>
                <a:gd name="T97" fmla="*/ 209 h 2158"/>
                <a:gd name="T98" fmla="*/ 3040 w 4464"/>
                <a:gd name="T99" fmla="*/ 142 h 2158"/>
                <a:gd name="T100" fmla="*/ 2867 w 4464"/>
                <a:gd name="T101" fmla="*/ 87 h 2158"/>
                <a:gd name="T102" fmla="*/ 2691 w 4464"/>
                <a:gd name="T103" fmla="*/ 45 h 2158"/>
                <a:gd name="T104" fmla="*/ 2510 w 4464"/>
                <a:gd name="T105" fmla="*/ 16 h 2158"/>
                <a:gd name="T106" fmla="*/ 2325 w 4464"/>
                <a:gd name="T107" fmla="*/ 2 h 2158"/>
                <a:gd name="T108" fmla="*/ 2231 w 4464"/>
                <a:gd name="T109" fmla="*/ 0 h 2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64" h="2158">
                  <a:moveTo>
                    <a:pt x="2231" y="0"/>
                  </a:moveTo>
                  <a:lnTo>
                    <a:pt x="2139" y="2"/>
                  </a:lnTo>
                  <a:lnTo>
                    <a:pt x="1954" y="16"/>
                  </a:lnTo>
                  <a:lnTo>
                    <a:pt x="1773" y="45"/>
                  </a:lnTo>
                  <a:lnTo>
                    <a:pt x="1595" y="87"/>
                  </a:lnTo>
                  <a:lnTo>
                    <a:pt x="1424" y="142"/>
                  </a:lnTo>
                  <a:lnTo>
                    <a:pt x="1258" y="209"/>
                  </a:lnTo>
                  <a:lnTo>
                    <a:pt x="1096" y="289"/>
                  </a:lnTo>
                  <a:lnTo>
                    <a:pt x="942" y="380"/>
                  </a:lnTo>
                  <a:lnTo>
                    <a:pt x="797" y="482"/>
                  </a:lnTo>
                  <a:lnTo>
                    <a:pt x="658" y="595"/>
                  </a:lnTo>
                  <a:lnTo>
                    <a:pt x="528" y="720"/>
                  </a:lnTo>
                  <a:lnTo>
                    <a:pt x="408" y="853"/>
                  </a:lnTo>
                  <a:lnTo>
                    <a:pt x="298" y="996"/>
                  </a:lnTo>
                  <a:lnTo>
                    <a:pt x="198" y="1147"/>
                  </a:lnTo>
                  <a:lnTo>
                    <a:pt x="109" y="1307"/>
                  </a:lnTo>
                  <a:lnTo>
                    <a:pt x="32" y="1476"/>
                  </a:lnTo>
                  <a:lnTo>
                    <a:pt x="0" y="1563"/>
                  </a:lnTo>
                  <a:lnTo>
                    <a:pt x="1615" y="2151"/>
                  </a:lnTo>
                  <a:lnTo>
                    <a:pt x="1636" y="2108"/>
                  </a:lnTo>
                  <a:lnTo>
                    <a:pt x="1688" y="2027"/>
                  </a:lnTo>
                  <a:lnTo>
                    <a:pt x="1751" y="1955"/>
                  </a:lnTo>
                  <a:lnTo>
                    <a:pt x="1821" y="1892"/>
                  </a:lnTo>
                  <a:lnTo>
                    <a:pt x="1901" y="1842"/>
                  </a:lnTo>
                  <a:lnTo>
                    <a:pt x="1986" y="1802"/>
                  </a:lnTo>
                  <a:lnTo>
                    <a:pt x="2077" y="1775"/>
                  </a:lnTo>
                  <a:lnTo>
                    <a:pt x="2172" y="1761"/>
                  </a:lnTo>
                  <a:lnTo>
                    <a:pt x="2221" y="1759"/>
                  </a:lnTo>
                  <a:lnTo>
                    <a:pt x="2271" y="1761"/>
                  </a:lnTo>
                  <a:lnTo>
                    <a:pt x="2367" y="1775"/>
                  </a:lnTo>
                  <a:lnTo>
                    <a:pt x="2458" y="1804"/>
                  </a:lnTo>
                  <a:lnTo>
                    <a:pt x="2544" y="1843"/>
                  </a:lnTo>
                  <a:lnTo>
                    <a:pt x="2623" y="1895"/>
                  </a:lnTo>
                  <a:lnTo>
                    <a:pt x="2695" y="1959"/>
                  </a:lnTo>
                  <a:lnTo>
                    <a:pt x="2757" y="2031"/>
                  </a:lnTo>
                  <a:lnTo>
                    <a:pt x="2808" y="2114"/>
                  </a:lnTo>
                  <a:lnTo>
                    <a:pt x="2829" y="2158"/>
                  </a:lnTo>
                  <a:lnTo>
                    <a:pt x="4464" y="1563"/>
                  </a:lnTo>
                  <a:lnTo>
                    <a:pt x="4431" y="1476"/>
                  </a:lnTo>
                  <a:lnTo>
                    <a:pt x="4354" y="1307"/>
                  </a:lnTo>
                  <a:lnTo>
                    <a:pt x="4266" y="1147"/>
                  </a:lnTo>
                  <a:lnTo>
                    <a:pt x="4166" y="996"/>
                  </a:lnTo>
                  <a:lnTo>
                    <a:pt x="4055" y="853"/>
                  </a:lnTo>
                  <a:lnTo>
                    <a:pt x="3936" y="720"/>
                  </a:lnTo>
                  <a:lnTo>
                    <a:pt x="3805" y="595"/>
                  </a:lnTo>
                  <a:lnTo>
                    <a:pt x="3667" y="482"/>
                  </a:lnTo>
                  <a:lnTo>
                    <a:pt x="3520" y="380"/>
                  </a:lnTo>
                  <a:lnTo>
                    <a:pt x="3366" y="289"/>
                  </a:lnTo>
                  <a:lnTo>
                    <a:pt x="3206" y="209"/>
                  </a:lnTo>
                  <a:lnTo>
                    <a:pt x="3040" y="142"/>
                  </a:lnTo>
                  <a:lnTo>
                    <a:pt x="2867" y="87"/>
                  </a:lnTo>
                  <a:lnTo>
                    <a:pt x="2691" y="45"/>
                  </a:lnTo>
                  <a:lnTo>
                    <a:pt x="2510" y="16"/>
                  </a:lnTo>
                  <a:lnTo>
                    <a:pt x="2325" y="2"/>
                  </a:lnTo>
                  <a:lnTo>
                    <a:pt x="2231" y="0"/>
                  </a:lnTo>
                  <a:close/>
                </a:path>
              </a:pathLst>
            </a:custGeom>
            <a:solidFill>
              <a:srgbClr val="D9D9D9"/>
            </a:solidFill>
            <a:ln w="19050">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3" name="Background Green [0]" hidden="1"/>
            <p:cNvSpPr>
              <a:spLocks/>
            </p:cNvSpPr>
            <p:nvPr>
              <p:custDataLst>
                <p:tags r:id="rId44"/>
              </p:custDataLst>
            </p:nvPr>
          </p:nvSpPr>
          <p:spPr bwMode="auto">
            <a:xfrm>
              <a:off x="1939925" y="2949574"/>
              <a:ext cx="785812" cy="771526"/>
            </a:xfrm>
            <a:custGeom>
              <a:avLst/>
              <a:gdLst>
                <a:gd name="T0" fmla="*/ 1265 w 1977"/>
                <a:gd name="T1" fmla="*/ 0 h 1945"/>
                <a:gd name="T2" fmla="*/ 1156 w 1977"/>
                <a:gd name="T3" fmla="*/ 52 h 1945"/>
                <a:gd name="T4" fmla="*/ 949 w 1977"/>
                <a:gd name="T5" fmla="*/ 170 h 1945"/>
                <a:gd name="T6" fmla="*/ 755 w 1977"/>
                <a:gd name="T7" fmla="*/ 308 h 1945"/>
                <a:gd name="T8" fmla="*/ 576 w 1977"/>
                <a:gd name="T9" fmla="*/ 464 h 1945"/>
                <a:gd name="T10" fmla="*/ 415 w 1977"/>
                <a:gd name="T11" fmla="*/ 638 h 1945"/>
                <a:gd name="T12" fmla="*/ 271 w 1977"/>
                <a:gd name="T13" fmla="*/ 827 h 1945"/>
                <a:gd name="T14" fmla="*/ 146 w 1977"/>
                <a:gd name="T15" fmla="*/ 1030 h 1945"/>
                <a:gd name="T16" fmla="*/ 43 w 1977"/>
                <a:gd name="T17" fmla="*/ 1245 h 1945"/>
                <a:gd name="T18" fmla="*/ 0 w 1977"/>
                <a:gd name="T19" fmla="*/ 1357 h 1945"/>
                <a:gd name="T20" fmla="*/ 1615 w 1977"/>
                <a:gd name="T21" fmla="*/ 1945 h 1945"/>
                <a:gd name="T22" fmla="*/ 1629 w 1977"/>
                <a:gd name="T23" fmla="*/ 1915 h 1945"/>
                <a:gd name="T24" fmla="*/ 1661 w 1977"/>
                <a:gd name="T25" fmla="*/ 1860 h 1945"/>
                <a:gd name="T26" fmla="*/ 1717 w 1977"/>
                <a:gd name="T27" fmla="*/ 1782 h 1945"/>
                <a:gd name="T28" fmla="*/ 1810 w 1977"/>
                <a:gd name="T29" fmla="*/ 1694 h 1945"/>
                <a:gd name="T30" fmla="*/ 1890 w 1977"/>
                <a:gd name="T31" fmla="*/ 1641 h 1945"/>
                <a:gd name="T32" fmla="*/ 1948 w 1977"/>
                <a:gd name="T33" fmla="*/ 1611 h 1945"/>
                <a:gd name="T34" fmla="*/ 1977 w 1977"/>
                <a:gd name="T35" fmla="*/ 1599 h 1945"/>
                <a:gd name="T36" fmla="*/ 1265 w 1977"/>
                <a:gd name="T37" fmla="*/ 0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7" h="1945">
                  <a:moveTo>
                    <a:pt x="1265" y="0"/>
                  </a:moveTo>
                  <a:lnTo>
                    <a:pt x="1156" y="52"/>
                  </a:lnTo>
                  <a:lnTo>
                    <a:pt x="949" y="170"/>
                  </a:lnTo>
                  <a:lnTo>
                    <a:pt x="755" y="308"/>
                  </a:lnTo>
                  <a:lnTo>
                    <a:pt x="576" y="464"/>
                  </a:lnTo>
                  <a:lnTo>
                    <a:pt x="415" y="638"/>
                  </a:lnTo>
                  <a:lnTo>
                    <a:pt x="271" y="827"/>
                  </a:lnTo>
                  <a:lnTo>
                    <a:pt x="146" y="1030"/>
                  </a:lnTo>
                  <a:lnTo>
                    <a:pt x="43" y="1245"/>
                  </a:lnTo>
                  <a:lnTo>
                    <a:pt x="0" y="1357"/>
                  </a:lnTo>
                  <a:lnTo>
                    <a:pt x="1615" y="1945"/>
                  </a:lnTo>
                  <a:lnTo>
                    <a:pt x="1629" y="1915"/>
                  </a:lnTo>
                  <a:lnTo>
                    <a:pt x="1661" y="1860"/>
                  </a:lnTo>
                  <a:lnTo>
                    <a:pt x="1717" y="1782"/>
                  </a:lnTo>
                  <a:lnTo>
                    <a:pt x="1810" y="1694"/>
                  </a:lnTo>
                  <a:lnTo>
                    <a:pt x="1890" y="1641"/>
                  </a:lnTo>
                  <a:lnTo>
                    <a:pt x="1948" y="1611"/>
                  </a:lnTo>
                  <a:lnTo>
                    <a:pt x="1977" y="1599"/>
                  </a:lnTo>
                  <a:lnTo>
                    <a:pt x="1265" y="0"/>
                  </a:lnTo>
                  <a:close/>
                </a:path>
              </a:pathLst>
            </a:custGeom>
            <a:solidFill>
              <a:srgbClr val="68A490"/>
            </a:solidFill>
            <a:ln w="19050">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4" name="Background Yellow [1]" hidden="1"/>
            <p:cNvSpPr>
              <a:spLocks/>
            </p:cNvSpPr>
            <p:nvPr>
              <p:custDataLst>
                <p:tags r:id="rId45"/>
              </p:custDataLst>
            </p:nvPr>
          </p:nvSpPr>
          <p:spPr bwMode="auto">
            <a:xfrm>
              <a:off x="2443163" y="2867025"/>
              <a:ext cx="752475" cy="717550"/>
            </a:xfrm>
            <a:custGeom>
              <a:avLst/>
              <a:gdLst>
                <a:gd name="T0" fmla="*/ 922 w 1895"/>
                <a:gd name="T1" fmla="*/ 2 h 1809"/>
                <a:gd name="T2" fmla="*/ 802 w 1895"/>
                <a:gd name="T3" fmla="*/ 5 h 1809"/>
                <a:gd name="T4" fmla="*/ 567 w 1895"/>
                <a:gd name="T5" fmla="*/ 34 h 1809"/>
                <a:gd name="T6" fmla="*/ 335 w 1895"/>
                <a:gd name="T7" fmla="*/ 85 h 1809"/>
                <a:gd name="T8" fmla="*/ 110 w 1895"/>
                <a:gd name="T9" fmla="*/ 159 h 1809"/>
                <a:gd name="T10" fmla="*/ 0 w 1895"/>
                <a:gd name="T11" fmla="*/ 206 h 1809"/>
                <a:gd name="T12" fmla="*/ 712 w 1895"/>
                <a:gd name="T13" fmla="*/ 1805 h 1809"/>
                <a:gd name="T14" fmla="*/ 772 w 1895"/>
                <a:gd name="T15" fmla="*/ 1784 h 1809"/>
                <a:gd name="T16" fmla="*/ 894 w 1895"/>
                <a:gd name="T17" fmla="*/ 1761 h 1809"/>
                <a:gd name="T18" fmla="*/ 956 w 1895"/>
                <a:gd name="T19" fmla="*/ 1758 h 1809"/>
                <a:gd name="T20" fmla="*/ 988 w 1895"/>
                <a:gd name="T21" fmla="*/ 1759 h 1809"/>
                <a:gd name="T22" fmla="*/ 1053 w 1895"/>
                <a:gd name="T23" fmla="*/ 1765 h 1809"/>
                <a:gd name="T24" fmla="*/ 1115 w 1895"/>
                <a:gd name="T25" fmla="*/ 1778 h 1809"/>
                <a:gd name="T26" fmla="*/ 1178 w 1895"/>
                <a:gd name="T27" fmla="*/ 1796 h 1809"/>
                <a:gd name="T28" fmla="*/ 1208 w 1895"/>
                <a:gd name="T29" fmla="*/ 1809 h 1809"/>
                <a:gd name="T30" fmla="*/ 1895 w 1895"/>
                <a:gd name="T31" fmla="*/ 190 h 1809"/>
                <a:gd name="T32" fmla="*/ 1838 w 1895"/>
                <a:gd name="T33" fmla="*/ 166 h 1809"/>
                <a:gd name="T34" fmla="*/ 1720 w 1895"/>
                <a:gd name="T35" fmla="*/ 124 h 1809"/>
                <a:gd name="T36" fmla="*/ 1601 w 1895"/>
                <a:gd name="T37" fmla="*/ 87 h 1809"/>
                <a:gd name="T38" fmla="*/ 1480 w 1895"/>
                <a:gd name="T39" fmla="*/ 57 h 1809"/>
                <a:gd name="T40" fmla="*/ 1357 w 1895"/>
                <a:gd name="T41" fmla="*/ 33 h 1809"/>
                <a:gd name="T42" fmla="*/ 1234 w 1895"/>
                <a:gd name="T43" fmla="*/ 15 h 1809"/>
                <a:gd name="T44" fmla="*/ 1109 w 1895"/>
                <a:gd name="T45" fmla="*/ 5 h 1809"/>
                <a:gd name="T46" fmla="*/ 985 w 1895"/>
                <a:gd name="T47" fmla="*/ 0 h 1809"/>
                <a:gd name="T48" fmla="*/ 922 w 1895"/>
                <a:gd name="T49" fmla="*/ 2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5" h="1809">
                  <a:moveTo>
                    <a:pt x="922" y="2"/>
                  </a:moveTo>
                  <a:lnTo>
                    <a:pt x="802" y="5"/>
                  </a:lnTo>
                  <a:lnTo>
                    <a:pt x="567" y="34"/>
                  </a:lnTo>
                  <a:lnTo>
                    <a:pt x="335" y="85"/>
                  </a:lnTo>
                  <a:lnTo>
                    <a:pt x="110" y="159"/>
                  </a:lnTo>
                  <a:lnTo>
                    <a:pt x="0" y="206"/>
                  </a:lnTo>
                  <a:lnTo>
                    <a:pt x="712" y="1805"/>
                  </a:lnTo>
                  <a:lnTo>
                    <a:pt x="772" y="1784"/>
                  </a:lnTo>
                  <a:lnTo>
                    <a:pt x="894" y="1761"/>
                  </a:lnTo>
                  <a:lnTo>
                    <a:pt x="956" y="1758"/>
                  </a:lnTo>
                  <a:lnTo>
                    <a:pt x="988" y="1759"/>
                  </a:lnTo>
                  <a:lnTo>
                    <a:pt x="1053" y="1765"/>
                  </a:lnTo>
                  <a:lnTo>
                    <a:pt x="1115" y="1778"/>
                  </a:lnTo>
                  <a:lnTo>
                    <a:pt x="1178" y="1796"/>
                  </a:lnTo>
                  <a:lnTo>
                    <a:pt x="1208" y="1809"/>
                  </a:lnTo>
                  <a:lnTo>
                    <a:pt x="1895" y="190"/>
                  </a:lnTo>
                  <a:lnTo>
                    <a:pt x="1838" y="166"/>
                  </a:lnTo>
                  <a:lnTo>
                    <a:pt x="1720" y="124"/>
                  </a:lnTo>
                  <a:lnTo>
                    <a:pt x="1601" y="87"/>
                  </a:lnTo>
                  <a:lnTo>
                    <a:pt x="1480" y="57"/>
                  </a:lnTo>
                  <a:lnTo>
                    <a:pt x="1357" y="33"/>
                  </a:lnTo>
                  <a:lnTo>
                    <a:pt x="1234" y="15"/>
                  </a:lnTo>
                  <a:lnTo>
                    <a:pt x="1109" y="5"/>
                  </a:lnTo>
                  <a:lnTo>
                    <a:pt x="985" y="0"/>
                  </a:lnTo>
                  <a:lnTo>
                    <a:pt x="922" y="2"/>
                  </a:lnTo>
                  <a:close/>
                </a:path>
              </a:pathLst>
            </a:custGeom>
            <a:solidFill>
              <a:srgbClr val="EAC282"/>
            </a:solidFill>
            <a:ln w="19050">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5" name="Background Red [2]" hidden="1"/>
            <p:cNvSpPr>
              <a:spLocks/>
            </p:cNvSpPr>
            <p:nvPr>
              <p:custDataLst>
                <p:tags r:id="rId46"/>
              </p:custDataLst>
            </p:nvPr>
          </p:nvSpPr>
          <p:spPr bwMode="auto">
            <a:xfrm>
              <a:off x="2922588" y="2943225"/>
              <a:ext cx="790575" cy="781050"/>
            </a:xfrm>
            <a:custGeom>
              <a:avLst/>
              <a:gdLst>
                <a:gd name="T0" fmla="*/ 687 w 1991"/>
                <a:gd name="T1" fmla="*/ 0 h 1968"/>
                <a:gd name="T2" fmla="*/ 0 w 1991"/>
                <a:gd name="T3" fmla="*/ 1619 h 1968"/>
                <a:gd name="T4" fmla="*/ 29 w 1991"/>
                <a:gd name="T5" fmla="*/ 1631 h 1968"/>
                <a:gd name="T6" fmla="*/ 86 w 1991"/>
                <a:gd name="T7" fmla="*/ 1662 h 1968"/>
                <a:gd name="T8" fmla="*/ 166 w 1991"/>
                <a:gd name="T9" fmla="*/ 1715 h 1968"/>
                <a:gd name="T10" fmla="*/ 256 w 1991"/>
                <a:gd name="T11" fmla="*/ 1805 h 1968"/>
                <a:gd name="T12" fmla="*/ 313 w 1991"/>
                <a:gd name="T13" fmla="*/ 1882 h 1968"/>
                <a:gd name="T14" fmla="*/ 344 w 1991"/>
                <a:gd name="T15" fmla="*/ 1939 h 1968"/>
                <a:gd name="T16" fmla="*/ 357 w 1991"/>
                <a:gd name="T17" fmla="*/ 1968 h 1968"/>
                <a:gd name="T18" fmla="*/ 1991 w 1991"/>
                <a:gd name="T19" fmla="*/ 1373 h 1968"/>
                <a:gd name="T20" fmla="*/ 1970 w 1991"/>
                <a:gd name="T21" fmla="*/ 1316 h 1968"/>
                <a:gd name="T22" fmla="*/ 1922 w 1991"/>
                <a:gd name="T23" fmla="*/ 1202 h 1968"/>
                <a:gd name="T24" fmla="*/ 1868 w 1991"/>
                <a:gd name="T25" fmla="*/ 1093 h 1968"/>
                <a:gd name="T26" fmla="*/ 1809 w 1991"/>
                <a:gd name="T27" fmla="*/ 985 h 1968"/>
                <a:gd name="T28" fmla="*/ 1745 w 1991"/>
                <a:gd name="T29" fmla="*/ 883 h 1968"/>
                <a:gd name="T30" fmla="*/ 1676 w 1991"/>
                <a:gd name="T31" fmla="*/ 783 h 1968"/>
                <a:gd name="T32" fmla="*/ 1564 w 1991"/>
                <a:gd name="T33" fmla="*/ 641 h 1968"/>
                <a:gd name="T34" fmla="*/ 1397 w 1991"/>
                <a:gd name="T35" fmla="*/ 464 h 1968"/>
                <a:gd name="T36" fmla="*/ 1260 w 1991"/>
                <a:gd name="T37" fmla="*/ 345 h 1968"/>
                <a:gd name="T38" fmla="*/ 1164 w 1991"/>
                <a:gd name="T39" fmla="*/ 271 h 1968"/>
                <a:gd name="T40" fmla="*/ 1064 w 1991"/>
                <a:gd name="T41" fmla="*/ 202 h 1968"/>
                <a:gd name="T42" fmla="*/ 961 w 1991"/>
                <a:gd name="T43" fmla="*/ 137 h 1968"/>
                <a:gd name="T44" fmla="*/ 854 w 1991"/>
                <a:gd name="T45" fmla="*/ 78 h 1968"/>
                <a:gd name="T46" fmla="*/ 744 w 1991"/>
                <a:gd name="T47" fmla="*/ 25 h 1968"/>
                <a:gd name="T48" fmla="*/ 687 w 1991"/>
                <a:gd name="T49" fmla="*/ 0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1" h="1968">
                  <a:moveTo>
                    <a:pt x="687" y="0"/>
                  </a:moveTo>
                  <a:lnTo>
                    <a:pt x="0" y="1619"/>
                  </a:lnTo>
                  <a:lnTo>
                    <a:pt x="29" y="1631"/>
                  </a:lnTo>
                  <a:lnTo>
                    <a:pt x="86" y="1662"/>
                  </a:lnTo>
                  <a:lnTo>
                    <a:pt x="166" y="1715"/>
                  </a:lnTo>
                  <a:lnTo>
                    <a:pt x="256" y="1805"/>
                  </a:lnTo>
                  <a:lnTo>
                    <a:pt x="313" y="1882"/>
                  </a:lnTo>
                  <a:lnTo>
                    <a:pt x="344" y="1939"/>
                  </a:lnTo>
                  <a:lnTo>
                    <a:pt x="357" y="1968"/>
                  </a:lnTo>
                  <a:lnTo>
                    <a:pt x="1991" y="1373"/>
                  </a:lnTo>
                  <a:lnTo>
                    <a:pt x="1970" y="1316"/>
                  </a:lnTo>
                  <a:lnTo>
                    <a:pt x="1922" y="1202"/>
                  </a:lnTo>
                  <a:lnTo>
                    <a:pt x="1868" y="1093"/>
                  </a:lnTo>
                  <a:lnTo>
                    <a:pt x="1809" y="985"/>
                  </a:lnTo>
                  <a:lnTo>
                    <a:pt x="1745" y="883"/>
                  </a:lnTo>
                  <a:lnTo>
                    <a:pt x="1676" y="783"/>
                  </a:lnTo>
                  <a:lnTo>
                    <a:pt x="1564" y="641"/>
                  </a:lnTo>
                  <a:lnTo>
                    <a:pt x="1397" y="464"/>
                  </a:lnTo>
                  <a:lnTo>
                    <a:pt x="1260" y="345"/>
                  </a:lnTo>
                  <a:lnTo>
                    <a:pt x="1164" y="271"/>
                  </a:lnTo>
                  <a:lnTo>
                    <a:pt x="1064" y="202"/>
                  </a:lnTo>
                  <a:lnTo>
                    <a:pt x="961" y="137"/>
                  </a:lnTo>
                  <a:lnTo>
                    <a:pt x="854" y="78"/>
                  </a:lnTo>
                  <a:lnTo>
                    <a:pt x="744" y="25"/>
                  </a:lnTo>
                  <a:lnTo>
                    <a:pt x="687" y="0"/>
                  </a:lnTo>
                  <a:close/>
                </a:path>
              </a:pathLst>
            </a:custGeom>
            <a:solidFill>
              <a:srgbClr val="D65532"/>
            </a:solidFill>
            <a:ln w="19050">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6" name="Needle Red [2]" hidden="1"/>
            <p:cNvSpPr>
              <a:spLocks/>
            </p:cNvSpPr>
            <p:nvPr>
              <p:custDataLst>
                <p:tags r:id="rId47"/>
              </p:custDataLst>
            </p:nvPr>
          </p:nvSpPr>
          <p:spPr bwMode="auto">
            <a:xfrm>
              <a:off x="2986088" y="3262313"/>
              <a:ext cx="401638" cy="385763"/>
            </a:xfrm>
            <a:custGeom>
              <a:avLst/>
              <a:gdLst>
                <a:gd name="T0" fmla="*/ 1013 w 1013"/>
                <a:gd name="T1" fmla="*/ 0 h 975"/>
                <a:gd name="T2" fmla="*/ 553 w 1013"/>
                <a:gd name="T3" fmla="*/ 115 h 975"/>
                <a:gd name="T4" fmla="*/ 684 w 1013"/>
                <a:gd name="T5" fmla="*/ 250 h 975"/>
                <a:gd name="T6" fmla="*/ 0 w 1013"/>
                <a:gd name="T7" fmla="*/ 909 h 975"/>
                <a:gd name="T8" fmla="*/ 37 w 1013"/>
                <a:gd name="T9" fmla="*/ 940 h 975"/>
                <a:gd name="T10" fmla="*/ 71 w 1013"/>
                <a:gd name="T11" fmla="*/ 975 h 975"/>
                <a:gd name="T12" fmla="*/ 750 w 1013"/>
                <a:gd name="T13" fmla="*/ 318 h 975"/>
                <a:gd name="T14" fmla="*/ 882 w 1013"/>
                <a:gd name="T15" fmla="*/ 455 h 975"/>
                <a:gd name="T16" fmla="*/ 1013 w 1013"/>
                <a:gd name="T17" fmla="*/ 0 h 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975">
                  <a:moveTo>
                    <a:pt x="1013" y="0"/>
                  </a:moveTo>
                  <a:lnTo>
                    <a:pt x="553" y="115"/>
                  </a:lnTo>
                  <a:lnTo>
                    <a:pt x="684" y="250"/>
                  </a:lnTo>
                  <a:lnTo>
                    <a:pt x="0" y="909"/>
                  </a:lnTo>
                  <a:lnTo>
                    <a:pt x="37" y="940"/>
                  </a:lnTo>
                  <a:lnTo>
                    <a:pt x="71" y="975"/>
                  </a:lnTo>
                  <a:lnTo>
                    <a:pt x="750" y="318"/>
                  </a:lnTo>
                  <a:lnTo>
                    <a:pt x="882" y="455"/>
                  </a:lnTo>
                  <a:lnTo>
                    <a:pt x="1013" y="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7" name="Needle Yellow [1]" hidden="1"/>
            <p:cNvSpPr>
              <a:spLocks/>
            </p:cNvSpPr>
            <p:nvPr>
              <p:custDataLst>
                <p:tags r:id="rId48"/>
              </p:custDataLst>
            </p:nvPr>
          </p:nvSpPr>
          <p:spPr bwMode="auto">
            <a:xfrm>
              <a:off x="2732088" y="3036888"/>
              <a:ext cx="188913" cy="530225"/>
            </a:xfrm>
            <a:custGeom>
              <a:avLst/>
              <a:gdLst>
                <a:gd name="T0" fmla="*/ 236 w 474"/>
                <a:gd name="T1" fmla="*/ 0 h 1336"/>
                <a:gd name="T2" fmla="*/ 0 w 474"/>
                <a:gd name="T3" fmla="*/ 410 h 1336"/>
                <a:gd name="T4" fmla="*/ 188 w 474"/>
                <a:gd name="T5" fmla="*/ 410 h 1336"/>
                <a:gd name="T6" fmla="*/ 188 w 474"/>
                <a:gd name="T7" fmla="*/ 1334 h 1336"/>
                <a:gd name="T8" fmla="*/ 207 w 474"/>
                <a:gd name="T9" fmla="*/ 1334 h 1336"/>
                <a:gd name="T10" fmla="*/ 226 w 474"/>
                <a:gd name="T11" fmla="*/ 1332 h 1336"/>
                <a:gd name="T12" fmla="*/ 255 w 474"/>
                <a:gd name="T13" fmla="*/ 1334 h 1336"/>
                <a:gd name="T14" fmla="*/ 283 w 474"/>
                <a:gd name="T15" fmla="*/ 1336 h 1336"/>
                <a:gd name="T16" fmla="*/ 283 w 474"/>
                <a:gd name="T17" fmla="*/ 410 h 1336"/>
                <a:gd name="T18" fmla="*/ 474 w 474"/>
                <a:gd name="T19" fmla="*/ 410 h 1336"/>
                <a:gd name="T20" fmla="*/ 236 w 474"/>
                <a:gd name="T21" fmla="*/ 0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4" h="1336">
                  <a:moveTo>
                    <a:pt x="236" y="0"/>
                  </a:moveTo>
                  <a:lnTo>
                    <a:pt x="0" y="410"/>
                  </a:lnTo>
                  <a:lnTo>
                    <a:pt x="188" y="410"/>
                  </a:lnTo>
                  <a:lnTo>
                    <a:pt x="188" y="1334"/>
                  </a:lnTo>
                  <a:lnTo>
                    <a:pt x="207" y="1334"/>
                  </a:lnTo>
                  <a:lnTo>
                    <a:pt x="226" y="1332"/>
                  </a:lnTo>
                  <a:lnTo>
                    <a:pt x="255" y="1334"/>
                  </a:lnTo>
                  <a:lnTo>
                    <a:pt x="283" y="1336"/>
                  </a:lnTo>
                  <a:lnTo>
                    <a:pt x="283" y="410"/>
                  </a:lnTo>
                  <a:lnTo>
                    <a:pt x="474" y="410"/>
                  </a:lnTo>
                  <a:lnTo>
                    <a:pt x="236" y="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78" name="Needle Green [0]" hidden="1"/>
            <p:cNvSpPr>
              <a:spLocks/>
            </p:cNvSpPr>
            <p:nvPr>
              <p:custDataLst>
                <p:tags r:id="rId49"/>
              </p:custDataLst>
            </p:nvPr>
          </p:nvSpPr>
          <p:spPr bwMode="auto">
            <a:xfrm>
              <a:off x="2257425" y="3260725"/>
              <a:ext cx="400050" cy="387350"/>
            </a:xfrm>
            <a:custGeom>
              <a:avLst/>
              <a:gdLst>
                <a:gd name="T0" fmla="*/ 0 w 1010"/>
                <a:gd name="T1" fmla="*/ 0 h 977"/>
                <a:gd name="T2" fmla="*/ 131 w 1010"/>
                <a:gd name="T3" fmla="*/ 456 h 977"/>
                <a:gd name="T4" fmla="*/ 261 w 1010"/>
                <a:gd name="T5" fmla="*/ 320 h 977"/>
                <a:gd name="T6" fmla="*/ 941 w 1010"/>
                <a:gd name="T7" fmla="*/ 977 h 977"/>
                <a:gd name="T8" fmla="*/ 975 w 1010"/>
                <a:gd name="T9" fmla="*/ 942 h 977"/>
                <a:gd name="T10" fmla="*/ 1010 w 1010"/>
                <a:gd name="T11" fmla="*/ 911 h 977"/>
                <a:gd name="T12" fmla="*/ 328 w 1010"/>
                <a:gd name="T13" fmla="*/ 252 h 977"/>
                <a:gd name="T14" fmla="*/ 460 w 1010"/>
                <a:gd name="T15" fmla="*/ 116 h 977"/>
                <a:gd name="T16" fmla="*/ 0 w 1010"/>
                <a:gd name="T17" fmla="*/ 0 h 9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0" h="977">
                  <a:moveTo>
                    <a:pt x="0" y="0"/>
                  </a:moveTo>
                  <a:lnTo>
                    <a:pt x="131" y="456"/>
                  </a:lnTo>
                  <a:lnTo>
                    <a:pt x="261" y="320"/>
                  </a:lnTo>
                  <a:lnTo>
                    <a:pt x="941" y="977"/>
                  </a:lnTo>
                  <a:lnTo>
                    <a:pt x="975" y="942"/>
                  </a:lnTo>
                  <a:lnTo>
                    <a:pt x="1010" y="911"/>
                  </a:lnTo>
                  <a:lnTo>
                    <a:pt x="328" y="252"/>
                  </a:lnTo>
                  <a:lnTo>
                    <a:pt x="460" y="116"/>
                  </a:lnTo>
                  <a:lnTo>
                    <a:pt x="0" y="0"/>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73208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hf hdr="0" dt="0"/>
  <p:txStyles>
    <p:titleStyle>
      <a:lvl1pPr algn="l" defTabSz="914400" rtl="0" eaLnBrk="1" latinLnBrk="0" hangingPunct="1">
        <a:lnSpc>
          <a:spcPct val="100000"/>
        </a:lnSpc>
        <a:spcBef>
          <a:spcPct val="0"/>
        </a:spcBef>
        <a:buNone/>
        <a:defRPr sz="2200" kern="1200" baseline="0">
          <a:solidFill>
            <a:schemeClr val="bg2"/>
          </a:solidFill>
          <a:latin typeface="+mj-lt"/>
          <a:ea typeface="+mj-ea"/>
          <a:cs typeface="+mj-cs"/>
        </a:defRPr>
      </a:lvl1pPr>
    </p:titleStyle>
    <p:body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120">
          <p15:clr>
            <a:srgbClr val="F26B43"/>
          </p15:clr>
        </p15:guide>
        <p15:guide id="3" pos="217">
          <p15:clr>
            <a:srgbClr val="F26B43"/>
          </p15:clr>
        </p15:guide>
        <p15:guide id="4" pos="6023">
          <p15:clr>
            <a:srgbClr val="F26B43"/>
          </p15:clr>
        </p15:guide>
        <p15:guide id="6" orient="horz" pos="232">
          <p15:clr>
            <a:srgbClr val="F26B43"/>
          </p15:clr>
        </p15:guide>
        <p15:guide id="8" orient="horz" pos="4088">
          <p15:clr>
            <a:srgbClr val="F26B43"/>
          </p15:clr>
        </p15:guide>
        <p15:guide id="9" orient="horz" pos="2228">
          <p15:clr>
            <a:srgbClr val="F26B43"/>
          </p15:clr>
        </p15:guide>
        <p15:guide id="10" orient="horz" pos="2092">
          <p15:clr>
            <a:srgbClr val="F26B43"/>
          </p15:clr>
        </p15:guide>
        <p15:guide id="11" pos="3188">
          <p15:clr>
            <a:srgbClr val="F26B43"/>
          </p15:clr>
        </p15:guide>
        <p15:guide id="12" pos="3052">
          <p15:clr>
            <a:srgbClr val="F26B43"/>
          </p15:clr>
        </p15:guide>
        <p15:guide id="13" pos="6130">
          <p15:clr>
            <a:srgbClr val="F26B43"/>
          </p15:clr>
        </p15:guide>
        <p15:guide id="14" pos="5910">
          <p15:clr>
            <a:srgbClr val="F26B43"/>
          </p15:clr>
        </p15:guide>
        <p15:guide id="15" orient="horz" pos="4201">
          <p15:clr>
            <a:srgbClr val="F26B43"/>
          </p15:clr>
        </p15:guide>
        <p15:guide id="16" orient="horz" pos="346">
          <p15:clr>
            <a:srgbClr val="F26B43"/>
          </p15:clr>
        </p15:guide>
        <p15:guide id="17" orient="horz" pos="845">
          <p15:clr>
            <a:srgbClr val="F26B43"/>
          </p15:clr>
        </p15:guide>
        <p15:guide id="18" orient="horz" pos="414">
          <p15:clr>
            <a:srgbClr val="F26B43"/>
          </p15:clr>
        </p15:guide>
        <p15:guide id="19" orient="horz" pos="1003">
          <p15:clr>
            <a:srgbClr val="F26B43"/>
          </p15:clr>
        </p15:guide>
        <p15:guide id="20" orient="horz" pos="3974">
          <p15:clr>
            <a:srgbClr val="F26B43"/>
          </p15:clr>
        </p15:guide>
        <p15:guide id="21" pos="1805">
          <p15:clr>
            <a:srgbClr val="F26B43"/>
          </p15:clr>
        </p15:guide>
        <p15:guide id="22" pos="2099">
          <p15:clr>
            <a:srgbClr val="F26B43"/>
          </p15:clr>
        </p15:guide>
        <p15:guide id="23" pos="3914">
          <p15:clr>
            <a:srgbClr val="F26B43"/>
          </p15:clr>
        </p15:guide>
        <p15:guide id="24" pos="3982">
          <p15:clr>
            <a:srgbClr val="F26B43"/>
          </p15:clr>
        </p15:guide>
        <p15:guide id="25" orient="horz" pos="1706">
          <p15:clr>
            <a:srgbClr val="F26B43"/>
          </p15:clr>
        </p15:guide>
        <p15:guide id="26" orient="horz" pos="1820">
          <p15:clr>
            <a:srgbClr val="F26B43"/>
          </p15:clr>
        </p15:guide>
        <p15:guide id="27" orient="horz" pos="2727">
          <p15:clr>
            <a:srgbClr val="F26B43"/>
          </p15:clr>
        </p15:guide>
        <p15:guide id="28" orient="horz" pos="2840">
          <p15:clr>
            <a:srgbClr val="F26B43"/>
          </p15:clr>
        </p15:guide>
        <p15:guide id="29" pos="2213">
          <p15:clr>
            <a:srgbClr val="F26B43"/>
          </p15:clr>
        </p15:guide>
        <p15:guide id="30" orient="horz" pos="3680">
          <p15:clr>
            <a:srgbClr val="F26B43"/>
          </p15:clr>
        </p15:guide>
        <p15:guide id="31" orient="horz" pos="3748">
          <p15:clr>
            <a:srgbClr val="F26B43"/>
          </p15:clr>
        </p15:guide>
        <p15:guide id="32" pos="187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3" descr="C:\Users\clova\Desktop\Picture3a.jpg"/>
          <p:cNvPicPr>
            <a:picLocks noChangeAspect="1" noChangeArrowheads="1"/>
          </p:cNvPicPr>
          <p:nvPr userDrawn="1"/>
        </p:nvPicPr>
        <p:blipFill rotWithShape="1">
          <a:blip r:embed="rId9" cstate="screen">
            <a:extLst>
              <a:ext uri="{BEBA8EAE-BF5A-486C-A8C5-ECC9F3942E4B}">
                <a14:imgProps xmlns:a14="http://schemas.microsoft.com/office/drawing/2010/main">
                  <a14:imgLayer r:embed="rId10">
                    <a14:imgEffect>
                      <a14:sharpenSoften amount="20000"/>
                    </a14:imgEffect>
                  </a14:imgLayer>
                </a14:imgProps>
              </a:ext>
              <a:ext uri="{28A0092B-C50C-407E-A947-70E740481C1C}">
                <a14:useLocalDpi xmlns:a14="http://schemas.microsoft.com/office/drawing/2010/main"/>
              </a:ext>
            </a:extLst>
          </a:blip>
          <a:srcRect b="798"/>
          <a:stretch/>
        </p:blipFill>
        <p:spPr bwMode="auto">
          <a:xfrm>
            <a:off x="8940799" y="6195123"/>
            <a:ext cx="2959100" cy="6173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09600" y="274638"/>
            <a:ext cx="10972800" cy="4873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914400"/>
            <a:ext cx="10972800" cy="5715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336449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Lst>
  <p:hf hdr="0" dt="0"/>
  <p:txStyles>
    <p:titleStyle>
      <a:lvl1pPr algn="ctr" defTabSz="914377" rtl="0" eaLnBrk="1" latinLnBrk="0" hangingPunct="1">
        <a:spcBef>
          <a:spcPct val="0"/>
        </a:spcBef>
        <a:buNone/>
        <a:defRPr sz="2400" b="0" kern="1200">
          <a:solidFill>
            <a:srgbClr val="0070C0"/>
          </a:solidFill>
          <a:latin typeface="Arial Narrow" panose="020B0606020202030204" pitchFamily="34" charset="0"/>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2000" b="0" kern="1200">
          <a:solidFill>
            <a:srgbClr val="0070C0"/>
          </a:solidFill>
          <a:latin typeface="Arial Narrow" panose="020B0606020202030204" pitchFamily="34" charset="0"/>
          <a:ea typeface="+mn-ea"/>
          <a:cs typeface="+mn-cs"/>
        </a:defRPr>
      </a:lvl1pPr>
      <a:lvl2pPr marL="742932" indent="-285744" algn="l" defTabSz="914377" rtl="0" eaLnBrk="1" latinLnBrk="0" hangingPunct="1">
        <a:spcBef>
          <a:spcPct val="20000"/>
        </a:spcBef>
        <a:buFont typeface="Arial" panose="020B0604020202020204" pitchFamily="34" charset="0"/>
        <a:buChar char="–"/>
        <a:defRPr sz="1600" b="0" kern="1200">
          <a:solidFill>
            <a:schemeClr val="tx1">
              <a:lumMod val="50000"/>
              <a:lumOff val="50000"/>
            </a:schemeClr>
          </a:solidFill>
          <a:latin typeface="Arial Narrow" panose="020B0606020202030204" pitchFamily="34" charset="0"/>
          <a:ea typeface="+mn-ea"/>
          <a:cs typeface="+mn-cs"/>
        </a:defRPr>
      </a:lvl2pPr>
      <a:lvl3pPr marL="1142971" indent="-228594" algn="l" defTabSz="914377" rtl="0" eaLnBrk="1" latinLnBrk="0" hangingPunct="1">
        <a:spcBef>
          <a:spcPct val="20000"/>
        </a:spcBef>
        <a:buFont typeface="Arial" panose="020B0604020202020204" pitchFamily="34" charset="0"/>
        <a:buChar char="•"/>
        <a:defRPr sz="1600" b="0" kern="1200">
          <a:solidFill>
            <a:srgbClr val="FF6600"/>
          </a:solidFill>
          <a:latin typeface="Arial Narrow" panose="020B0606020202030204" pitchFamily="34" charset="0"/>
          <a:ea typeface="+mn-ea"/>
          <a:cs typeface="+mn-cs"/>
        </a:defRPr>
      </a:lvl3pPr>
      <a:lvl4pPr marL="1600160" indent="-228594" algn="l" defTabSz="914377" rtl="0" eaLnBrk="1" latinLnBrk="0" hangingPunct="1">
        <a:spcBef>
          <a:spcPct val="20000"/>
        </a:spcBef>
        <a:buFont typeface="Arial" panose="020B0604020202020204" pitchFamily="34" charset="0"/>
        <a:buChar char="–"/>
        <a:defRPr sz="1600" b="0" kern="1200">
          <a:solidFill>
            <a:schemeClr val="tx1">
              <a:lumMod val="50000"/>
              <a:lumOff val="50000"/>
            </a:schemeClr>
          </a:solidFill>
          <a:latin typeface="Arial Narrow" panose="020B0606020202030204" pitchFamily="34" charset="0"/>
          <a:ea typeface="+mn-ea"/>
          <a:cs typeface="+mn-cs"/>
        </a:defRPr>
      </a:lvl4pPr>
      <a:lvl5pPr marL="2057349" indent="-228594" algn="l" defTabSz="914377" rtl="0" eaLnBrk="1" latinLnBrk="0" hangingPunct="1">
        <a:spcBef>
          <a:spcPct val="20000"/>
        </a:spcBef>
        <a:buFont typeface="Arial" panose="020B0604020202020204" pitchFamily="34" charset="0"/>
        <a:buChar char="»"/>
        <a:defRPr sz="1600" b="0" kern="1200">
          <a:solidFill>
            <a:schemeClr val="tx1">
              <a:lumMod val="50000"/>
              <a:lumOff val="50000"/>
            </a:schemeClr>
          </a:solidFill>
          <a:latin typeface="Arial Narrow" panose="020B0606020202030204" pitchFamily="34" charset="0"/>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2.png"/><Relationship Id="rId4" Type="http://schemas.microsoft.com/office/2007/relationships/hdphoto" Target="../media/hdphoto7.wdp"/></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9.wdp"/></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microsoft.com/office/2007/relationships/hdphoto" Target="../media/hdphoto5.wdp"/></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16.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87.jpeg"/></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90.jpe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93.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6.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6.png"/><Relationship Id="rId4" Type="http://schemas.openxmlformats.org/officeDocument/2006/relationships/image" Target="../media/image108.png"/><Relationship Id="rId9" Type="http://schemas.openxmlformats.org/officeDocument/2006/relationships/image" Target="../media/image113.png"/></Relationships>
</file>

<file path=ppt/slides/_rels/slide4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51.xml"/></Relationships>
</file>

<file path=ppt/slides/_rels/slide53.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20.png"/><Relationship Id="rId1" Type="http://schemas.openxmlformats.org/officeDocument/2006/relationships/slideLayout" Target="../slideLayouts/slideLayout48.xml"/><Relationship Id="rId5" Type="http://schemas.openxmlformats.org/officeDocument/2006/relationships/image" Target="../media/image123.jpeg"/><Relationship Id="rId4" Type="http://schemas.openxmlformats.org/officeDocument/2006/relationships/image" Target="../media/image122.tiff"/></Relationships>
</file>

<file path=ppt/slides/_rels/slide54.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2" Type="http://schemas.openxmlformats.org/officeDocument/2006/relationships/image" Target="../media/image127.tiff"/><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www.coursera.org/learn/blockchain-foundations-and-use-cases/home/welcom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tiff"/><Relationship Id="rId1" Type="http://schemas.openxmlformats.org/officeDocument/2006/relationships/slideLayout" Target="../slideLayouts/slideLayout48.xml"/><Relationship Id="rId4" Type="http://schemas.openxmlformats.org/officeDocument/2006/relationships/image" Target="../media/image130.tiff"/></Relationships>
</file>

<file path=ppt/slides/_rels/slide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blockchain.mit.edu/ha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727873" y="3264597"/>
            <a:ext cx="3351367" cy="861774"/>
          </a:xfrm>
          <a:prstGeom prst="rect">
            <a:avLst/>
          </a:prstGeom>
          <a:noFill/>
        </p:spPr>
        <p:txBody>
          <a:bodyPr wrap="none" rtlCol="0">
            <a:spAutoFit/>
          </a:bodyPr>
          <a:lstStyle/>
          <a:p>
            <a:pPr algn="ctr"/>
            <a:r>
              <a:rPr lang="en-US" i="1" dirty="0">
                <a:latin typeface="Avenir Next" charset="0"/>
                <a:ea typeface="Avenir Next" charset="0"/>
                <a:cs typeface="Avenir Next" charset="0"/>
              </a:rPr>
              <a:t>Blockchain Applications in FinTech</a:t>
            </a:r>
          </a:p>
          <a:p>
            <a:pPr algn="ctr"/>
            <a:endParaRPr lang="en-US" i="1" dirty="0">
              <a:latin typeface="Avenir Next" charset="0"/>
              <a:ea typeface="Avenir Next" charset="0"/>
              <a:cs typeface="Avenir Next" charset="0"/>
            </a:endParaRPr>
          </a:p>
          <a:p>
            <a:pPr algn="ctr"/>
            <a:r>
              <a:rPr lang="en-US" sz="1400" dirty="0">
                <a:latin typeface="Avenir Next" charset="0"/>
                <a:ea typeface="Avenir Next" charset="0"/>
                <a:cs typeface="Avenir Next" charset="0"/>
              </a:rPr>
              <a:t>December 6</a:t>
            </a:r>
            <a:r>
              <a:rPr lang="en-US" sz="1400" baseline="30000" dirty="0">
                <a:latin typeface="Avenir Next" charset="0"/>
                <a:ea typeface="Avenir Next" charset="0"/>
                <a:cs typeface="Avenir Next" charset="0"/>
              </a:rPr>
              <a:t>th</a:t>
            </a:r>
            <a:r>
              <a:rPr lang="en-US" sz="1400" dirty="0">
                <a:latin typeface="Avenir Next" charset="0"/>
                <a:ea typeface="Avenir Next" charset="0"/>
                <a:cs typeface="Avenir Next" charset="0"/>
              </a:rPr>
              <a:t> 2018</a:t>
            </a:r>
          </a:p>
        </p:txBody>
      </p:sp>
      <p:sp>
        <p:nvSpPr>
          <p:cNvPr id="2" name="TextBox 1"/>
          <p:cNvSpPr txBox="1"/>
          <p:nvPr/>
        </p:nvSpPr>
        <p:spPr>
          <a:xfrm>
            <a:off x="4176247" y="2668250"/>
            <a:ext cx="4454617"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Blockchain</a:t>
            </a:r>
            <a:r>
              <a:rPr lang="en-US" sz="2400" dirty="0">
                <a:latin typeface="Avenir Next" charset="0"/>
                <a:ea typeface="Avenir Next" charset="0"/>
                <a:cs typeface="Avenir Next" charset="0"/>
              </a:rPr>
              <a:t> </a:t>
            </a:r>
            <a:r>
              <a:rPr lang="en-US" sz="2400" b="1" dirty="0">
                <a:latin typeface="Avenir Next Demi Bold" charset="0"/>
                <a:ea typeface="Avenir Next Demi Bold" charset="0"/>
                <a:cs typeface="Avenir Next Demi Bold" charset="0"/>
              </a:rPr>
              <a:t>Technology Primer</a:t>
            </a:r>
            <a:endParaRPr lang="en-US" sz="2400" dirty="0">
              <a:latin typeface="Avenir Next" charset="0"/>
              <a:ea typeface="Avenir Next" charset="0"/>
              <a:cs typeface="Avenir Next" charset="0"/>
            </a:endParaRPr>
          </a:p>
        </p:txBody>
      </p:sp>
      <p:pic>
        <p:nvPicPr>
          <p:cNvPr id="4" name="Picture 3" descr="A close up of a sign&#10;&#10;Description automatically generated">
            <a:extLst>
              <a:ext uri="{FF2B5EF4-FFF2-40B4-BE49-F238E27FC236}">
                <a16:creationId xmlns:a16="http://schemas.microsoft.com/office/drawing/2014/main" id="{412B393D-20CD-43AF-A742-1C47F838A3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
        <p:nvSpPr>
          <p:cNvPr id="7" name="Footer Placeholder 6">
            <a:extLst>
              <a:ext uri="{FF2B5EF4-FFF2-40B4-BE49-F238E27FC236}">
                <a16:creationId xmlns:a16="http://schemas.microsoft.com/office/drawing/2014/main" id="{BFB38EAF-8D59-4E4B-884E-DB153E91E408}"/>
              </a:ext>
            </a:extLst>
          </p:cNvPr>
          <p:cNvSpPr>
            <a:spLocks noGrp="1"/>
          </p:cNvSpPr>
          <p:nvPr>
            <p:ph type="ftr" sz="quarter" idx="11"/>
          </p:nvPr>
        </p:nvSpPr>
        <p:spPr/>
        <p:txBody>
          <a:bodyPr/>
          <a:lstStyle/>
          <a:p>
            <a:r>
              <a:rPr lang="en-US"/>
              <a:t>HKUST FinTech Club 2018</a:t>
            </a:r>
          </a:p>
        </p:txBody>
      </p:sp>
      <p:sp>
        <p:nvSpPr>
          <p:cNvPr id="8" name="Slide Number Placeholder 7">
            <a:extLst>
              <a:ext uri="{FF2B5EF4-FFF2-40B4-BE49-F238E27FC236}">
                <a16:creationId xmlns:a16="http://schemas.microsoft.com/office/drawing/2014/main" id="{2E85209F-91C5-47CF-9E7E-C6C606859B10}"/>
              </a:ext>
            </a:extLst>
          </p:cNvPr>
          <p:cNvSpPr>
            <a:spLocks noGrp="1"/>
          </p:cNvSpPr>
          <p:nvPr>
            <p:ph type="sldNum" sz="quarter" idx="12"/>
          </p:nvPr>
        </p:nvSpPr>
        <p:spPr/>
        <p:txBody>
          <a:bodyPr/>
          <a:lstStyle/>
          <a:p>
            <a:fld id="{969D4634-323E-2A49-AAAE-19731FC6EAE2}" type="slidenum">
              <a:rPr lang="en-US" smtClean="0"/>
              <a:t>1</a:t>
            </a:fld>
            <a:endParaRPr lang="en-US"/>
          </a:p>
        </p:txBody>
      </p:sp>
      <p:pic>
        <p:nvPicPr>
          <p:cNvPr id="9" name="Image 1">
            <a:extLst>
              <a:ext uri="{FF2B5EF4-FFF2-40B4-BE49-F238E27FC236}">
                <a16:creationId xmlns:a16="http://schemas.microsoft.com/office/drawing/2014/main" id="{9DAB194D-BB38-4DBF-AEEC-6F6B2CEE8844}"/>
              </a:ext>
            </a:extLst>
          </p:cNvPr>
          <p:cNvPicPr>
            <a:picLocks noChangeAspect="1"/>
          </p:cNvPicPr>
          <p:nvPr/>
        </p:nvPicPr>
        <p:blipFill rotWithShape="1">
          <a:blip r:embed="rId4" cstate="screen">
            <a:alphaModFix amt="20000"/>
            <a:extLst>
              <a:ext uri="{28A0092B-C50C-407E-A947-70E740481C1C}">
                <a14:useLocalDpi xmlns:a14="http://schemas.microsoft.com/office/drawing/2010/main"/>
              </a:ext>
            </a:extLst>
          </a:blip>
          <a:srcRect/>
          <a:stretch/>
        </p:blipFill>
        <p:spPr>
          <a:xfrm>
            <a:off x="-1246911" y="0"/>
            <a:ext cx="16460960" cy="6151418"/>
          </a:xfrm>
          <a:prstGeom prst="rect">
            <a:avLst/>
          </a:prstGeom>
        </p:spPr>
      </p:pic>
      <p:sp>
        <p:nvSpPr>
          <p:cNvPr id="10" name="Rectangle 9">
            <a:extLst>
              <a:ext uri="{FF2B5EF4-FFF2-40B4-BE49-F238E27FC236}">
                <a16:creationId xmlns:a16="http://schemas.microsoft.com/office/drawing/2014/main" id="{20008C3D-EEDA-4564-860A-295AB256614C}"/>
              </a:ext>
            </a:extLst>
          </p:cNvPr>
          <p:cNvSpPr/>
          <p:nvPr/>
        </p:nvSpPr>
        <p:spPr>
          <a:xfrm>
            <a:off x="2168229" y="706582"/>
            <a:ext cx="8470652" cy="1107996"/>
          </a:xfrm>
          <a:prstGeom prst="rect">
            <a:avLst/>
          </a:prstGeom>
        </p:spPr>
        <p:txBody>
          <a:bodyPr wrap="none">
            <a:spAutoFit/>
          </a:bodyPr>
          <a:lstStyle/>
          <a:p>
            <a:r>
              <a:rPr lang="fr-FR" sz="6600" spc="-130" dirty="0"/>
              <a:t>HKUST MBA FinTech Club</a:t>
            </a:r>
            <a:endParaRPr lang="en-US" sz="6600" dirty="0"/>
          </a:p>
        </p:txBody>
      </p:sp>
    </p:spTree>
    <p:extLst>
      <p:ext uri="{BB962C8B-B14F-4D97-AF65-F5344CB8AC3E}">
        <p14:creationId xmlns:p14="http://schemas.microsoft.com/office/powerpoint/2010/main" val="1164385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65913" y="915406"/>
            <a:ext cx="1981055" cy="369332"/>
          </a:xfrm>
          <a:prstGeom prst="rect">
            <a:avLst/>
          </a:prstGeom>
          <a:noFill/>
        </p:spPr>
        <p:txBody>
          <a:bodyPr wrap="none" rtlCol="0">
            <a:spAutoFit/>
          </a:bodyPr>
          <a:lstStyle/>
          <a:p>
            <a:pPr algn="ctr"/>
            <a:r>
              <a:rPr lang="en-US" i="1" dirty="0">
                <a:latin typeface="Avenir Next" charset="0"/>
                <a:ea typeface="Avenir Next" charset="0"/>
                <a:cs typeface="Avenir Next" charset="0"/>
              </a:rPr>
              <a:t>Bitcoin Whitepaper</a:t>
            </a:r>
          </a:p>
        </p:txBody>
      </p:sp>
      <p:sp>
        <p:nvSpPr>
          <p:cNvPr id="2" name="TextBox 1"/>
          <p:cNvSpPr txBox="1"/>
          <p:nvPr/>
        </p:nvSpPr>
        <p:spPr>
          <a:xfrm>
            <a:off x="4011243" y="319060"/>
            <a:ext cx="4290405"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The First (of many) Whitepapers</a:t>
            </a:r>
            <a:endParaRPr lang="en-US" sz="2400" dirty="0">
              <a:latin typeface="Avenir Next" charset="0"/>
              <a:ea typeface="Avenir Next" charset="0"/>
              <a:cs typeface="Avenir Next" charset="0"/>
            </a:endParaRPr>
          </a:p>
        </p:txBody>
      </p:sp>
      <p:sp>
        <p:nvSpPr>
          <p:cNvPr id="3" name="Rectangle 2">
            <a:extLst>
              <a:ext uri="{FF2B5EF4-FFF2-40B4-BE49-F238E27FC236}">
                <a16:creationId xmlns:a16="http://schemas.microsoft.com/office/drawing/2014/main" id="{470384FB-D3EC-4E27-A93F-E7F3D5EFE317}"/>
              </a:ext>
            </a:extLst>
          </p:cNvPr>
          <p:cNvSpPr/>
          <p:nvPr/>
        </p:nvSpPr>
        <p:spPr>
          <a:xfrm>
            <a:off x="4643714" y="1419419"/>
            <a:ext cx="3025444" cy="369332"/>
          </a:xfrm>
          <a:prstGeom prst="rect">
            <a:avLst/>
          </a:prstGeom>
        </p:spPr>
        <p:txBody>
          <a:bodyPr wrap="none">
            <a:spAutoFit/>
          </a:bodyPr>
          <a:lstStyle/>
          <a:p>
            <a:r>
              <a:rPr lang="en-US" dirty="0"/>
              <a:t>https://bitcoin.org/bitcoin.pdf</a:t>
            </a:r>
          </a:p>
        </p:txBody>
      </p:sp>
      <p:pic>
        <p:nvPicPr>
          <p:cNvPr id="4" name="Picture 3">
            <a:extLst>
              <a:ext uri="{FF2B5EF4-FFF2-40B4-BE49-F238E27FC236}">
                <a16:creationId xmlns:a16="http://schemas.microsoft.com/office/drawing/2014/main" id="{C862FA58-9BB1-4DB1-91B0-72D7BD2E3BDA}"/>
              </a:ext>
            </a:extLst>
          </p:cNvPr>
          <p:cNvPicPr>
            <a:picLocks noChangeAspect="1"/>
          </p:cNvPicPr>
          <p:nvPr/>
        </p:nvPicPr>
        <p:blipFill>
          <a:blip r:embed="rId3"/>
          <a:stretch>
            <a:fillRect/>
          </a:stretch>
        </p:blipFill>
        <p:spPr>
          <a:xfrm>
            <a:off x="3642730" y="2123081"/>
            <a:ext cx="5355373" cy="4251931"/>
          </a:xfrm>
          <a:prstGeom prst="rect">
            <a:avLst/>
          </a:prstGeom>
        </p:spPr>
      </p:pic>
      <p:sp>
        <p:nvSpPr>
          <p:cNvPr id="6" name="Footer Placeholder 5">
            <a:extLst>
              <a:ext uri="{FF2B5EF4-FFF2-40B4-BE49-F238E27FC236}">
                <a16:creationId xmlns:a16="http://schemas.microsoft.com/office/drawing/2014/main" id="{F7C9E2BC-8EEA-4FD1-A75E-9273857513C1}"/>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4E344B62-A194-41A0-841D-9892B10236D5}"/>
              </a:ext>
            </a:extLst>
          </p:cNvPr>
          <p:cNvSpPr>
            <a:spLocks noGrp="1"/>
          </p:cNvSpPr>
          <p:nvPr>
            <p:ph type="sldNum" sz="quarter" idx="12"/>
          </p:nvPr>
        </p:nvSpPr>
        <p:spPr/>
        <p:txBody>
          <a:bodyPr/>
          <a:lstStyle/>
          <a:p>
            <a:fld id="{969D4634-323E-2A49-AAAE-19731FC6EAE2}" type="slidenum">
              <a:rPr lang="en-US" smtClean="0"/>
              <a:t>10</a:t>
            </a:fld>
            <a:endParaRPr lang="en-US"/>
          </a:p>
        </p:txBody>
      </p:sp>
      <p:pic>
        <p:nvPicPr>
          <p:cNvPr id="8" name="Picture 7" descr="A close up of a sign&#10;&#10;Description automatically generated">
            <a:extLst>
              <a:ext uri="{FF2B5EF4-FFF2-40B4-BE49-F238E27FC236}">
                <a16:creationId xmlns:a16="http://schemas.microsoft.com/office/drawing/2014/main" id="{39AA7761-C49A-4495-8C9E-0CB3820024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9151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4246" y="319060"/>
            <a:ext cx="11764439"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Example raw hexadecimal output of bitcoin genesis block – don’t worry about all the detail</a:t>
            </a:r>
            <a:endParaRPr lang="en-US" sz="2400" dirty="0">
              <a:latin typeface="Avenir Next" charset="0"/>
              <a:ea typeface="Avenir Next" charset="0"/>
              <a:cs typeface="Avenir Next" charset="0"/>
            </a:endParaRPr>
          </a:p>
        </p:txBody>
      </p:sp>
      <p:pic>
        <p:nvPicPr>
          <p:cNvPr id="7" name="Picture 6">
            <a:extLst>
              <a:ext uri="{FF2B5EF4-FFF2-40B4-BE49-F238E27FC236}">
                <a16:creationId xmlns:a16="http://schemas.microsoft.com/office/drawing/2014/main" id="{2D0A8B5C-2907-4CD5-B2EF-18313B4ADE41}"/>
              </a:ext>
            </a:extLst>
          </p:cNvPr>
          <p:cNvPicPr>
            <a:picLocks noChangeAspect="1"/>
          </p:cNvPicPr>
          <p:nvPr/>
        </p:nvPicPr>
        <p:blipFill>
          <a:blip r:embed="rId3"/>
          <a:stretch>
            <a:fillRect/>
          </a:stretch>
        </p:blipFill>
        <p:spPr>
          <a:xfrm>
            <a:off x="184280" y="883502"/>
            <a:ext cx="5127203" cy="2698528"/>
          </a:xfrm>
          <a:prstGeom prst="rect">
            <a:avLst/>
          </a:prstGeom>
        </p:spPr>
      </p:pic>
      <p:pic>
        <p:nvPicPr>
          <p:cNvPr id="8" name="Picture 7">
            <a:extLst>
              <a:ext uri="{FF2B5EF4-FFF2-40B4-BE49-F238E27FC236}">
                <a16:creationId xmlns:a16="http://schemas.microsoft.com/office/drawing/2014/main" id="{6FB88714-0666-4B0D-8FA8-1CFEE3784F4E}"/>
              </a:ext>
            </a:extLst>
          </p:cNvPr>
          <p:cNvPicPr>
            <a:picLocks noChangeAspect="1"/>
          </p:cNvPicPr>
          <p:nvPr/>
        </p:nvPicPr>
        <p:blipFill>
          <a:blip r:embed="rId4"/>
          <a:stretch>
            <a:fillRect/>
          </a:stretch>
        </p:blipFill>
        <p:spPr>
          <a:xfrm>
            <a:off x="184280" y="3864872"/>
            <a:ext cx="9692870" cy="2468371"/>
          </a:xfrm>
          <a:prstGeom prst="rect">
            <a:avLst/>
          </a:prstGeom>
        </p:spPr>
      </p:pic>
      <p:pic>
        <p:nvPicPr>
          <p:cNvPr id="9" name="Picture 8">
            <a:extLst>
              <a:ext uri="{FF2B5EF4-FFF2-40B4-BE49-F238E27FC236}">
                <a16:creationId xmlns:a16="http://schemas.microsoft.com/office/drawing/2014/main" id="{5732D71A-467F-48D0-89E5-250551BF2912}"/>
              </a:ext>
            </a:extLst>
          </p:cNvPr>
          <p:cNvPicPr>
            <a:picLocks noChangeAspect="1"/>
          </p:cNvPicPr>
          <p:nvPr/>
        </p:nvPicPr>
        <p:blipFill>
          <a:blip r:embed="rId5"/>
          <a:stretch>
            <a:fillRect/>
          </a:stretch>
        </p:blipFill>
        <p:spPr>
          <a:xfrm>
            <a:off x="5695543" y="1195043"/>
            <a:ext cx="2182782" cy="1578319"/>
          </a:xfrm>
          <a:prstGeom prst="rect">
            <a:avLst/>
          </a:prstGeom>
        </p:spPr>
      </p:pic>
      <p:sp>
        <p:nvSpPr>
          <p:cNvPr id="12" name="Right Brace 11">
            <a:extLst>
              <a:ext uri="{FF2B5EF4-FFF2-40B4-BE49-F238E27FC236}">
                <a16:creationId xmlns:a16="http://schemas.microsoft.com/office/drawing/2014/main" id="{FABB1BA1-4E13-423C-90E5-03046F9F69A6}"/>
              </a:ext>
            </a:extLst>
          </p:cNvPr>
          <p:cNvSpPr/>
          <p:nvPr/>
        </p:nvSpPr>
        <p:spPr>
          <a:xfrm>
            <a:off x="5092833" y="2051824"/>
            <a:ext cx="475785" cy="721538"/>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a:extLst>
              <a:ext uri="{FF2B5EF4-FFF2-40B4-BE49-F238E27FC236}">
                <a16:creationId xmlns:a16="http://schemas.microsoft.com/office/drawing/2014/main" id="{01A48FA2-6658-4743-8906-146872CCC1E9}"/>
              </a:ext>
            </a:extLst>
          </p:cNvPr>
          <p:cNvSpPr/>
          <p:nvPr/>
        </p:nvSpPr>
        <p:spPr>
          <a:xfrm>
            <a:off x="750849" y="4526511"/>
            <a:ext cx="520390" cy="15700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5321D1F-7D85-44F7-A1C9-9C6F417B10B5}"/>
              </a:ext>
            </a:extLst>
          </p:cNvPr>
          <p:cNvSpPr/>
          <p:nvPr/>
        </p:nvSpPr>
        <p:spPr>
          <a:xfrm>
            <a:off x="4486489" y="5018049"/>
            <a:ext cx="784320" cy="267629"/>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3D8AEAC0-72A3-4FF0-BC4C-DF50D2C2F84C}"/>
              </a:ext>
            </a:extLst>
          </p:cNvPr>
          <p:cNvSpPr/>
          <p:nvPr/>
        </p:nvSpPr>
        <p:spPr>
          <a:xfrm>
            <a:off x="1211748" y="5737852"/>
            <a:ext cx="573578" cy="176289"/>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21116FC-C4D7-4D86-943C-BD10B5442011}"/>
              </a:ext>
            </a:extLst>
          </p:cNvPr>
          <p:cNvSpPr/>
          <p:nvPr/>
        </p:nvSpPr>
        <p:spPr>
          <a:xfrm>
            <a:off x="750848" y="3864872"/>
            <a:ext cx="573577" cy="157001"/>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125AC61-56E4-4FC6-A317-D981BA56FF6E}"/>
              </a:ext>
            </a:extLst>
          </p:cNvPr>
          <p:cNvSpPr/>
          <p:nvPr/>
        </p:nvSpPr>
        <p:spPr>
          <a:xfrm>
            <a:off x="3914059" y="3968948"/>
            <a:ext cx="1014780" cy="357282"/>
          </a:xfrm>
          <a:prstGeom prst="ellipse">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49D637A5-B8D4-443D-ADFC-48F8946E3CC4}"/>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1D1381CA-9D8C-4214-8F4D-D947F33136F1}"/>
              </a:ext>
            </a:extLst>
          </p:cNvPr>
          <p:cNvSpPr>
            <a:spLocks noGrp="1"/>
          </p:cNvSpPr>
          <p:nvPr>
            <p:ph type="sldNum" sz="quarter" idx="12"/>
          </p:nvPr>
        </p:nvSpPr>
        <p:spPr/>
        <p:txBody>
          <a:bodyPr/>
          <a:lstStyle/>
          <a:p>
            <a:fld id="{969D4634-323E-2A49-AAAE-19731FC6EAE2}" type="slidenum">
              <a:rPr lang="en-US" smtClean="0"/>
              <a:t>11</a:t>
            </a:fld>
            <a:endParaRPr lang="en-US"/>
          </a:p>
        </p:txBody>
      </p:sp>
      <p:pic>
        <p:nvPicPr>
          <p:cNvPr id="18" name="Picture 17" descr="A close up of a sign&#10;&#10;Description automatically generated">
            <a:extLst>
              <a:ext uri="{FF2B5EF4-FFF2-40B4-BE49-F238E27FC236}">
                <a16:creationId xmlns:a16="http://schemas.microsoft.com/office/drawing/2014/main" id="{5F6A23C1-C350-4D0B-884A-B0D81C08523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860059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6192" y="4927302"/>
            <a:ext cx="1963679"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We send money </a:t>
            </a:r>
          </a:p>
        </p:txBody>
      </p:sp>
      <p:sp>
        <p:nvSpPr>
          <p:cNvPr id="5" name="TextBox 4"/>
          <p:cNvSpPr txBox="1"/>
          <p:nvPr/>
        </p:nvSpPr>
        <p:spPr>
          <a:xfrm>
            <a:off x="4763858" y="4653369"/>
            <a:ext cx="3160432" cy="923330"/>
          </a:xfrm>
          <a:prstGeom prst="rect">
            <a:avLst/>
          </a:prstGeom>
          <a:noFill/>
        </p:spPr>
        <p:txBody>
          <a:bodyPr wrap="square" rtlCol="0">
            <a:spAutoFit/>
          </a:bodyPr>
          <a:lstStyle/>
          <a:p>
            <a:pPr algn="ctr"/>
            <a:r>
              <a:rPr lang="en-US" dirty="0">
                <a:latin typeface="Avenir Next Medium" charset="0"/>
                <a:ea typeface="Avenir Next Medium" charset="0"/>
                <a:cs typeface="Avenir Next Medium" charset="0"/>
              </a:rPr>
              <a:t>The transaction is recorded on a private </a:t>
            </a:r>
            <a:r>
              <a:rPr lang="en-US">
                <a:latin typeface="Avenir Next Medium" charset="0"/>
                <a:ea typeface="Avenir Next Medium" charset="0"/>
                <a:cs typeface="Avenir Next Medium" charset="0"/>
              </a:rPr>
              <a:t>ledger </a:t>
            </a:r>
          </a:p>
          <a:p>
            <a:pPr algn="ctr"/>
            <a:r>
              <a:rPr lang="en-US" dirty="0">
                <a:latin typeface="Avenir Next Medium" charset="0"/>
                <a:ea typeface="Avenir Next Medium" charset="0"/>
                <a:cs typeface="Avenir Next Medium" charset="0"/>
              </a:rPr>
              <a:t>(Bank Ledger)</a:t>
            </a:r>
          </a:p>
        </p:txBody>
      </p:sp>
      <p:sp>
        <p:nvSpPr>
          <p:cNvPr id="6" name="TextBox 5"/>
          <p:cNvSpPr txBox="1"/>
          <p:nvPr/>
        </p:nvSpPr>
        <p:spPr>
          <a:xfrm>
            <a:off x="9124031" y="4930368"/>
            <a:ext cx="2188420"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Money is Received</a:t>
            </a:r>
          </a:p>
        </p:txBody>
      </p:sp>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22636" y="3194033"/>
            <a:ext cx="627053" cy="541182"/>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898937" y="3036220"/>
            <a:ext cx="1014116" cy="856809"/>
          </a:xfrm>
          <a:prstGeom prst="rect">
            <a:avLst/>
          </a:prstGeom>
        </p:spPr>
      </p:pic>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912335" y="2819082"/>
            <a:ext cx="874226" cy="762520"/>
          </a:xfrm>
          <a:prstGeom prst="rect">
            <a:avLst/>
          </a:prstGeom>
        </p:spPr>
      </p:pic>
      <p:grpSp>
        <p:nvGrpSpPr>
          <p:cNvPr id="9" name="Group 8"/>
          <p:cNvGrpSpPr/>
          <p:nvPr/>
        </p:nvGrpSpPr>
        <p:grpSpPr>
          <a:xfrm>
            <a:off x="5739056" y="3808443"/>
            <a:ext cx="1210037" cy="322662"/>
            <a:chOff x="5191954" y="3170611"/>
            <a:chExt cx="1646626" cy="439081"/>
          </a:xfrm>
        </p:grpSpPr>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62491" y="3170611"/>
              <a:ext cx="505552" cy="439081"/>
            </a:xfrm>
            <a:prstGeom prst="rect">
              <a:avLst/>
            </a:prstGeom>
          </p:spPr>
        </p:pic>
        <p:pic>
          <p:nvPicPr>
            <p:cNvPr id="15" name="Picture 1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33028" y="3170611"/>
              <a:ext cx="505552" cy="439081"/>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91954" y="3170611"/>
              <a:ext cx="505552" cy="439081"/>
            </a:xfrm>
            <a:prstGeom prst="rect">
              <a:avLst/>
            </a:prstGeom>
          </p:spPr>
        </p:pic>
      </p:grpSp>
      <p:cxnSp>
        <p:nvCxnSpPr>
          <p:cNvPr id="14" name="Straight Arrow Connector 13"/>
          <p:cNvCxnSpPr/>
          <p:nvPr/>
        </p:nvCxnSpPr>
        <p:spPr>
          <a:xfrm>
            <a:off x="3249362" y="3449328"/>
            <a:ext cx="188246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515225" y="3464625"/>
            <a:ext cx="200025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93311" y="3049124"/>
            <a:ext cx="1053845" cy="923203"/>
          </a:xfrm>
          <a:prstGeom prst="rect">
            <a:avLst/>
          </a:prstGeom>
        </p:spPr>
      </p:pic>
      <p:sp>
        <p:nvSpPr>
          <p:cNvPr id="28" name="TextBox 27"/>
          <p:cNvSpPr txBox="1"/>
          <p:nvPr/>
        </p:nvSpPr>
        <p:spPr>
          <a:xfrm>
            <a:off x="4726163" y="928639"/>
            <a:ext cx="3309304" cy="369332"/>
          </a:xfrm>
          <a:prstGeom prst="rect">
            <a:avLst/>
          </a:prstGeom>
          <a:noFill/>
        </p:spPr>
        <p:txBody>
          <a:bodyPr wrap="none" rtlCol="0">
            <a:spAutoFit/>
          </a:bodyPr>
          <a:lstStyle/>
          <a:p>
            <a:r>
              <a:rPr lang="en-US" b="1" dirty="0">
                <a:latin typeface="Avenir Next Demi Bold" charset="0"/>
                <a:ea typeface="Avenir Next Demi Bold" charset="0"/>
                <a:cs typeface="Avenir Next Demi Bold" charset="0"/>
              </a:rPr>
              <a:t>A Financial Transaction Today</a:t>
            </a:r>
          </a:p>
        </p:txBody>
      </p:sp>
      <p:sp>
        <p:nvSpPr>
          <p:cNvPr id="18" name="TextBox 17"/>
          <p:cNvSpPr txBox="1"/>
          <p:nvPr/>
        </p:nvSpPr>
        <p:spPr>
          <a:xfrm>
            <a:off x="3639740" y="2640381"/>
            <a:ext cx="1101712" cy="369332"/>
          </a:xfrm>
          <a:prstGeom prst="rect">
            <a:avLst/>
          </a:prstGeom>
          <a:noFill/>
        </p:spPr>
        <p:txBody>
          <a:bodyPr wrap="none" rtlCol="0">
            <a:spAutoFit/>
          </a:bodyPr>
          <a:lstStyle/>
          <a:p>
            <a:r>
              <a:rPr lang="en-US">
                <a:solidFill>
                  <a:srgbClr val="FF0000"/>
                </a:solidFill>
                <a:latin typeface="Avenir Next" charset="0"/>
                <a:ea typeface="Avenir Next" charset="0"/>
                <a:cs typeface="Avenir Next" charset="0"/>
              </a:rPr>
              <a:t>-$$$ Fee</a:t>
            </a:r>
          </a:p>
        </p:txBody>
      </p:sp>
      <p:sp>
        <p:nvSpPr>
          <p:cNvPr id="24" name="TextBox 23"/>
          <p:cNvSpPr txBox="1"/>
          <p:nvPr/>
        </p:nvSpPr>
        <p:spPr>
          <a:xfrm>
            <a:off x="7651703" y="2514769"/>
            <a:ext cx="1727294" cy="584775"/>
          </a:xfrm>
          <a:prstGeom prst="rect">
            <a:avLst/>
          </a:prstGeom>
          <a:noFill/>
        </p:spPr>
        <p:txBody>
          <a:bodyPr wrap="square" rtlCol="0">
            <a:spAutoFit/>
          </a:bodyPr>
          <a:lstStyle/>
          <a:p>
            <a:pPr algn="ctr"/>
            <a:r>
              <a:rPr lang="en-US" sz="1600" dirty="0">
                <a:solidFill>
                  <a:srgbClr val="FF0000"/>
                </a:solidFill>
                <a:latin typeface="Avenir Next" charset="0"/>
                <a:ea typeface="Avenir Next" charset="0"/>
                <a:cs typeface="Avenir Next" charset="0"/>
              </a:rPr>
              <a:t>Multi-day Processing Time</a:t>
            </a:r>
          </a:p>
        </p:txBody>
      </p:sp>
      <p:sp>
        <p:nvSpPr>
          <p:cNvPr id="19" name="TextBox 18"/>
          <p:cNvSpPr txBox="1"/>
          <p:nvPr/>
        </p:nvSpPr>
        <p:spPr>
          <a:xfrm>
            <a:off x="2462498" y="1396836"/>
            <a:ext cx="7763151" cy="338554"/>
          </a:xfrm>
          <a:prstGeom prst="rect">
            <a:avLst/>
          </a:prstGeom>
          <a:noFill/>
        </p:spPr>
        <p:txBody>
          <a:bodyPr wrap="none" rtlCol="0">
            <a:spAutoFit/>
          </a:bodyPr>
          <a:lstStyle/>
          <a:p>
            <a:r>
              <a:rPr lang="en-US" sz="1600" i="1" dirty="0">
                <a:latin typeface="Avenir Next" charset="0"/>
                <a:ea typeface="Avenir Next" charset="0"/>
                <a:cs typeface="Avenir Next" charset="0"/>
              </a:rPr>
              <a:t>Today, when we send money, it goes through a Trusted Third Party, or intermediary</a:t>
            </a:r>
          </a:p>
        </p:txBody>
      </p:sp>
      <p:sp>
        <p:nvSpPr>
          <p:cNvPr id="2" name="Footer Placeholder 1">
            <a:extLst>
              <a:ext uri="{FF2B5EF4-FFF2-40B4-BE49-F238E27FC236}">
                <a16:creationId xmlns:a16="http://schemas.microsoft.com/office/drawing/2014/main" id="{8ACAF41D-32F9-4F88-BA44-EE2D1B5AED34}"/>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5C23345F-15D2-4DE1-9D2D-C907A65DC172}"/>
              </a:ext>
            </a:extLst>
          </p:cNvPr>
          <p:cNvSpPr>
            <a:spLocks noGrp="1"/>
          </p:cNvSpPr>
          <p:nvPr>
            <p:ph type="sldNum" sz="quarter" idx="12"/>
          </p:nvPr>
        </p:nvSpPr>
        <p:spPr/>
        <p:txBody>
          <a:bodyPr/>
          <a:lstStyle/>
          <a:p>
            <a:fld id="{969D4634-323E-2A49-AAAE-19731FC6EAE2}" type="slidenum">
              <a:rPr lang="en-US" smtClean="0"/>
              <a:t>12</a:t>
            </a:fld>
            <a:endParaRPr lang="en-US"/>
          </a:p>
        </p:txBody>
      </p:sp>
      <p:pic>
        <p:nvPicPr>
          <p:cNvPr id="23" name="Picture 22" descr="A close up of a sign&#10;&#10;Description automatically generated">
            <a:extLst>
              <a:ext uri="{FF2B5EF4-FFF2-40B4-BE49-F238E27FC236}">
                <a16:creationId xmlns:a16="http://schemas.microsoft.com/office/drawing/2014/main" id="{856FC803-13D5-4319-8054-4715CCD0645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4168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8"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590" y="3827964"/>
            <a:ext cx="1170433" cy="523220"/>
          </a:xfrm>
          <a:prstGeom prst="rect">
            <a:avLst/>
          </a:prstGeom>
          <a:noFill/>
        </p:spPr>
        <p:txBody>
          <a:bodyPr wrap="square" rtlCol="0">
            <a:spAutoFit/>
          </a:bodyPr>
          <a:lstStyle/>
          <a:p>
            <a:pPr algn="ctr"/>
            <a:r>
              <a:rPr lang="en-US" sz="1400">
                <a:latin typeface="Avenir Next Medium" charset="0"/>
                <a:ea typeface="Avenir Next Medium" charset="0"/>
                <a:cs typeface="Avenir Next Medium" charset="0"/>
              </a:rPr>
              <a:t>Send Bitcoin</a:t>
            </a:r>
            <a:endParaRPr lang="en-US" sz="1400" dirty="0">
              <a:latin typeface="Avenir Next Medium" charset="0"/>
              <a:ea typeface="Avenir Next Medium" charset="0"/>
              <a:cs typeface="Avenir Next Medium" charset="0"/>
            </a:endParaRPr>
          </a:p>
        </p:txBody>
      </p:sp>
      <p:sp>
        <p:nvSpPr>
          <p:cNvPr id="5" name="TextBox 4"/>
          <p:cNvSpPr txBox="1"/>
          <p:nvPr/>
        </p:nvSpPr>
        <p:spPr>
          <a:xfrm>
            <a:off x="2633706" y="3625118"/>
            <a:ext cx="1889602" cy="954107"/>
          </a:xfrm>
          <a:prstGeom prst="rect">
            <a:avLst/>
          </a:prstGeom>
          <a:noFill/>
        </p:spPr>
        <p:txBody>
          <a:bodyPr wrap="square" rtlCol="0">
            <a:spAutoFit/>
          </a:bodyPr>
          <a:lstStyle/>
          <a:p>
            <a:pPr algn="ctr"/>
            <a:r>
              <a:rPr lang="en-US" sz="1400" dirty="0">
                <a:latin typeface="Avenir Next Medium" charset="0"/>
                <a:ea typeface="Avenir Next Medium" charset="0"/>
                <a:cs typeface="Avenir Next Medium" charset="0"/>
              </a:rPr>
              <a:t>Transaction is Validated by computers on the network (miners)</a:t>
            </a:r>
          </a:p>
        </p:txBody>
      </p:sp>
      <p:sp>
        <p:nvSpPr>
          <p:cNvPr id="6" name="TextBox 5"/>
          <p:cNvSpPr txBox="1"/>
          <p:nvPr/>
        </p:nvSpPr>
        <p:spPr>
          <a:xfrm>
            <a:off x="10281985" y="3840562"/>
            <a:ext cx="1488298" cy="523220"/>
          </a:xfrm>
          <a:prstGeom prst="rect">
            <a:avLst/>
          </a:prstGeom>
          <a:noFill/>
        </p:spPr>
        <p:txBody>
          <a:bodyPr wrap="square" rtlCol="0">
            <a:spAutoFit/>
          </a:bodyPr>
          <a:lstStyle/>
          <a:p>
            <a:pPr algn="ctr"/>
            <a:r>
              <a:rPr lang="en-US" sz="1400">
                <a:latin typeface="Avenir Next Medium" charset="0"/>
                <a:ea typeface="Avenir Next Medium" charset="0"/>
                <a:cs typeface="Avenir Next Medium" charset="0"/>
              </a:rPr>
              <a:t>Bitcoin is </a:t>
            </a:r>
            <a:r>
              <a:rPr lang="en-US" sz="1400" dirty="0">
                <a:latin typeface="Avenir Next Medium" charset="0"/>
                <a:ea typeface="Avenir Next Medium" charset="0"/>
                <a:cs typeface="Avenir Next Medium" charset="0"/>
              </a:rPr>
              <a:t>Received</a:t>
            </a:r>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491973" y="2278539"/>
            <a:ext cx="1068323" cy="902608"/>
          </a:xfrm>
          <a:prstGeom prst="rect">
            <a:avLst/>
          </a:prstGeom>
        </p:spPr>
      </p:pic>
      <p:cxnSp>
        <p:nvCxnSpPr>
          <p:cNvPr id="14" name="Straight Arrow Connector 13"/>
          <p:cNvCxnSpPr/>
          <p:nvPr/>
        </p:nvCxnSpPr>
        <p:spPr>
          <a:xfrm>
            <a:off x="2333955" y="2660289"/>
            <a:ext cx="59950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584124" y="2711927"/>
            <a:ext cx="69786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581531" y="758763"/>
            <a:ext cx="5135573" cy="369332"/>
          </a:xfrm>
          <a:prstGeom prst="rect">
            <a:avLst/>
          </a:prstGeom>
          <a:noFill/>
        </p:spPr>
        <p:txBody>
          <a:bodyPr wrap="none" rtlCol="0">
            <a:spAutoFit/>
          </a:bodyPr>
          <a:lstStyle/>
          <a:p>
            <a:r>
              <a:rPr lang="en-US" b="1" dirty="0">
                <a:latin typeface="Avenir Next Demi Bold" charset="0"/>
                <a:ea typeface="Avenir Next Demi Bold" charset="0"/>
                <a:cs typeface="Avenir Next Demi Bold" charset="0"/>
              </a:rPr>
              <a:t>A Financial </a:t>
            </a:r>
            <a:r>
              <a:rPr lang="en-US" b="1">
                <a:latin typeface="Avenir Next Demi Bold" charset="0"/>
                <a:ea typeface="Avenir Next Demi Bold" charset="0"/>
                <a:cs typeface="Avenir Next Demi Bold" charset="0"/>
              </a:rPr>
              <a:t>Transaction on the Bitcoin Network</a:t>
            </a:r>
            <a:endParaRPr lang="en-US" b="1" dirty="0">
              <a:latin typeface="Avenir Next Demi Bold" charset="0"/>
              <a:ea typeface="Avenir Next Demi Bold" charset="0"/>
              <a:cs typeface="Avenir Next Demi Bold" charset="0"/>
            </a:endParaRPr>
          </a:p>
        </p:txBody>
      </p:sp>
      <p:grpSp>
        <p:nvGrpSpPr>
          <p:cNvPr id="20" name="Group 19"/>
          <p:cNvGrpSpPr/>
          <p:nvPr/>
        </p:nvGrpSpPr>
        <p:grpSpPr>
          <a:xfrm>
            <a:off x="837590" y="2276355"/>
            <a:ext cx="1084327" cy="767868"/>
            <a:chOff x="1203193" y="2840342"/>
            <a:chExt cx="1373364" cy="972550"/>
          </a:xfrm>
        </p:grpSpPr>
        <p:pic>
          <p:nvPicPr>
            <p:cNvPr id="25" name="Picture 2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03193" y="2840342"/>
              <a:ext cx="1110176" cy="972550"/>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0180" y="3013037"/>
              <a:ext cx="526377" cy="526377"/>
            </a:xfrm>
            <a:prstGeom prst="rect">
              <a:avLst/>
            </a:prstGeom>
          </p:spPr>
        </p:pic>
      </p:grp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635593" y="2192924"/>
            <a:ext cx="1182253" cy="884202"/>
          </a:xfrm>
          <a:prstGeom prst="rect">
            <a:avLst/>
          </a:prstGeom>
        </p:spPr>
      </p:pic>
      <p:grpSp>
        <p:nvGrpSpPr>
          <p:cNvPr id="23" name="Group 22"/>
          <p:cNvGrpSpPr/>
          <p:nvPr/>
        </p:nvGrpSpPr>
        <p:grpSpPr>
          <a:xfrm>
            <a:off x="3071768" y="2276355"/>
            <a:ext cx="1253189" cy="886854"/>
            <a:chOff x="8139333" y="1492403"/>
            <a:chExt cx="3119226" cy="2207406"/>
          </a:xfrm>
        </p:grpSpPr>
        <p:pic>
          <p:nvPicPr>
            <p:cNvPr id="24" name="Picture 2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139333" y="2480273"/>
              <a:ext cx="1392670" cy="1219536"/>
            </a:xfrm>
            <a:prstGeom prst="rect">
              <a:avLst/>
            </a:prstGeom>
          </p:spPr>
        </p:pic>
        <p:pic>
          <p:nvPicPr>
            <p:cNvPr id="26" name="Picture 2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002611" y="1986338"/>
              <a:ext cx="1392670" cy="1219536"/>
            </a:xfrm>
            <a:prstGeom prst="rect">
              <a:avLst/>
            </a:prstGeom>
          </p:spPr>
        </p:pic>
        <p:pic>
          <p:nvPicPr>
            <p:cNvPr id="27" name="Picture 26"/>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865889" y="1492403"/>
              <a:ext cx="1392670" cy="1219536"/>
            </a:xfrm>
            <a:prstGeom prst="rect">
              <a:avLst/>
            </a:prstGeom>
          </p:spPr>
        </p:pic>
      </p:grpSp>
      <p:cxnSp>
        <p:nvCxnSpPr>
          <p:cNvPr id="30" name="Straight Arrow Connector 29"/>
          <p:cNvCxnSpPr/>
          <p:nvPr/>
        </p:nvCxnSpPr>
        <p:spPr>
          <a:xfrm>
            <a:off x="4730451" y="2690064"/>
            <a:ext cx="64421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93041" y="2182798"/>
            <a:ext cx="728193" cy="728193"/>
          </a:xfrm>
          <a:prstGeom prst="rect">
            <a:avLst/>
          </a:prstGeom>
        </p:spPr>
      </p:pic>
      <p:sp>
        <p:nvSpPr>
          <p:cNvPr id="32" name="TextBox 31"/>
          <p:cNvSpPr txBox="1"/>
          <p:nvPr/>
        </p:nvSpPr>
        <p:spPr>
          <a:xfrm>
            <a:off x="5314952" y="3720242"/>
            <a:ext cx="1707041" cy="738664"/>
          </a:xfrm>
          <a:prstGeom prst="rect">
            <a:avLst/>
          </a:prstGeom>
          <a:noFill/>
        </p:spPr>
        <p:txBody>
          <a:bodyPr wrap="square" rtlCol="0">
            <a:spAutoFit/>
          </a:bodyPr>
          <a:lstStyle/>
          <a:p>
            <a:pPr algn="ctr"/>
            <a:r>
              <a:rPr lang="en-US" sz="1400" dirty="0">
                <a:latin typeface="Avenir Next Medium" charset="0"/>
                <a:ea typeface="Avenir Next Medium" charset="0"/>
                <a:cs typeface="Avenir Next Medium" charset="0"/>
              </a:rPr>
              <a:t>Transactions are added to a public ledger</a:t>
            </a:r>
          </a:p>
        </p:txBody>
      </p:sp>
      <p:pic>
        <p:nvPicPr>
          <p:cNvPr id="33" name="Picture 3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29535" y="2221980"/>
            <a:ext cx="1050749" cy="902529"/>
          </a:xfrm>
          <a:prstGeom prst="rect">
            <a:avLst/>
          </a:prstGeom>
        </p:spPr>
      </p:pic>
      <p:cxnSp>
        <p:nvCxnSpPr>
          <p:cNvPr id="34" name="Straight Arrow Connector 33"/>
          <p:cNvCxnSpPr/>
          <p:nvPr/>
        </p:nvCxnSpPr>
        <p:spPr>
          <a:xfrm>
            <a:off x="7038574" y="2711927"/>
            <a:ext cx="77577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585753" y="3499684"/>
            <a:ext cx="2138314" cy="1384995"/>
          </a:xfrm>
          <a:prstGeom prst="rect">
            <a:avLst/>
          </a:prstGeom>
          <a:noFill/>
        </p:spPr>
        <p:txBody>
          <a:bodyPr wrap="square" rtlCol="0">
            <a:spAutoFit/>
          </a:bodyPr>
          <a:lstStyle/>
          <a:p>
            <a:pPr algn="ctr"/>
            <a:r>
              <a:rPr lang="en-US" sz="1400" dirty="0">
                <a:latin typeface="Avenir Next Medium" charset="0"/>
                <a:ea typeface="Avenir Next Medium" charset="0"/>
                <a:cs typeface="Avenir Next Medium" charset="0"/>
              </a:rPr>
              <a:t>A consensus mechanism is executed to validate the entire ledger and the ledger is updated across the world</a:t>
            </a:r>
          </a:p>
        </p:txBody>
      </p:sp>
      <p:sp>
        <p:nvSpPr>
          <p:cNvPr id="41" name="TextBox 40"/>
          <p:cNvSpPr txBox="1"/>
          <p:nvPr/>
        </p:nvSpPr>
        <p:spPr>
          <a:xfrm>
            <a:off x="7402216" y="5259854"/>
            <a:ext cx="2321851" cy="954107"/>
          </a:xfrm>
          <a:prstGeom prst="rect">
            <a:avLst/>
          </a:prstGeom>
          <a:noFill/>
        </p:spPr>
        <p:txBody>
          <a:bodyPr wrap="square" rtlCol="0">
            <a:spAutoFit/>
          </a:bodyPr>
          <a:lstStyle/>
          <a:p>
            <a:pPr algn="ctr"/>
            <a:r>
              <a:rPr lang="en-US" sz="1400" dirty="0">
                <a:solidFill>
                  <a:schemeClr val="bg1">
                    <a:lumMod val="65000"/>
                  </a:schemeClr>
                </a:solidFill>
                <a:latin typeface="Avenir Next Medium" charset="0"/>
                <a:ea typeface="Avenir Next Medium" charset="0"/>
                <a:cs typeface="Avenir Next Medium" charset="0"/>
              </a:rPr>
              <a:t>*Bitcoin uses the Proof of Work consensus mechanism, there are many different types</a:t>
            </a:r>
          </a:p>
        </p:txBody>
      </p:sp>
      <p:sp>
        <p:nvSpPr>
          <p:cNvPr id="44" name="TextBox 43"/>
          <p:cNvSpPr txBox="1"/>
          <p:nvPr/>
        </p:nvSpPr>
        <p:spPr>
          <a:xfrm>
            <a:off x="1850899" y="1195006"/>
            <a:ext cx="8584401" cy="338554"/>
          </a:xfrm>
          <a:prstGeom prst="rect">
            <a:avLst/>
          </a:prstGeom>
          <a:noFill/>
        </p:spPr>
        <p:txBody>
          <a:bodyPr wrap="none" rtlCol="0">
            <a:spAutoFit/>
          </a:bodyPr>
          <a:lstStyle/>
          <a:p>
            <a:r>
              <a:rPr lang="en-US" sz="1600" i="1" dirty="0">
                <a:latin typeface="Avenir Next" charset="0"/>
                <a:ea typeface="Avenir Next" charset="0"/>
                <a:cs typeface="Avenir Next" charset="0"/>
              </a:rPr>
              <a:t>There is no intermediary with Bitcoin, only the other participants in </a:t>
            </a:r>
            <a:r>
              <a:rPr lang="en-US" sz="1600" i="1">
                <a:latin typeface="Avenir Next" charset="0"/>
                <a:ea typeface="Avenir Next" charset="0"/>
                <a:cs typeface="Avenir Next" charset="0"/>
              </a:rPr>
              <a:t>the </a:t>
            </a:r>
            <a:r>
              <a:rPr lang="en-US" sz="1600" i="1" dirty="0" err="1">
                <a:latin typeface="Avenir Next" charset="0"/>
                <a:ea typeface="Avenir Next" charset="0"/>
                <a:cs typeface="Avenir Next" charset="0"/>
              </a:rPr>
              <a:t>B</a:t>
            </a:r>
            <a:r>
              <a:rPr lang="en-US" sz="1600" i="1">
                <a:latin typeface="Avenir Next" charset="0"/>
                <a:ea typeface="Avenir Next" charset="0"/>
                <a:cs typeface="Avenir Next" charset="0"/>
              </a:rPr>
              <a:t>lockchain network</a:t>
            </a:r>
          </a:p>
        </p:txBody>
      </p:sp>
      <p:sp>
        <p:nvSpPr>
          <p:cNvPr id="29" name="TextBox 28">
            <a:extLst>
              <a:ext uri="{FF2B5EF4-FFF2-40B4-BE49-F238E27FC236}">
                <a16:creationId xmlns:a16="http://schemas.microsoft.com/office/drawing/2014/main" id="{BF3A0337-E206-44A0-BAA4-6B5E61E503A9}"/>
              </a:ext>
            </a:extLst>
          </p:cNvPr>
          <p:cNvSpPr txBox="1"/>
          <p:nvPr/>
        </p:nvSpPr>
        <p:spPr>
          <a:xfrm>
            <a:off x="2470365" y="5263200"/>
            <a:ext cx="2321851" cy="954107"/>
          </a:xfrm>
          <a:prstGeom prst="rect">
            <a:avLst/>
          </a:prstGeom>
          <a:noFill/>
        </p:spPr>
        <p:txBody>
          <a:bodyPr wrap="square" rtlCol="0">
            <a:spAutoFit/>
          </a:bodyPr>
          <a:lstStyle/>
          <a:p>
            <a:pPr algn="ctr"/>
            <a:r>
              <a:rPr lang="en-US" sz="1400" dirty="0">
                <a:solidFill>
                  <a:schemeClr val="bg1">
                    <a:lumMod val="65000"/>
                  </a:schemeClr>
                </a:solidFill>
                <a:latin typeface="Avenir Next Medium" charset="0"/>
                <a:ea typeface="Avenir Next Medium" charset="0"/>
                <a:cs typeface="Avenir Next Medium" charset="0"/>
              </a:rPr>
              <a:t>*There were 10,000 – 12,000 nodes (miners) running the Bitcoin core client earlier this year, according to </a:t>
            </a:r>
            <a:r>
              <a:rPr lang="en-US" sz="1400" dirty="0" err="1">
                <a:solidFill>
                  <a:schemeClr val="bg1">
                    <a:lumMod val="65000"/>
                  </a:schemeClr>
                </a:solidFill>
                <a:latin typeface="Avenir Next Medium" charset="0"/>
                <a:ea typeface="Avenir Next Medium" charset="0"/>
                <a:cs typeface="Avenir Next Medium" charset="0"/>
              </a:rPr>
              <a:t>Bitnodes</a:t>
            </a:r>
            <a:endParaRPr lang="en-US" sz="1400" dirty="0">
              <a:solidFill>
                <a:schemeClr val="bg1">
                  <a:lumMod val="65000"/>
                </a:schemeClr>
              </a:solidFill>
              <a:latin typeface="Avenir Next Medium" charset="0"/>
              <a:ea typeface="Avenir Next Medium" charset="0"/>
              <a:cs typeface="Avenir Next Medium" charset="0"/>
            </a:endParaRPr>
          </a:p>
        </p:txBody>
      </p:sp>
      <p:sp>
        <p:nvSpPr>
          <p:cNvPr id="2" name="Footer Placeholder 1">
            <a:extLst>
              <a:ext uri="{FF2B5EF4-FFF2-40B4-BE49-F238E27FC236}">
                <a16:creationId xmlns:a16="http://schemas.microsoft.com/office/drawing/2014/main" id="{1DF5D512-8EB4-4387-A430-58106EDA6B51}"/>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40B40BEF-79C0-44C6-82CE-F89FF8F8FFEC}"/>
              </a:ext>
            </a:extLst>
          </p:cNvPr>
          <p:cNvSpPr>
            <a:spLocks noGrp="1"/>
          </p:cNvSpPr>
          <p:nvPr>
            <p:ph type="sldNum" sz="quarter" idx="12"/>
          </p:nvPr>
        </p:nvSpPr>
        <p:spPr/>
        <p:txBody>
          <a:bodyPr/>
          <a:lstStyle/>
          <a:p>
            <a:fld id="{969D4634-323E-2A49-AAAE-19731FC6EAE2}" type="slidenum">
              <a:rPr lang="en-US" smtClean="0"/>
              <a:t>13</a:t>
            </a:fld>
            <a:endParaRPr lang="en-US"/>
          </a:p>
        </p:txBody>
      </p:sp>
      <p:pic>
        <p:nvPicPr>
          <p:cNvPr id="35" name="Picture 34" descr="A close up of a sign&#10;&#10;Description automatically generated">
            <a:extLst>
              <a:ext uri="{FF2B5EF4-FFF2-40B4-BE49-F238E27FC236}">
                <a16:creationId xmlns:a16="http://schemas.microsoft.com/office/drawing/2014/main" id="{797DA2D7-9EBE-4765-8A74-A025B60D2B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6173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28" grpId="0"/>
      <p:bldP spid="32" grpId="0"/>
      <p:bldP spid="38" grpId="0"/>
      <p:bldP spid="41" grpId="0"/>
      <p:bldP spid="44"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96388" y="2235922"/>
            <a:ext cx="5798069" cy="3046988"/>
          </a:xfrm>
          <a:prstGeom prst="rect">
            <a:avLst/>
          </a:prstGeom>
          <a:noFill/>
        </p:spPr>
        <p:txBody>
          <a:bodyPr wrap="square" rtlCol="0">
            <a:spAutoFit/>
          </a:bodyPr>
          <a:lstStyle/>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Anyone can send and receive, anywhere in the world</a:t>
            </a:r>
          </a:p>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Transactions only take a few minutes </a:t>
            </a:r>
          </a:p>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Transaction fees are low </a:t>
            </a:r>
          </a:p>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User information is private</a:t>
            </a:r>
          </a:p>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Fraudulent transactions cannot happen</a:t>
            </a:r>
          </a:p>
          <a:p>
            <a:pPr marL="342900" indent="-342900">
              <a:lnSpc>
                <a:spcPct val="200000"/>
              </a:lnSpc>
              <a:buFont typeface="+mj-lt"/>
              <a:buAutoNum type="arabicPeriod"/>
            </a:pPr>
            <a:r>
              <a:rPr lang="en-US" sz="1600" dirty="0">
                <a:latin typeface="Avenir Next Medium" charset="0"/>
                <a:ea typeface="Avenir Next Medium" charset="0"/>
                <a:cs typeface="Avenir Next Medium" charset="0"/>
              </a:rPr>
              <a:t>Transaction records can never be falsified or altered</a:t>
            </a:r>
          </a:p>
        </p:txBody>
      </p:sp>
      <p:sp>
        <p:nvSpPr>
          <p:cNvPr id="6" name="TextBox 5"/>
          <p:cNvSpPr txBox="1"/>
          <p:nvPr/>
        </p:nvSpPr>
        <p:spPr>
          <a:xfrm>
            <a:off x="3113774" y="969962"/>
            <a:ext cx="6187271" cy="369332"/>
          </a:xfrm>
          <a:prstGeom prst="rect">
            <a:avLst/>
          </a:prstGeom>
          <a:noFill/>
        </p:spPr>
        <p:txBody>
          <a:bodyPr wrap="none" rtlCol="0">
            <a:spAutoFit/>
          </a:bodyPr>
          <a:lstStyle/>
          <a:p>
            <a:r>
              <a:rPr lang="en-US" b="1" dirty="0">
                <a:latin typeface="Avenir Next Demi Bold" charset="0"/>
                <a:ea typeface="Avenir Next Demi Bold" charset="0"/>
                <a:cs typeface="Avenir Next Demi Bold" charset="0"/>
              </a:rPr>
              <a:t>Properties of Bitcoin (and Most Other Cryptocurrencies):</a:t>
            </a:r>
          </a:p>
        </p:txBody>
      </p:sp>
      <p:sp>
        <p:nvSpPr>
          <p:cNvPr id="7" name="TextBox 6"/>
          <p:cNvSpPr txBox="1"/>
          <p:nvPr/>
        </p:nvSpPr>
        <p:spPr>
          <a:xfrm>
            <a:off x="3559120" y="1389678"/>
            <a:ext cx="5234062" cy="338554"/>
          </a:xfrm>
          <a:prstGeom prst="rect">
            <a:avLst/>
          </a:prstGeom>
          <a:noFill/>
        </p:spPr>
        <p:txBody>
          <a:bodyPr wrap="none" rtlCol="0">
            <a:spAutoFit/>
          </a:bodyPr>
          <a:lstStyle/>
          <a:p>
            <a:r>
              <a:rPr lang="en-US" sz="1600" i="1" dirty="0">
                <a:latin typeface="Avenir Next" charset="0"/>
                <a:ea typeface="Avenir Next" charset="0"/>
                <a:cs typeface="Avenir Next" charset="0"/>
              </a:rPr>
              <a:t>*Properties of the underlying technology of Blockchain</a:t>
            </a:r>
          </a:p>
        </p:txBody>
      </p:sp>
      <p:sp>
        <p:nvSpPr>
          <p:cNvPr id="8" name="TextBox 7"/>
          <p:cNvSpPr txBox="1"/>
          <p:nvPr/>
        </p:nvSpPr>
        <p:spPr>
          <a:xfrm>
            <a:off x="6594457" y="2232736"/>
            <a:ext cx="5105399" cy="3046988"/>
          </a:xfrm>
          <a:prstGeom prst="rect">
            <a:avLst/>
          </a:prstGeom>
          <a:noFill/>
        </p:spPr>
        <p:txBody>
          <a:bodyPr wrap="square" rtlCol="0">
            <a:spAutoFit/>
          </a:bodyPr>
          <a:lstStyle/>
          <a:p>
            <a:pPr>
              <a:lnSpc>
                <a:spcPct val="200000"/>
              </a:lnSpc>
            </a:pPr>
            <a:r>
              <a:rPr lang="en-US" sz="1600" dirty="0">
                <a:solidFill>
                  <a:schemeClr val="bg1">
                    <a:lumMod val="65000"/>
                  </a:schemeClr>
                </a:solidFill>
                <a:latin typeface="Avenir Next Medium" charset="0"/>
                <a:ea typeface="Avenir Next Medium" charset="0"/>
                <a:cs typeface="Avenir Next Medium" charset="0"/>
              </a:rPr>
              <a:t>—Anyone can create a wallet</a:t>
            </a:r>
          </a:p>
          <a:p>
            <a:pPr>
              <a:lnSpc>
                <a:spcPct val="200000"/>
              </a:lnSpc>
            </a:pPr>
            <a:r>
              <a:rPr lang="en-US" sz="1600" dirty="0">
                <a:solidFill>
                  <a:schemeClr val="bg1">
                    <a:lumMod val="65000"/>
                  </a:schemeClr>
                </a:solidFill>
                <a:latin typeface="Avenir Next Medium" charset="0"/>
                <a:ea typeface="Avenir Next Medium" charset="0"/>
                <a:cs typeface="Avenir Next Medium" charset="0"/>
              </a:rPr>
              <a:t>—Peer-to-peer decentralized network</a:t>
            </a:r>
          </a:p>
          <a:p>
            <a:pPr>
              <a:lnSpc>
                <a:spcPct val="200000"/>
              </a:lnSpc>
            </a:pPr>
            <a:r>
              <a:rPr lang="en-US" sz="1600" dirty="0">
                <a:solidFill>
                  <a:schemeClr val="bg1">
                    <a:lumMod val="65000"/>
                  </a:schemeClr>
                </a:solidFill>
                <a:latin typeface="Avenir Next Medium" charset="0"/>
                <a:ea typeface="Avenir Next Medium" charset="0"/>
                <a:cs typeface="Avenir Next Medium" charset="0"/>
              </a:rPr>
              <a:t>—No profit-seeking centralized Intermediaries</a:t>
            </a:r>
          </a:p>
          <a:p>
            <a:pPr>
              <a:lnSpc>
                <a:spcPct val="200000"/>
              </a:lnSpc>
            </a:pPr>
            <a:r>
              <a:rPr lang="en-US" sz="1600" dirty="0">
                <a:solidFill>
                  <a:schemeClr val="bg1">
                    <a:lumMod val="65000"/>
                  </a:schemeClr>
                </a:solidFill>
                <a:latin typeface="Avenir Next Medium" charset="0"/>
                <a:ea typeface="Avenir Next Medium" charset="0"/>
                <a:cs typeface="Avenir Next Medium" charset="0"/>
              </a:rPr>
              <a:t>—Encrypted User Information</a:t>
            </a:r>
          </a:p>
          <a:p>
            <a:pPr>
              <a:lnSpc>
                <a:spcPct val="200000"/>
              </a:lnSpc>
            </a:pPr>
            <a:r>
              <a:rPr lang="en-US" sz="1600" dirty="0">
                <a:solidFill>
                  <a:schemeClr val="bg1">
                    <a:lumMod val="65000"/>
                  </a:schemeClr>
                </a:solidFill>
                <a:latin typeface="Avenir Next Medium" charset="0"/>
                <a:ea typeface="Avenir Next Medium" charset="0"/>
                <a:cs typeface="Avenir Next Medium" charset="0"/>
              </a:rPr>
              <a:t>—Cryptographic Validation of Transactions </a:t>
            </a:r>
          </a:p>
          <a:p>
            <a:pPr>
              <a:lnSpc>
                <a:spcPct val="200000"/>
              </a:lnSpc>
            </a:pPr>
            <a:r>
              <a:rPr lang="en-US" sz="1600" dirty="0">
                <a:solidFill>
                  <a:schemeClr val="bg1">
                    <a:lumMod val="65000"/>
                  </a:schemeClr>
                </a:solidFill>
                <a:latin typeface="Avenir Next Medium" charset="0"/>
                <a:ea typeface="Avenir Next Medium" charset="0"/>
                <a:cs typeface="Avenir Next Medium" charset="0"/>
              </a:rPr>
              <a:t>—Append Only Consensus Ledger </a:t>
            </a:r>
          </a:p>
        </p:txBody>
      </p:sp>
      <p:sp>
        <p:nvSpPr>
          <p:cNvPr id="9" name="TextBox 8"/>
          <p:cNvSpPr txBox="1"/>
          <p:nvPr/>
        </p:nvSpPr>
        <p:spPr>
          <a:xfrm>
            <a:off x="2791250" y="5784228"/>
            <a:ext cx="6509795" cy="369332"/>
          </a:xfrm>
          <a:prstGeom prst="rect">
            <a:avLst/>
          </a:prstGeom>
          <a:noFill/>
        </p:spPr>
        <p:txBody>
          <a:bodyPr wrap="none" rtlCol="0">
            <a:spAutoFit/>
          </a:bodyPr>
          <a:lstStyle/>
          <a:p>
            <a:r>
              <a:rPr lang="en-US" i="1">
                <a:latin typeface="Avenir Next" charset="0"/>
                <a:ea typeface="Avenir Next" charset="0"/>
                <a:cs typeface="Avenir Next" charset="0"/>
              </a:rPr>
              <a:t>This creates </a:t>
            </a:r>
            <a:r>
              <a:rPr lang="en-US" i="1" dirty="0">
                <a:latin typeface="Avenir Next" charset="0"/>
                <a:ea typeface="Avenir Next" charset="0"/>
                <a:cs typeface="Avenir Next" charset="0"/>
              </a:rPr>
              <a:t>a trusted financial system in a </a:t>
            </a:r>
            <a:r>
              <a:rPr lang="en-US" i="1">
                <a:latin typeface="Avenir Next" charset="0"/>
                <a:ea typeface="Avenir Next" charset="0"/>
                <a:cs typeface="Avenir Next" charset="0"/>
              </a:rPr>
              <a:t>trustless economy</a:t>
            </a:r>
            <a:endParaRPr lang="en-US" i="1" dirty="0">
              <a:latin typeface="Avenir Next" charset="0"/>
              <a:ea typeface="Avenir Next" charset="0"/>
              <a:cs typeface="Avenir Next" charset="0"/>
            </a:endParaRPr>
          </a:p>
        </p:txBody>
      </p:sp>
      <p:sp>
        <p:nvSpPr>
          <p:cNvPr id="2" name="Footer Placeholder 1">
            <a:extLst>
              <a:ext uri="{FF2B5EF4-FFF2-40B4-BE49-F238E27FC236}">
                <a16:creationId xmlns:a16="http://schemas.microsoft.com/office/drawing/2014/main" id="{1418348A-6BCC-44FF-BB0C-0A6F21BA9C78}"/>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72B79639-719B-4910-BECD-C4626FD95D3C}"/>
              </a:ext>
            </a:extLst>
          </p:cNvPr>
          <p:cNvSpPr>
            <a:spLocks noGrp="1"/>
          </p:cNvSpPr>
          <p:nvPr>
            <p:ph type="sldNum" sz="quarter" idx="12"/>
          </p:nvPr>
        </p:nvSpPr>
        <p:spPr/>
        <p:txBody>
          <a:bodyPr/>
          <a:lstStyle/>
          <a:p>
            <a:fld id="{969D4634-323E-2A49-AAAE-19731FC6EAE2}" type="slidenum">
              <a:rPr lang="en-US" smtClean="0"/>
              <a:t>14</a:t>
            </a:fld>
            <a:endParaRPr lang="en-US"/>
          </a:p>
        </p:txBody>
      </p:sp>
      <p:pic>
        <p:nvPicPr>
          <p:cNvPr id="10" name="Picture 9" descr="A close up of a sign&#10;&#10;Description automatically generated">
            <a:extLst>
              <a:ext uri="{FF2B5EF4-FFF2-40B4-BE49-F238E27FC236}">
                <a16:creationId xmlns:a16="http://schemas.microsoft.com/office/drawing/2014/main" id="{27BE374A-3823-4E14-99C6-97DC986568F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10016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a:off x="957418" y="1607677"/>
            <a:ext cx="4682135" cy="4682135"/>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373587" y="1607677"/>
            <a:ext cx="4682135" cy="4682135"/>
          </a:xfrm>
          <a:prstGeom prst="ellipse">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12340" y="4650364"/>
            <a:ext cx="2972289" cy="769441"/>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Senders / Receivers</a:t>
            </a:r>
          </a:p>
          <a:p>
            <a:pPr algn="ctr"/>
            <a:r>
              <a:rPr lang="en-US" sz="2000" i="1" dirty="0">
                <a:latin typeface="Avenir Next" charset="0"/>
                <a:ea typeface="Avenir Next" charset="0"/>
                <a:cs typeface="Avenir Next" charset="0"/>
              </a:rPr>
              <a:t>(The users of Bitcoin)</a:t>
            </a:r>
          </a:p>
        </p:txBody>
      </p:sp>
      <p:sp>
        <p:nvSpPr>
          <p:cNvPr id="6" name="TextBox 5"/>
          <p:cNvSpPr txBox="1"/>
          <p:nvPr/>
        </p:nvSpPr>
        <p:spPr>
          <a:xfrm>
            <a:off x="8180324" y="4447423"/>
            <a:ext cx="1154483" cy="461665"/>
          </a:xfrm>
          <a:prstGeom prst="rect">
            <a:avLst/>
          </a:prstGeom>
          <a:noFill/>
        </p:spPr>
        <p:txBody>
          <a:bodyPr wrap="none" rtlCol="0">
            <a:spAutoFit/>
          </a:bodyPr>
          <a:lstStyle/>
          <a:p>
            <a:r>
              <a:rPr lang="en-US" sz="2400" b="1" dirty="0">
                <a:latin typeface="Avenir Next Demi Bold" charset="0"/>
                <a:ea typeface="Avenir Next Demi Bold" charset="0"/>
                <a:cs typeface="Avenir Next Demi Bold" charset="0"/>
              </a:rPr>
              <a:t>Miners</a:t>
            </a:r>
          </a:p>
        </p:txBody>
      </p:sp>
      <p:sp>
        <p:nvSpPr>
          <p:cNvPr id="7" name="TextBox 6"/>
          <p:cNvSpPr txBox="1"/>
          <p:nvPr/>
        </p:nvSpPr>
        <p:spPr>
          <a:xfrm>
            <a:off x="3795332" y="696850"/>
            <a:ext cx="4496359" cy="400110"/>
          </a:xfrm>
          <a:prstGeom prst="rect">
            <a:avLst/>
          </a:prstGeom>
          <a:noFill/>
        </p:spPr>
        <p:txBody>
          <a:bodyPr wrap="none" rtlCol="0">
            <a:spAutoFit/>
          </a:bodyPr>
          <a:lstStyle/>
          <a:p>
            <a:pPr algn="ctr"/>
            <a:r>
              <a:rPr lang="en-US" sz="2000" b="1" dirty="0">
                <a:latin typeface="Avenir Next Demi Bold" charset="0"/>
                <a:ea typeface="Avenir Next Demi Bold" charset="0"/>
                <a:cs typeface="Avenir Next Demi Bold" charset="0"/>
              </a:rPr>
              <a:t>Two groups in the Bitcoin ecosystem</a:t>
            </a:r>
          </a:p>
        </p:txBody>
      </p:sp>
      <p:grpSp>
        <p:nvGrpSpPr>
          <p:cNvPr id="21" name="Group 20"/>
          <p:cNvGrpSpPr/>
          <p:nvPr/>
        </p:nvGrpSpPr>
        <p:grpSpPr>
          <a:xfrm>
            <a:off x="2202987" y="2284075"/>
            <a:ext cx="2190994" cy="1962487"/>
            <a:chOff x="3052040" y="2426372"/>
            <a:chExt cx="1874854" cy="1679318"/>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52040" y="2975926"/>
              <a:ext cx="615951" cy="539593"/>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94992" y="2426372"/>
              <a:ext cx="615951" cy="539593"/>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10943" y="2965965"/>
              <a:ext cx="615951" cy="539593"/>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94993" y="3566097"/>
              <a:ext cx="615951" cy="539593"/>
            </a:xfrm>
            <a:prstGeom prst="rect">
              <a:avLst/>
            </a:prstGeom>
          </p:spPr>
        </p:pic>
      </p:grpSp>
      <p:grpSp>
        <p:nvGrpSpPr>
          <p:cNvPr id="22" name="Group 21"/>
          <p:cNvGrpSpPr/>
          <p:nvPr/>
        </p:nvGrpSpPr>
        <p:grpSpPr>
          <a:xfrm>
            <a:off x="7705837" y="2413379"/>
            <a:ext cx="2129123" cy="1617043"/>
            <a:chOff x="7502793" y="2426372"/>
            <a:chExt cx="2400567" cy="1823201"/>
          </a:xfrm>
        </p:grpSpPr>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99998" y="2426372"/>
              <a:ext cx="930772" cy="809389"/>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99801" y="2885456"/>
              <a:ext cx="1203559" cy="1002942"/>
            </a:xfrm>
            <a:prstGeom prst="rect">
              <a:avLst/>
            </a:prstGeom>
          </p:spPr>
        </p:pic>
        <p:pic>
          <p:nvPicPr>
            <p:cNvPr id="15" name="Picture 1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02793" y="3634388"/>
              <a:ext cx="705308" cy="615185"/>
            </a:xfrm>
            <a:prstGeom prst="rect">
              <a:avLst/>
            </a:prstGeom>
          </p:spPr>
        </p:pic>
        <p:pic>
          <p:nvPicPr>
            <p:cNvPr id="16" name="Picture 1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886646" y="3634388"/>
              <a:ext cx="705308" cy="615185"/>
            </a:xfrm>
            <a:prstGeom prst="rect">
              <a:avLst/>
            </a:prstGeom>
          </p:spPr>
        </p:pic>
      </p:grpSp>
      <p:sp>
        <p:nvSpPr>
          <p:cNvPr id="2" name="TextBox 1"/>
          <p:cNvSpPr txBox="1"/>
          <p:nvPr/>
        </p:nvSpPr>
        <p:spPr>
          <a:xfrm>
            <a:off x="7165298" y="4958140"/>
            <a:ext cx="3177914" cy="923330"/>
          </a:xfrm>
          <a:prstGeom prst="rect">
            <a:avLst/>
          </a:prstGeom>
          <a:noFill/>
        </p:spPr>
        <p:txBody>
          <a:bodyPr wrap="square" rtlCol="0">
            <a:spAutoFit/>
          </a:bodyPr>
          <a:lstStyle/>
          <a:p>
            <a:pPr algn="ctr"/>
            <a:r>
              <a:rPr lang="en-US" i="1" dirty="0">
                <a:latin typeface="Avenir Next" charset="0"/>
                <a:ea typeface="Avenir Next" charset="0"/>
                <a:cs typeface="Avenir Next" charset="0"/>
              </a:rPr>
              <a:t>(Provide the service of validation and receives bitcoin as payment)</a:t>
            </a:r>
          </a:p>
        </p:txBody>
      </p:sp>
      <p:sp>
        <p:nvSpPr>
          <p:cNvPr id="3" name="Footer Placeholder 2">
            <a:extLst>
              <a:ext uri="{FF2B5EF4-FFF2-40B4-BE49-F238E27FC236}">
                <a16:creationId xmlns:a16="http://schemas.microsoft.com/office/drawing/2014/main" id="{43475086-A500-4FE8-8D31-EDC3E190989E}"/>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5663E720-5374-4E66-BA19-F6533376A29D}"/>
              </a:ext>
            </a:extLst>
          </p:cNvPr>
          <p:cNvSpPr>
            <a:spLocks noGrp="1"/>
          </p:cNvSpPr>
          <p:nvPr>
            <p:ph type="sldNum" sz="quarter" idx="12"/>
          </p:nvPr>
        </p:nvSpPr>
        <p:spPr/>
        <p:txBody>
          <a:bodyPr/>
          <a:lstStyle/>
          <a:p>
            <a:fld id="{969D4634-323E-2A49-AAAE-19731FC6EAE2}" type="slidenum">
              <a:rPr lang="en-US" smtClean="0"/>
              <a:t>15</a:t>
            </a:fld>
            <a:endParaRPr lang="en-US"/>
          </a:p>
        </p:txBody>
      </p:sp>
      <p:pic>
        <p:nvPicPr>
          <p:cNvPr id="23" name="Picture 22" descr="A close up of a sign&#10;&#10;Description automatically generated">
            <a:extLst>
              <a:ext uri="{FF2B5EF4-FFF2-40B4-BE49-F238E27FC236}">
                <a16:creationId xmlns:a16="http://schemas.microsoft.com/office/drawing/2014/main" id="{AA0F89CD-ADA9-4113-9179-46B6DF05194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4689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5" grpId="0"/>
      <p:bldP spid="6" grpId="0"/>
      <p:bldP spid="7"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59477" y="716204"/>
            <a:ext cx="5795241" cy="400110"/>
          </a:xfrm>
          <a:prstGeom prst="rect">
            <a:avLst/>
          </a:prstGeom>
          <a:noFill/>
        </p:spPr>
        <p:txBody>
          <a:bodyPr wrap="none" rtlCol="0">
            <a:spAutoFit/>
          </a:bodyPr>
          <a:lstStyle/>
          <a:p>
            <a:r>
              <a:rPr lang="en-US" sz="2000" b="1" dirty="0">
                <a:latin typeface="Avenir Next Demi Bold" charset="0"/>
                <a:ea typeface="Avenir Next Demi Bold" charset="0"/>
                <a:cs typeface="Avenir Next Demi Bold" charset="0"/>
              </a:rPr>
              <a:t>How a Bitcoin Transaction Works in More Detail</a:t>
            </a:r>
          </a:p>
        </p:txBody>
      </p:sp>
      <p:sp>
        <p:nvSpPr>
          <p:cNvPr id="5" name="Rectangle 4"/>
          <p:cNvSpPr/>
          <p:nvPr/>
        </p:nvSpPr>
        <p:spPr>
          <a:xfrm>
            <a:off x="8355434" y="3307503"/>
            <a:ext cx="2668133" cy="1341983"/>
          </a:xfrm>
          <a:prstGeom prst="rect">
            <a:avLst/>
          </a:prstGeom>
          <a:solidFill>
            <a:srgbClr val="FF0000">
              <a:alpha val="13000"/>
            </a:srgbClr>
          </a:solidFill>
          <a:ln w="349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46448" y="1965520"/>
            <a:ext cx="2668133" cy="1341983"/>
          </a:xfrm>
          <a:prstGeom prst="rect">
            <a:avLst/>
          </a:prstGeom>
          <a:solidFill>
            <a:srgbClr val="92D050">
              <a:alpha val="12000"/>
            </a:srgbClr>
          </a:solidFill>
          <a:ln w="349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50736" y="2977465"/>
            <a:ext cx="1295400" cy="1134813"/>
          </a:xfrm>
          <a:prstGeom prst="rect">
            <a:avLst/>
          </a:prstGeom>
        </p:spPr>
      </p:pic>
      <p:sp>
        <p:nvSpPr>
          <p:cNvPr id="8" name="Rounded Rectangular Callout 7"/>
          <p:cNvSpPr/>
          <p:nvPr/>
        </p:nvSpPr>
        <p:spPr>
          <a:xfrm>
            <a:off x="998287" y="1817672"/>
            <a:ext cx="1968500" cy="902732"/>
          </a:xfrm>
          <a:prstGeom prst="wedgeRoundRectCallout">
            <a:avLst/>
          </a:prstGeom>
          <a:solidFill>
            <a:schemeClr val="accent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080837" y="1945872"/>
            <a:ext cx="1803400" cy="646331"/>
          </a:xfrm>
          <a:prstGeom prst="rect">
            <a:avLst/>
          </a:prstGeom>
          <a:noFill/>
        </p:spPr>
        <p:txBody>
          <a:bodyPr wrap="square" rtlCol="0">
            <a:spAutoFit/>
          </a:bodyPr>
          <a:lstStyle/>
          <a:p>
            <a:pPr algn="ctr"/>
            <a:r>
              <a:rPr lang="en-US" dirty="0">
                <a:latin typeface="Avenir Next Medium" charset="0"/>
                <a:ea typeface="Avenir Next Medium" charset="0"/>
                <a:cs typeface="Avenir Next Medium" charset="0"/>
              </a:rPr>
              <a:t>“I want to get into Bitcoin”</a:t>
            </a:r>
          </a:p>
        </p:txBody>
      </p:sp>
      <p:sp>
        <p:nvSpPr>
          <p:cNvPr id="10" name="TextBox 9"/>
          <p:cNvSpPr txBox="1"/>
          <p:nvPr/>
        </p:nvSpPr>
        <p:spPr>
          <a:xfrm>
            <a:off x="1888094" y="4184673"/>
            <a:ext cx="620683" cy="369332"/>
          </a:xfrm>
          <a:prstGeom prst="rect">
            <a:avLst/>
          </a:prstGeom>
          <a:noFill/>
        </p:spPr>
        <p:txBody>
          <a:bodyPr wrap="none" rtlCol="0">
            <a:spAutoFit/>
          </a:bodyPr>
          <a:lstStyle/>
          <a:p>
            <a:r>
              <a:rPr lang="en-US">
                <a:latin typeface="Avenir Next Medium" charset="0"/>
                <a:ea typeface="Avenir Next Medium" charset="0"/>
                <a:cs typeface="Avenir Next Medium" charset="0"/>
              </a:rPr>
              <a:t>Bob</a:t>
            </a:r>
          </a:p>
        </p:txBody>
      </p:sp>
      <p:cxnSp>
        <p:nvCxnSpPr>
          <p:cNvPr id="11" name="Straight Arrow Connector 10"/>
          <p:cNvCxnSpPr/>
          <p:nvPr/>
        </p:nvCxnSpPr>
        <p:spPr>
          <a:xfrm>
            <a:off x="3452644" y="3289299"/>
            <a:ext cx="6485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07730" y="2977465"/>
            <a:ext cx="1786110" cy="646331"/>
          </a:xfrm>
          <a:prstGeom prst="rect">
            <a:avLst/>
          </a:prstGeom>
          <a:noFill/>
        </p:spPr>
        <p:txBody>
          <a:bodyPr wrap="square" rtlCol="0">
            <a:spAutoFit/>
          </a:bodyPr>
          <a:lstStyle/>
          <a:p>
            <a:pPr algn="ctr"/>
            <a:r>
              <a:rPr lang="en-US" dirty="0">
                <a:latin typeface="Avenir Next Medium" charset="0"/>
                <a:ea typeface="Avenir Next Medium" charset="0"/>
                <a:cs typeface="Avenir Next Medium" charset="0"/>
              </a:rPr>
              <a:t>Makes a Bitcoin Wallet</a:t>
            </a:r>
          </a:p>
        </p:txBody>
      </p:sp>
      <p:sp>
        <p:nvSpPr>
          <p:cNvPr id="13" name="TextBox 12"/>
          <p:cNvSpPr txBox="1"/>
          <p:nvPr/>
        </p:nvSpPr>
        <p:spPr>
          <a:xfrm>
            <a:off x="9047337" y="2124961"/>
            <a:ext cx="1410130" cy="369332"/>
          </a:xfrm>
          <a:prstGeom prst="rect">
            <a:avLst/>
          </a:prstGeom>
          <a:noFill/>
        </p:spPr>
        <p:txBody>
          <a:bodyPr wrap="none" rtlCol="0">
            <a:spAutoFit/>
          </a:bodyPr>
          <a:lstStyle/>
          <a:p>
            <a:r>
              <a:rPr lang="en-US" b="1" dirty="0">
                <a:latin typeface="Avenir Next" charset="0"/>
                <a:ea typeface="Avenir Next" charset="0"/>
                <a:cs typeface="Avenir Next" charset="0"/>
              </a:rPr>
              <a:t>Public Key </a:t>
            </a:r>
          </a:p>
        </p:txBody>
      </p:sp>
      <p:sp>
        <p:nvSpPr>
          <p:cNvPr id="14" name="TextBox 13"/>
          <p:cNvSpPr txBox="1"/>
          <p:nvPr/>
        </p:nvSpPr>
        <p:spPr>
          <a:xfrm>
            <a:off x="8954718" y="3404998"/>
            <a:ext cx="1511119" cy="369332"/>
          </a:xfrm>
          <a:prstGeom prst="rect">
            <a:avLst/>
          </a:prstGeom>
          <a:noFill/>
        </p:spPr>
        <p:txBody>
          <a:bodyPr wrap="none" rtlCol="0">
            <a:spAutoFit/>
          </a:bodyPr>
          <a:lstStyle/>
          <a:p>
            <a:r>
              <a:rPr lang="en-US" b="1" dirty="0">
                <a:latin typeface="Avenir Next" charset="0"/>
                <a:ea typeface="Avenir Next" charset="0"/>
                <a:cs typeface="Avenir Next" charset="0"/>
              </a:rPr>
              <a:t>Private Key </a:t>
            </a:r>
          </a:p>
        </p:txBody>
      </p:sp>
      <p:sp>
        <p:nvSpPr>
          <p:cNvPr id="15" name="TextBox 14"/>
          <p:cNvSpPr txBox="1"/>
          <p:nvPr/>
        </p:nvSpPr>
        <p:spPr>
          <a:xfrm>
            <a:off x="9068114" y="2506893"/>
            <a:ext cx="1284326" cy="369332"/>
          </a:xfrm>
          <a:prstGeom prst="rect">
            <a:avLst/>
          </a:prstGeom>
          <a:noFill/>
        </p:spPr>
        <p:txBody>
          <a:bodyPr wrap="none" rtlCol="0">
            <a:spAutoFit/>
          </a:bodyPr>
          <a:lstStyle/>
          <a:p>
            <a:r>
              <a:rPr lang="en-US" i="1" dirty="0">
                <a:latin typeface="Avenir Next Medium" charset="0"/>
                <a:ea typeface="Avenir Next Medium" charset="0"/>
                <a:cs typeface="Avenir Next Medium" charset="0"/>
              </a:rPr>
              <a:t>“123BOB”</a:t>
            </a:r>
          </a:p>
        </p:txBody>
      </p:sp>
      <p:sp>
        <p:nvSpPr>
          <p:cNvPr id="16" name="TextBox 15"/>
          <p:cNvSpPr txBox="1"/>
          <p:nvPr/>
        </p:nvSpPr>
        <p:spPr>
          <a:xfrm>
            <a:off x="8211753" y="5167066"/>
            <a:ext cx="2997048" cy="1077218"/>
          </a:xfrm>
          <a:prstGeom prst="rect">
            <a:avLst/>
          </a:prstGeom>
          <a:noFill/>
        </p:spPr>
        <p:txBody>
          <a:bodyPr wrap="square" rtlCol="0">
            <a:spAutoFit/>
          </a:bodyPr>
          <a:lstStyle/>
          <a:p>
            <a:pPr algn="ctr"/>
            <a:r>
              <a:rPr lang="en-US" sz="1600" i="1" dirty="0">
                <a:latin typeface="Avenir Next" charset="0"/>
                <a:ea typeface="Avenir Next" charset="0"/>
                <a:cs typeface="Avenir Next" charset="0"/>
              </a:rPr>
              <a:t>Kind of like the door lock to your house, anyone can see your lock, but no one but you has the key</a:t>
            </a:r>
          </a:p>
        </p:txBody>
      </p:sp>
      <p:sp>
        <p:nvSpPr>
          <p:cNvPr id="17" name="TextBox 16"/>
          <p:cNvSpPr txBox="1"/>
          <p:nvPr/>
        </p:nvSpPr>
        <p:spPr>
          <a:xfrm>
            <a:off x="8647005" y="3761559"/>
            <a:ext cx="2126544" cy="369332"/>
          </a:xfrm>
          <a:prstGeom prst="rect">
            <a:avLst/>
          </a:prstGeom>
          <a:noFill/>
        </p:spPr>
        <p:txBody>
          <a:bodyPr wrap="none" rtlCol="0">
            <a:spAutoFit/>
          </a:bodyPr>
          <a:lstStyle/>
          <a:p>
            <a:r>
              <a:rPr lang="en-US">
                <a:latin typeface="Avenir Next Medium" charset="0"/>
                <a:ea typeface="Avenir Next Medium" charset="0"/>
                <a:cs typeface="Avenir Next Medium" charset="0"/>
              </a:rPr>
              <a:t>“456SecretlyBOB”</a:t>
            </a:r>
            <a:endParaRPr lang="en-US" dirty="0">
              <a:latin typeface="Avenir Next Medium" charset="0"/>
              <a:ea typeface="Avenir Next Medium" charset="0"/>
              <a:cs typeface="Avenir Next Medium" charset="0"/>
            </a:endParaRPr>
          </a:p>
        </p:txBody>
      </p:sp>
      <p:cxnSp>
        <p:nvCxnSpPr>
          <p:cNvPr id="18" name="Straight Arrow Connector 17"/>
          <p:cNvCxnSpPr/>
          <p:nvPr/>
        </p:nvCxnSpPr>
        <p:spPr>
          <a:xfrm>
            <a:off x="6907044" y="3277631"/>
            <a:ext cx="64857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7815496" y="3164701"/>
            <a:ext cx="775918" cy="276999"/>
          </a:xfrm>
          <a:prstGeom prst="rect">
            <a:avLst/>
          </a:prstGeom>
          <a:noFill/>
        </p:spPr>
        <p:txBody>
          <a:bodyPr wrap="none" rtlCol="0">
            <a:spAutoFit/>
          </a:bodyPr>
          <a:lstStyle/>
          <a:p>
            <a:r>
              <a:rPr lang="en-US" sz="1200">
                <a:latin typeface="Avenir Next" charset="0"/>
                <a:ea typeface="Avenir Next" charset="0"/>
                <a:cs typeface="Avenir Next" charset="0"/>
              </a:rPr>
              <a:t>WALLET</a:t>
            </a:r>
          </a:p>
        </p:txBody>
      </p:sp>
      <p:sp>
        <p:nvSpPr>
          <p:cNvPr id="20" name="TextBox 19"/>
          <p:cNvSpPr txBox="1"/>
          <p:nvPr/>
        </p:nvSpPr>
        <p:spPr>
          <a:xfrm>
            <a:off x="9401914" y="4356764"/>
            <a:ext cx="1630639" cy="276999"/>
          </a:xfrm>
          <a:prstGeom prst="rect">
            <a:avLst/>
          </a:prstGeom>
          <a:noFill/>
        </p:spPr>
        <p:txBody>
          <a:bodyPr wrap="none" rtlCol="0">
            <a:spAutoFit/>
          </a:bodyPr>
          <a:lstStyle/>
          <a:p>
            <a:r>
              <a:rPr lang="en-US" sz="1200">
                <a:solidFill>
                  <a:schemeClr val="bg1">
                    <a:lumMod val="50000"/>
                  </a:schemeClr>
                </a:solidFill>
                <a:latin typeface="Avenir Next Medium" charset="0"/>
                <a:ea typeface="Avenir Next Medium" charset="0"/>
                <a:cs typeface="Avenir Next Medium" charset="0"/>
              </a:rPr>
              <a:t>*Cryptographic keys</a:t>
            </a:r>
            <a:endParaRPr lang="en-US" sz="1200" dirty="0">
              <a:solidFill>
                <a:schemeClr val="bg1">
                  <a:lumMod val="50000"/>
                </a:schemeClr>
              </a:solidFill>
              <a:latin typeface="Avenir Next Medium" charset="0"/>
              <a:ea typeface="Avenir Next Medium" charset="0"/>
              <a:cs typeface="Avenir Next Medium" charset="0"/>
            </a:endParaRPr>
          </a:p>
        </p:txBody>
      </p:sp>
      <p:sp>
        <p:nvSpPr>
          <p:cNvPr id="21" name="TextBox 20"/>
          <p:cNvSpPr txBox="1"/>
          <p:nvPr/>
        </p:nvSpPr>
        <p:spPr>
          <a:xfrm>
            <a:off x="9400190" y="3023576"/>
            <a:ext cx="1630639" cy="276999"/>
          </a:xfrm>
          <a:prstGeom prst="rect">
            <a:avLst/>
          </a:prstGeom>
          <a:noFill/>
        </p:spPr>
        <p:txBody>
          <a:bodyPr wrap="none" rtlCol="0">
            <a:spAutoFit/>
          </a:bodyPr>
          <a:lstStyle/>
          <a:p>
            <a:r>
              <a:rPr lang="en-US" sz="1200">
                <a:solidFill>
                  <a:schemeClr val="bg1">
                    <a:lumMod val="50000"/>
                  </a:schemeClr>
                </a:solidFill>
                <a:latin typeface="Avenir Next Medium" charset="0"/>
                <a:ea typeface="Avenir Next Medium" charset="0"/>
                <a:cs typeface="Avenir Next Medium" charset="0"/>
              </a:rPr>
              <a:t>*Cryptographic keys</a:t>
            </a:r>
            <a:endParaRPr lang="en-US" sz="1200" dirty="0">
              <a:solidFill>
                <a:schemeClr val="bg1">
                  <a:lumMod val="50000"/>
                </a:schemeClr>
              </a:solidFill>
              <a:latin typeface="Avenir Next Medium" charset="0"/>
              <a:ea typeface="Avenir Next Medium" charset="0"/>
              <a:cs typeface="Avenir Next Medium" charset="0"/>
            </a:endParaRPr>
          </a:p>
        </p:txBody>
      </p:sp>
      <p:sp>
        <p:nvSpPr>
          <p:cNvPr id="22" name="TextBox 21"/>
          <p:cNvSpPr txBox="1"/>
          <p:nvPr/>
        </p:nvSpPr>
        <p:spPr>
          <a:xfrm>
            <a:off x="4547936" y="3872547"/>
            <a:ext cx="2105698" cy="646331"/>
          </a:xfrm>
          <a:prstGeom prst="rect">
            <a:avLst/>
          </a:prstGeom>
          <a:noFill/>
        </p:spPr>
        <p:txBody>
          <a:bodyPr wrap="square" rtlCol="0">
            <a:spAutoFit/>
          </a:bodyPr>
          <a:lstStyle/>
          <a:p>
            <a:pPr algn="ctr"/>
            <a:r>
              <a:rPr lang="en-US" sz="1200" i="1" dirty="0">
                <a:latin typeface="Avenir Next" charset="0"/>
                <a:ea typeface="Avenir Next" charset="0"/>
                <a:cs typeface="Avenir Next" charset="0"/>
              </a:rPr>
              <a:t>This can be done online, or even offline with a downloaded program</a:t>
            </a:r>
          </a:p>
        </p:txBody>
      </p:sp>
      <p:sp>
        <p:nvSpPr>
          <p:cNvPr id="2" name="Footer Placeholder 1">
            <a:extLst>
              <a:ext uri="{FF2B5EF4-FFF2-40B4-BE49-F238E27FC236}">
                <a16:creationId xmlns:a16="http://schemas.microsoft.com/office/drawing/2014/main" id="{4A46DBEB-4DFF-4C55-B789-8F8507A5AF59}"/>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FDAFEA05-8473-421D-89DA-81562A9099B3}"/>
              </a:ext>
            </a:extLst>
          </p:cNvPr>
          <p:cNvSpPr>
            <a:spLocks noGrp="1"/>
          </p:cNvSpPr>
          <p:nvPr>
            <p:ph type="sldNum" sz="quarter" idx="12"/>
          </p:nvPr>
        </p:nvSpPr>
        <p:spPr/>
        <p:txBody>
          <a:bodyPr/>
          <a:lstStyle/>
          <a:p>
            <a:fld id="{969D4634-323E-2A49-AAAE-19731FC6EAE2}" type="slidenum">
              <a:rPr lang="en-US" smtClean="0"/>
              <a:t>16</a:t>
            </a:fld>
            <a:endParaRPr lang="en-US"/>
          </a:p>
        </p:txBody>
      </p:sp>
      <p:pic>
        <p:nvPicPr>
          <p:cNvPr id="23" name="Picture 22" descr="A close up of a sign&#10;&#10;Description automatically generated">
            <a:extLst>
              <a:ext uri="{FF2B5EF4-FFF2-40B4-BE49-F238E27FC236}">
                <a16:creationId xmlns:a16="http://schemas.microsoft.com/office/drawing/2014/main" id="{381AE5B4-2A68-47B9-80F4-7A7EBAE918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83713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animBg="1"/>
      <p:bldP spid="9" grpId="0"/>
      <p:bldP spid="10" grpId="0"/>
      <p:bldP spid="12" grpId="0"/>
      <p:bldP spid="13" grpId="0"/>
      <p:bldP spid="14" grpId="0"/>
      <p:bldP spid="15" grpId="0"/>
      <p:bldP spid="16" grpId="0"/>
      <p:bldP spid="17" grpId="0"/>
      <p:bldP spid="19"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64654" y="1313510"/>
            <a:ext cx="958041" cy="839275"/>
          </a:xfrm>
          <a:prstGeom prst="rect">
            <a:avLst/>
          </a:prstGeom>
        </p:spPr>
      </p:pic>
      <p:sp>
        <p:nvSpPr>
          <p:cNvPr id="9" name="TextBox 8"/>
          <p:cNvSpPr txBox="1"/>
          <p:nvPr/>
        </p:nvSpPr>
        <p:spPr>
          <a:xfrm>
            <a:off x="1057866" y="2531017"/>
            <a:ext cx="713657"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Alice</a:t>
            </a:r>
          </a:p>
        </p:txBody>
      </p:sp>
      <p:cxnSp>
        <p:nvCxnSpPr>
          <p:cNvPr id="11" name="Straight Arrow Connector 10"/>
          <p:cNvCxnSpPr/>
          <p:nvPr/>
        </p:nvCxnSpPr>
        <p:spPr>
          <a:xfrm>
            <a:off x="1415168" y="3108631"/>
            <a:ext cx="0" cy="550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7660" y="4045311"/>
            <a:ext cx="958041" cy="839275"/>
          </a:xfrm>
          <a:prstGeom prst="rect">
            <a:avLst/>
          </a:prstGeom>
        </p:spPr>
      </p:pic>
      <p:sp>
        <p:nvSpPr>
          <p:cNvPr id="17" name="TextBox 16"/>
          <p:cNvSpPr txBox="1"/>
          <p:nvPr/>
        </p:nvSpPr>
        <p:spPr>
          <a:xfrm>
            <a:off x="1074147" y="5201906"/>
            <a:ext cx="620683"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Bob</a:t>
            </a:r>
          </a:p>
        </p:txBody>
      </p:sp>
      <p:sp>
        <p:nvSpPr>
          <p:cNvPr id="2" name="TextBox 1"/>
          <p:cNvSpPr txBox="1"/>
          <p:nvPr/>
        </p:nvSpPr>
        <p:spPr>
          <a:xfrm>
            <a:off x="1694830" y="3217669"/>
            <a:ext cx="745973" cy="338554"/>
          </a:xfrm>
          <a:prstGeom prst="rect">
            <a:avLst/>
          </a:prstGeom>
          <a:noFill/>
        </p:spPr>
        <p:txBody>
          <a:bodyPr wrap="none" rtlCol="0">
            <a:spAutoFit/>
          </a:bodyPr>
          <a:lstStyle/>
          <a:p>
            <a:r>
              <a:rPr lang="en-US" sz="1600">
                <a:latin typeface="Avenir Next Medium" charset="0"/>
                <a:ea typeface="Avenir Next Medium" charset="0"/>
                <a:cs typeface="Avenir Next Medium" charset="0"/>
              </a:rPr>
              <a:t>5 BTC</a:t>
            </a:r>
          </a:p>
        </p:txBody>
      </p:sp>
      <p:sp>
        <p:nvSpPr>
          <p:cNvPr id="15" name="Right Brace 14"/>
          <p:cNvSpPr/>
          <p:nvPr/>
        </p:nvSpPr>
        <p:spPr>
          <a:xfrm>
            <a:off x="2511600" y="1119372"/>
            <a:ext cx="779290" cy="4267200"/>
          </a:xfrm>
          <a:prstGeom prst="rightBrace">
            <a:avLst>
              <a:gd name="adj1" fmla="val 73521"/>
              <a:gd name="adj2" fmla="val 51190"/>
            </a:avLst>
          </a:prstGeom>
          <a:ln w="5715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p:cNvSpPr txBox="1"/>
          <p:nvPr/>
        </p:nvSpPr>
        <p:spPr>
          <a:xfrm>
            <a:off x="4839304" y="654678"/>
            <a:ext cx="1611852" cy="307777"/>
          </a:xfrm>
          <a:prstGeom prst="rect">
            <a:avLst/>
          </a:prstGeom>
          <a:noFill/>
        </p:spPr>
        <p:txBody>
          <a:bodyPr wrap="none" rtlCol="0">
            <a:spAutoFit/>
          </a:bodyPr>
          <a:lstStyle/>
          <a:p>
            <a:r>
              <a:rPr lang="en-US" sz="1400" dirty="0">
                <a:latin typeface="Avenir Next" charset="0"/>
                <a:ea typeface="Avenir Next" charset="0"/>
                <a:cs typeface="Avenir Next" charset="0"/>
              </a:rPr>
              <a:t>A TRANSACTION</a:t>
            </a:r>
          </a:p>
        </p:txBody>
      </p:sp>
      <p:sp>
        <p:nvSpPr>
          <p:cNvPr id="25" name="Rectangle 24"/>
          <p:cNvSpPr/>
          <p:nvPr/>
        </p:nvSpPr>
        <p:spPr>
          <a:xfrm>
            <a:off x="3713472" y="1047950"/>
            <a:ext cx="3657601" cy="3743455"/>
          </a:xfrm>
          <a:prstGeom prst="rect">
            <a:avLst/>
          </a:prstGeom>
          <a:solidFill>
            <a:schemeClr val="accent1">
              <a:alpha val="13000"/>
            </a:schemeClr>
          </a:solidFill>
          <a:ln w="3492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p:cNvSpPr txBox="1"/>
          <p:nvPr/>
        </p:nvSpPr>
        <p:spPr>
          <a:xfrm>
            <a:off x="3831010" y="1214695"/>
            <a:ext cx="973343" cy="307777"/>
          </a:xfrm>
          <a:prstGeom prst="rect">
            <a:avLst/>
          </a:prstGeom>
          <a:noFill/>
        </p:spPr>
        <p:txBody>
          <a:bodyPr wrap="none" rtlCol="0">
            <a:spAutoFit/>
          </a:bodyPr>
          <a:lstStyle/>
          <a:p>
            <a:r>
              <a:rPr lang="en-US" sz="1400" i="1" dirty="0">
                <a:latin typeface="Avenir Next Medium" charset="0"/>
                <a:ea typeface="Avenir Next Medium" charset="0"/>
                <a:cs typeface="Avenir Next Medium" charset="0"/>
              </a:rPr>
              <a:t>Message:</a:t>
            </a:r>
          </a:p>
        </p:txBody>
      </p:sp>
      <p:sp>
        <p:nvSpPr>
          <p:cNvPr id="27" name="TextBox 26"/>
          <p:cNvSpPr txBox="1"/>
          <p:nvPr/>
        </p:nvSpPr>
        <p:spPr>
          <a:xfrm>
            <a:off x="3831010" y="2128010"/>
            <a:ext cx="2432444" cy="307777"/>
          </a:xfrm>
          <a:prstGeom prst="rect">
            <a:avLst/>
          </a:prstGeom>
          <a:noFill/>
        </p:spPr>
        <p:txBody>
          <a:bodyPr wrap="square" rtlCol="0">
            <a:spAutoFit/>
          </a:bodyPr>
          <a:lstStyle/>
          <a:p>
            <a:r>
              <a:rPr lang="en-US" sz="1400" i="1" dirty="0">
                <a:latin typeface="Avenir Next Medium" charset="0"/>
                <a:ea typeface="Avenir Next Medium" charset="0"/>
                <a:cs typeface="Avenir Next Medium" charset="0"/>
              </a:rPr>
              <a:t>Proof I have bitcoins:</a:t>
            </a:r>
          </a:p>
        </p:txBody>
      </p:sp>
      <p:sp>
        <p:nvSpPr>
          <p:cNvPr id="28" name="TextBox 27"/>
          <p:cNvSpPr txBox="1"/>
          <p:nvPr/>
        </p:nvSpPr>
        <p:spPr>
          <a:xfrm>
            <a:off x="4220037" y="2527430"/>
            <a:ext cx="2603418" cy="1077218"/>
          </a:xfrm>
          <a:prstGeom prst="rect">
            <a:avLst/>
          </a:prstGeom>
          <a:noFill/>
        </p:spPr>
        <p:txBody>
          <a:bodyPr wrap="square" rtlCol="0">
            <a:spAutoFit/>
          </a:bodyPr>
          <a:lstStyle/>
          <a:p>
            <a:r>
              <a:rPr lang="en-US" sz="1600" dirty="0">
                <a:latin typeface="Avenir Next Medium" charset="0"/>
                <a:ea typeface="Avenir Next Medium" charset="0"/>
                <a:cs typeface="Avenir Next Medium" charset="0"/>
              </a:rPr>
              <a:t>A list of all of the previous transactions where I received bitcoin (similar to an account </a:t>
            </a:r>
            <a:r>
              <a:rPr lang="en-US" sz="1600">
                <a:latin typeface="Avenir Next Medium" charset="0"/>
                <a:ea typeface="Avenir Next Medium" charset="0"/>
                <a:cs typeface="Avenir Next Medium" charset="0"/>
              </a:rPr>
              <a:t>balance)</a:t>
            </a:r>
            <a:endParaRPr lang="en-US" sz="1600" dirty="0">
              <a:latin typeface="Avenir Next Medium" charset="0"/>
              <a:ea typeface="Avenir Next Medium" charset="0"/>
              <a:cs typeface="Avenir Next Medium" charset="0"/>
            </a:endParaRPr>
          </a:p>
        </p:txBody>
      </p:sp>
      <p:sp>
        <p:nvSpPr>
          <p:cNvPr id="29" name="TextBox 28"/>
          <p:cNvSpPr txBox="1"/>
          <p:nvPr/>
        </p:nvSpPr>
        <p:spPr>
          <a:xfrm>
            <a:off x="4165355" y="1595211"/>
            <a:ext cx="2502865" cy="338554"/>
          </a:xfrm>
          <a:prstGeom prst="rect">
            <a:avLst/>
          </a:prstGeom>
          <a:noFill/>
        </p:spPr>
        <p:txBody>
          <a:bodyPr wrap="none" rtlCol="0">
            <a:spAutoFit/>
          </a:bodyPr>
          <a:lstStyle/>
          <a:p>
            <a:r>
              <a:rPr lang="en-US" sz="1600">
                <a:latin typeface="Avenir Next Medium" charset="0"/>
                <a:ea typeface="Avenir Next Medium" charset="0"/>
                <a:cs typeface="Avenir Next Medium" charset="0"/>
              </a:rPr>
              <a:t>“Send 5 BTC to 123Bob”</a:t>
            </a:r>
          </a:p>
        </p:txBody>
      </p:sp>
      <p:sp>
        <p:nvSpPr>
          <p:cNvPr id="30" name="TextBox 29"/>
          <p:cNvSpPr txBox="1"/>
          <p:nvPr/>
        </p:nvSpPr>
        <p:spPr>
          <a:xfrm>
            <a:off x="3831010" y="3807420"/>
            <a:ext cx="1024063" cy="307777"/>
          </a:xfrm>
          <a:prstGeom prst="rect">
            <a:avLst/>
          </a:prstGeom>
          <a:noFill/>
        </p:spPr>
        <p:txBody>
          <a:bodyPr wrap="none" rtlCol="0">
            <a:spAutoFit/>
          </a:bodyPr>
          <a:lstStyle/>
          <a:p>
            <a:r>
              <a:rPr lang="en-US" sz="1400" i="1">
                <a:latin typeface="Avenir Next Medium" charset="0"/>
                <a:ea typeface="Avenir Next Medium" charset="0"/>
                <a:cs typeface="Avenir Next Medium" charset="0"/>
              </a:rPr>
              <a:t>Signature:</a:t>
            </a:r>
          </a:p>
        </p:txBody>
      </p:sp>
      <p:sp>
        <p:nvSpPr>
          <p:cNvPr id="31" name="TextBox 30"/>
          <p:cNvSpPr txBox="1"/>
          <p:nvPr/>
        </p:nvSpPr>
        <p:spPr>
          <a:xfrm>
            <a:off x="4169673" y="4209365"/>
            <a:ext cx="1920719" cy="338554"/>
          </a:xfrm>
          <a:prstGeom prst="rect">
            <a:avLst/>
          </a:prstGeom>
          <a:noFill/>
        </p:spPr>
        <p:txBody>
          <a:bodyPr wrap="none" rtlCol="0">
            <a:spAutoFit/>
          </a:bodyPr>
          <a:lstStyle/>
          <a:p>
            <a:r>
              <a:rPr lang="en-US" sz="1600" dirty="0">
                <a:latin typeface="Avenir Next Medium" charset="0"/>
                <a:ea typeface="Avenir Next Medium" charset="0"/>
                <a:cs typeface="Avenir Next Medium" charset="0"/>
              </a:rPr>
              <a:t>123SignedByAlice</a:t>
            </a:r>
          </a:p>
        </p:txBody>
      </p:sp>
      <p:pic>
        <p:nvPicPr>
          <p:cNvPr id="33" name="Picture 3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63454" y="3938375"/>
            <a:ext cx="960574" cy="825115"/>
          </a:xfrm>
          <a:prstGeom prst="rect">
            <a:avLst/>
          </a:prstGeom>
        </p:spPr>
      </p:pic>
      <p:sp>
        <p:nvSpPr>
          <p:cNvPr id="35" name="TextBox 34"/>
          <p:cNvSpPr txBox="1"/>
          <p:nvPr/>
        </p:nvSpPr>
        <p:spPr>
          <a:xfrm>
            <a:off x="3151172" y="5032179"/>
            <a:ext cx="4817751" cy="1384995"/>
          </a:xfrm>
          <a:prstGeom prst="rect">
            <a:avLst/>
          </a:prstGeom>
          <a:noFill/>
        </p:spPr>
        <p:txBody>
          <a:bodyPr wrap="square" rtlCol="0">
            <a:spAutoFit/>
          </a:bodyPr>
          <a:lstStyle/>
          <a:p>
            <a:pPr algn="ctr"/>
            <a:r>
              <a:rPr lang="en-US" sz="1400" dirty="0">
                <a:latin typeface="Avenir Next" charset="0"/>
                <a:ea typeface="Avenir Next" charset="0"/>
                <a:cs typeface="Avenir Next" charset="0"/>
              </a:rPr>
              <a:t>The signature is a cryptographic function that is the result of Alice’s Private Key + The Unique Transaction Message. </a:t>
            </a:r>
            <a:r>
              <a:rPr lang="en-US" sz="1400" b="1" dirty="0">
                <a:latin typeface="Avenir Next Demi Bold" charset="0"/>
                <a:ea typeface="Avenir Next Demi Bold" charset="0"/>
                <a:cs typeface="Avenir Next Demi Bold" charset="0"/>
              </a:rPr>
              <a:t>Miners can use this signature + Alice’s Public Key to validate that the message came from Alice’s Private Key, </a:t>
            </a:r>
            <a:r>
              <a:rPr lang="en-US" sz="1400" dirty="0">
                <a:latin typeface="Avenir Next" charset="0"/>
                <a:ea typeface="Avenir Next" charset="0"/>
                <a:cs typeface="Avenir Next" charset="0"/>
              </a:rPr>
              <a:t>but there is </a:t>
            </a:r>
            <a:r>
              <a:rPr lang="en-US" sz="1400" b="1" dirty="0">
                <a:latin typeface="Avenir Next Demi Bold" charset="0"/>
                <a:ea typeface="Avenir Next Demi Bold" charset="0"/>
                <a:cs typeface="Avenir Next Demi Bold" charset="0"/>
              </a:rPr>
              <a:t>no way to actually derive her private key from the signature.</a:t>
            </a:r>
          </a:p>
        </p:txBody>
      </p:sp>
      <p:cxnSp>
        <p:nvCxnSpPr>
          <p:cNvPr id="37" name="Straight Arrow Connector 36"/>
          <p:cNvCxnSpPr/>
          <p:nvPr/>
        </p:nvCxnSpPr>
        <p:spPr>
          <a:xfrm>
            <a:off x="7968923" y="3383994"/>
            <a:ext cx="6089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5018" y="676998"/>
            <a:ext cx="336540" cy="295567"/>
          </a:xfrm>
          <a:prstGeom prst="rect">
            <a:avLst/>
          </a:prstGeom>
        </p:spPr>
      </p:pic>
      <p:pic>
        <p:nvPicPr>
          <p:cNvPr id="43" name="Picture 4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090526" y="2553659"/>
            <a:ext cx="1661058" cy="1439719"/>
          </a:xfrm>
          <a:prstGeom prst="rect">
            <a:avLst/>
          </a:prstGeom>
        </p:spPr>
      </p:pic>
      <p:sp>
        <p:nvSpPr>
          <p:cNvPr id="46" name="TextBox 45"/>
          <p:cNvSpPr txBox="1"/>
          <p:nvPr/>
        </p:nvSpPr>
        <p:spPr>
          <a:xfrm>
            <a:off x="8694433" y="4378642"/>
            <a:ext cx="2453243" cy="923330"/>
          </a:xfrm>
          <a:prstGeom prst="rect">
            <a:avLst/>
          </a:prstGeom>
          <a:noFill/>
        </p:spPr>
        <p:txBody>
          <a:bodyPr wrap="square" rtlCol="0">
            <a:spAutoFit/>
          </a:bodyPr>
          <a:lstStyle/>
          <a:p>
            <a:pPr algn="ctr"/>
            <a:r>
              <a:rPr lang="en-US" dirty="0">
                <a:latin typeface="Avenir Next Medium" charset="0"/>
                <a:ea typeface="Avenir Next Medium" charset="0"/>
                <a:cs typeface="Avenir Next Medium" charset="0"/>
              </a:rPr>
              <a:t>This transaction is broadcasted to the entire network</a:t>
            </a:r>
          </a:p>
        </p:txBody>
      </p:sp>
      <p:sp>
        <p:nvSpPr>
          <p:cNvPr id="3" name="Footer Placeholder 2">
            <a:extLst>
              <a:ext uri="{FF2B5EF4-FFF2-40B4-BE49-F238E27FC236}">
                <a16:creationId xmlns:a16="http://schemas.microsoft.com/office/drawing/2014/main" id="{C7D23D91-B523-4279-8335-51090BBAB69D}"/>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40712037-2471-405E-80FF-0C45FFFA861C}"/>
              </a:ext>
            </a:extLst>
          </p:cNvPr>
          <p:cNvSpPr>
            <a:spLocks noGrp="1"/>
          </p:cNvSpPr>
          <p:nvPr>
            <p:ph type="sldNum" sz="quarter" idx="12"/>
          </p:nvPr>
        </p:nvSpPr>
        <p:spPr/>
        <p:txBody>
          <a:bodyPr/>
          <a:lstStyle/>
          <a:p>
            <a:fld id="{969D4634-323E-2A49-AAAE-19731FC6EAE2}" type="slidenum">
              <a:rPr lang="en-US" smtClean="0"/>
              <a:t>17</a:t>
            </a:fld>
            <a:endParaRPr lang="en-US"/>
          </a:p>
        </p:txBody>
      </p:sp>
      <p:pic>
        <p:nvPicPr>
          <p:cNvPr id="32" name="Picture 31" descr="A close up of a sign&#10;&#10;Description automatically generated">
            <a:extLst>
              <a:ext uri="{FF2B5EF4-FFF2-40B4-BE49-F238E27FC236}">
                <a16:creationId xmlns:a16="http://schemas.microsoft.com/office/drawing/2014/main" id="{D65F0CED-4900-4B52-A2A6-602C7B182DA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56076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 grpId="0"/>
      <p:bldP spid="15" grpId="0" animBg="1"/>
      <p:bldP spid="24" grpId="0"/>
      <p:bldP spid="25" grpId="0" animBg="1"/>
      <p:bldP spid="26" grpId="0"/>
      <p:bldP spid="27" grpId="0"/>
      <p:bldP spid="28" grpId="0"/>
      <p:bldP spid="29" grpId="0"/>
      <p:bldP spid="30" grpId="0"/>
      <p:bldP spid="31" grpId="0"/>
      <p:bldP spid="35"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93585" y="4508339"/>
            <a:ext cx="3043956" cy="1077218"/>
          </a:xfrm>
          <a:prstGeom prst="rect">
            <a:avLst/>
          </a:prstGeom>
          <a:noFill/>
        </p:spPr>
        <p:txBody>
          <a:bodyPr wrap="square" rtlCol="0">
            <a:spAutoFit/>
          </a:bodyPr>
          <a:lstStyle/>
          <a:p>
            <a:pPr algn="ctr"/>
            <a:r>
              <a:rPr lang="en-US" sz="1600" dirty="0">
                <a:latin typeface="Avenir Next Medium" charset="0"/>
                <a:ea typeface="Avenir Next Medium" charset="0"/>
                <a:cs typeface="Avenir Next Medium" charset="0"/>
              </a:rPr>
              <a:t>Miners then verify that Alice has the amount of bitcoin she claims to have, and that the message is signed by Alice</a:t>
            </a:r>
          </a:p>
        </p:txBody>
      </p:sp>
      <p:grpSp>
        <p:nvGrpSpPr>
          <p:cNvPr id="32" name="Group 31"/>
          <p:cNvGrpSpPr/>
          <p:nvPr/>
        </p:nvGrpSpPr>
        <p:grpSpPr>
          <a:xfrm>
            <a:off x="1272898" y="1805374"/>
            <a:ext cx="2412383" cy="1707189"/>
            <a:chOff x="8139333" y="1492403"/>
            <a:chExt cx="3119226" cy="2207406"/>
          </a:xfrm>
        </p:grpSpPr>
        <p:pic>
          <p:nvPicPr>
            <p:cNvPr id="34" name="Picture 3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139333" y="2480273"/>
              <a:ext cx="1392670" cy="1219536"/>
            </a:xfrm>
            <a:prstGeom prst="rect">
              <a:avLst/>
            </a:prstGeom>
          </p:spPr>
        </p:pic>
        <p:pic>
          <p:nvPicPr>
            <p:cNvPr id="36" name="Picture 3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02611" y="1986338"/>
              <a:ext cx="1392670" cy="1219536"/>
            </a:xfrm>
            <a:prstGeom prst="rect">
              <a:avLst/>
            </a:prstGeom>
          </p:spPr>
        </p:pic>
        <p:pic>
          <p:nvPicPr>
            <p:cNvPr id="38" name="Picture 3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865889" y="1492403"/>
              <a:ext cx="1392670" cy="1219536"/>
            </a:xfrm>
            <a:prstGeom prst="rect">
              <a:avLst/>
            </a:prstGeom>
          </p:spPr>
        </p:pic>
      </p:grpSp>
      <p:pic>
        <p:nvPicPr>
          <p:cNvPr id="40" name="Picture 3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2292566" y="1621776"/>
            <a:ext cx="398448" cy="349937"/>
          </a:xfrm>
          <a:prstGeom prst="rect">
            <a:avLst/>
          </a:prstGeom>
        </p:spPr>
      </p:pic>
      <p:pic>
        <p:nvPicPr>
          <p:cNvPr id="48" name="Picture 4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1629885" y="1932374"/>
            <a:ext cx="398448" cy="349937"/>
          </a:xfrm>
          <a:prstGeom prst="rect">
            <a:avLst/>
          </a:prstGeom>
        </p:spPr>
      </p:pic>
      <p:pic>
        <p:nvPicPr>
          <p:cNvPr id="49" name="Picture 4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957262" y="2403963"/>
            <a:ext cx="398448" cy="349937"/>
          </a:xfrm>
          <a:prstGeom prst="rect">
            <a:avLst/>
          </a:prstGeom>
        </p:spPr>
      </p:pic>
      <p:grpSp>
        <p:nvGrpSpPr>
          <p:cNvPr id="10" name="Group 9"/>
          <p:cNvGrpSpPr/>
          <p:nvPr/>
        </p:nvGrpSpPr>
        <p:grpSpPr>
          <a:xfrm>
            <a:off x="5139180" y="1482929"/>
            <a:ext cx="1814867" cy="1965264"/>
            <a:chOff x="5441685" y="1652884"/>
            <a:chExt cx="1964440" cy="2127232"/>
          </a:xfrm>
        </p:grpSpPr>
        <p:pic>
          <p:nvPicPr>
            <p:cNvPr id="50" name="Picture 49"/>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53" name="Picture 52"/>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54" name="Picture 53"/>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55" name="Picture 54"/>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56" name="Picture 55"/>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57" name="Picture 56"/>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58" name="Picture 57"/>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59" name="Picture 58"/>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60" name="Picture 59"/>
            <p:cNvPicPr>
              <a:picLocks noChangeAspect="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3" name="Rounded Rectangle 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p:cNvSpPr txBox="1"/>
          <p:nvPr/>
        </p:nvSpPr>
        <p:spPr>
          <a:xfrm>
            <a:off x="4898140" y="4510848"/>
            <a:ext cx="2320078" cy="1077218"/>
          </a:xfrm>
          <a:prstGeom prst="rect">
            <a:avLst/>
          </a:prstGeom>
          <a:noFill/>
        </p:spPr>
        <p:txBody>
          <a:bodyPr wrap="square" rtlCol="0">
            <a:spAutoFit/>
          </a:bodyPr>
          <a:lstStyle/>
          <a:p>
            <a:pPr algn="ctr"/>
            <a:r>
              <a:rPr lang="en-US" sz="1600" dirty="0">
                <a:latin typeface="Avenir Next Medium" charset="0"/>
                <a:ea typeface="Avenir Next Medium" charset="0"/>
                <a:cs typeface="Avenir Next Medium" charset="0"/>
              </a:rPr>
              <a:t>A stack of verified transactions is grouped together to form a block</a:t>
            </a:r>
          </a:p>
        </p:txBody>
      </p:sp>
      <p:pic>
        <p:nvPicPr>
          <p:cNvPr id="13" name="Picture 12"/>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743079" y="1361868"/>
            <a:ext cx="2534521" cy="2150695"/>
          </a:xfrm>
          <a:prstGeom prst="rect">
            <a:avLst/>
          </a:prstGeom>
        </p:spPr>
      </p:pic>
      <p:sp>
        <p:nvSpPr>
          <p:cNvPr id="226" name="TextBox 225"/>
          <p:cNvSpPr txBox="1"/>
          <p:nvPr/>
        </p:nvSpPr>
        <p:spPr>
          <a:xfrm>
            <a:off x="8001000" y="4510848"/>
            <a:ext cx="3630846" cy="1569660"/>
          </a:xfrm>
          <a:prstGeom prst="rect">
            <a:avLst/>
          </a:prstGeom>
          <a:noFill/>
        </p:spPr>
        <p:txBody>
          <a:bodyPr wrap="square" rtlCol="0">
            <a:spAutoFit/>
          </a:bodyPr>
          <a:lstStyle/>
          <a:p>
            <a:pPr algn="ctr"/>
            <a:r>
              <a:rPr lang="en-US" sz="1600" dirty="0">
                <a:latin typeface="Avenir Next Medium" charset="0"/>
                <a:ea typeface="Avenir Next Medium" charset="0"/>
                <a:cs typeface="Avenir Next Medium" charset="0"/>
              </a:rPr>
              <a:t>For each block, all the computers in the network collectively compete to solve a complex math puzzle (The Proof of Work Consensus Mechanism) in order to collectively reach consensus on whether that block should be added</a:t>
            </a:r>
          </a:p>
        </p:txBody>
      </p:sp>
      <p:sp>
        <p:nvSpPr>
          <p:cNvPr id="2" name="TextBox 1"/>
          <p:cNvSpPr txBox="1"/>
          <p:nvPr/>
        </p:nvSpPr>
        <p:spPr>
          <a:xfrm>
            <a:off x="1740113" y="3904087"/>
            <a:ext cx="950901"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VERIFY</a:t>
            </a:r>
          </a:p>
        </p:txBody>
      </p:sp>
      <p:sp>
        <p:nvSpPr>
          <p:cNvPr id="26" name="TextBox 25"/>
          <p:cNvSpPr txBox="1"/>
          <p:nvPr/>
        </p:nvSpPr>
        <p:spPr>
          <a:xfrm>
            <a:off x="5571936" y="3879155"/>
            <a:ext cx="955198" cy="369332"/>
          </a:xfrm>
          <a:prstGeom prst="rect">
            <a:avLst/>
          </a:prstGeom>
          <a:noFill/>
        </p:spPr>
        <p:txBody>
          <a:bodyPr wrap="none" rtlCol="0">
            <a:spAutoFit/>
          </a:bodyPr>
          <a:lstStyle/>
          <a:p>
            <a:r>
              <a:rPr lang="en-US">
                <a:latin typeface="Avenir Next Medium" charset="0"/>
                <a:ea typeface="Avenir Next Medium" charset="0"/>
                <a:cs typeface="Avenir Next Medium" charset="0"/>
              </a:rPr>
              <a:t>BLOCK</a:t>
            </a:r>
            <a:endParaRPr lang="en-US" dirty="0">
              <a:latin typeface="Avenir Next Medium" charset="0"/>
              <a:ea typeface="Avenir Next Medium" charset="0"/>
              <a:cs typeface="Avenir Next Medium" charset="0"/>
            </a:endParaRPr>
          </a:p>
        </p:txBody>
      </p:sp>
      <p:sp>
        <p:nvSpPr>
          <p:cNvPr id="27" name="TextBox 26"/>
          <p:cNvSpPr txBox="1"/>
          <p:nvPr/>
        </p:nvSpPr>
        <p:spPr>
          <a:xfrm>
            <a:off x="8927474" y="3909292"/>
            <a:ext cx="2177199" cy="369332"/>
          </a:xfrm>
          <a:prstGeom prst="rect">
            <a:avLst/>
          </a:prstGeom>
          <a:noFill/>
        </p:spPr>
        <p:txBody>
          <a:bodyPr wrap="none" rtlCol="0">
            <a:spAutoFit/>
          </a:bodyPr>
          <a:lstStyle/>
          <a:p>
            <a:r>
              <a:rPr lang="en-US">
                <a:latin typeface="Avenir Next Medium" charset="0"/>
                <a:ea typeface="Avenir Next Medium" charset="0"/>
                <a:cs typeface="Avenir Next Medium" charset="0"/>
              </a:rPr>
              <a:t>PROOF-OF-WORK</a:t>
            </a:r>
            <a:endParaRPr lang="en-US" dirty="0">
              <a:latin typeface="Avenir Next Medium" charset="0"/>
              <a:ea typeface="Avenir Next Medium" charset="0"/>
              <a:cs typeface="Avenir Next Medium" charset="0"/>
            </a:endParaRPr>
          </a:p>
        </p:txBody>
      </p:sp>
      <p:cxnSp>
        <p:nvCxnSpPr>
          <p:cNvPr id="30" name="Straight Arrow Connector 29"/>
          <p:cNvCxnSpPr/>
          <p:nvPr/>
        </p:nvCxnSpPr>
        <p:spPr>
          <a:xfrm>
            <a:off x="7968923" y="3383994"/>
            <a:ext cx="6089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22586" y="3383994"/>
            <a:ext cx="6089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9F1BC2A-793A-4601-817C-5DEAAB066B91}"/>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09C754F9-ABD5-4ECD-A059-2C898AD2E186}"/>
              </a:ext>
            </a:extLst>
          </p:cNvPr>
          <p:cNvSpPr>
            <a:spLocks noGrp="1"/>
          </p:cNvSpPr>
          <p:nvPr>
            <p:ph type="sldNum" sz="quarter" idx="12"/>
          </p:nvPr>
        </p:nvSpPr>
        <p:spPr/>
        <p:txBody>
          <a:bodyPr/>
          <a:lstStyle/>
          <a:p>
            <a:fld id="{969D4634-323E-2A49-AAAE-19731FC6EAE2}" type="slidenum">
              <a:rPr lang="en-US" smtClean="0"/>
              <a:t>18</a:t>
            </a:fld>
            <a:endParaRPr lang="en-US"/>
          </a:p>
        </p:txBody>
      </p:sp>
      <p:pic>
        <p:nvPicPr>
          <p:cNvPr id="33" name="Picture 32" descr="A close up of a sign&#10;&#10;Description automatically generated">
            <a:extLst>
              <a:ext uri="{FF2B5EF4-FFF2-40B4-BE49-F238E27FC236}">
                <a16:creationId xmlns:a16="http://schemas.microsoft.com/office/drawing/2014/main" id="{4565C89B-E823-48C2-A1EC-C8FCDD5C8FF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63320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P spid="226" grpId="0"/>
      <p:bldP spid="2"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75595" y="1883232"/>
            <a:ext cx="5657804" cy="3170099"/>
          </a:xfrm>
          <a:prstGeom prst="rect">
            <a:avLst/>
          </a:prstGeom>
          <a:noFill/>
        </p:spPr>
        <p:txBody>
          <a:bodyPr wrap="square" rtlCol="0">
            <a:spAutoFit/>
          </a:bodyPr>
          <a:lstStyle/>
          <a:p>
            <a:r>
              <a:rPr lang="mr-IN" sz="2000" dirty="0">
                <a:latin typeface="Avenir Next Medium" charset="0"/>
                <a:ea typeface="Avenir Next Medium" charset="0"/>
                <a:cs typeface="Avenir Next Medium" charset="0"/>
              </a:rPr>
              <a:t>…</a:t>
            </a:r>
            <a:r>
              <a:rPr lang="en-US" sz="2000" dirty="0">
                <a:latin typeface="Avenir Next Medium" charset="0"/>
                <a:ea typeface="Avenir Next Medium" charset="0"/>
                <a:cs typeface="Avenir Next Medium" charset="0"/>
              </a:rPr>
              <a:t>Hack every preceding block (the entire history of commerce)</a:t>
            </a:r>
          </a:p>
          <a:p>
            <a:endParaRPr lang="en-US" sz="2000" dirty="0">
              <a:latin typeface="Avenir Next Medium" charset="0"/>
              <a:ea typeface="Avenir Next Medium" charset="0"/>
              <a:cs typeface="Avenir Next Medium" charset="0"/>
            </a:endParaRPr>
          </a:p>
          <a:p>
            <a:r>
              <a:rPr lang="mr-IN" sz="2000" dirty="0">
                <a:latin typeface="Avenir Next Medium" charset="0"/>
                <a:ea typeface="Avenir Next Medium" charset="0"/>
                <a:cs typeface="Avenir Next Medium" charset="0"/>
              </a:rPr>
              <a:t>…</a:t>
            </a:r>
            <a:r>
              <a:rPr lang="en-US" sz="2000" dirty="0">
                <a:latin typeface="Avenir Next Medium" charset="0"/>
                <a:ea typeface="Avenir Next Medium" charset="0"/>
                <a:cs typeface="Avenir Next Medium" charset="0"/>
              </a:rPr>
              <a:t>On millions of computers around the world simultaneously</a:t>
            </a:r>
          </a:p>
          <a:p>
            <a:endParaRPr lang="en-US" sz="2000" dirty="0">
              <a:latin typeface="Avenir Next Medium" charset="0"/>
              <a:ea typeface="Avenir Next Medium" charset="0"/>
              <a:cs typeface="Avenir Next Medium" charset="0"/>
            </a:endParaRPr>
          </a:p>
          <a:p>
            <a:r>
              <a:rPr lang="mr-IN" sz="2000" dirty="0">
                <a:latin typeface="Avenir Next Medium" charset="0"/>
                <a:ea typeface="Avenir Next Medium" charset="0"/>
                <a:cs typeface="Avenir Next Medium" charset="0"/>
              </a:rPr>
              <a:t>…</a:t>
            </a:r>
            <a:r>
              <a:rPr lang="en-US" sz="2000" dirty="0">
                <a:latin typeface="Avenir Next Medium" charset="0"/>
                <a:ea typeface="Avenir Next Medium" charset="0"/>
                <a:cs typeface="Avenir Next Medium" charset="0"/>
              </a:rPr>
              <a:t>That all use the highest level of encryption</a:t>
            </a:r>
          </a:p>
          <a:p>
            <a:endParaRPr lang="en-US" sz="2000" dirty="0">
              <a:latin typeface="Avenir Next Medium" charset="0"/>
              <a:ea typeface="Avenir Next Medium" charset="0"/>
              <a:cs typeface="Avenir Next Medium" charset="0"/>
            </a:endParaRPr>
          </a:p>
          <a:p>
            <a:r>
              <a:rPr lang="mr-IN" sz="2000" dirty="0">
                <a:latin typeface="Avenir Next Medium" charset="0"/>
                <a:ea typeface="Avenir Next Medium" charset="0"/>
                <a:cs typeface="Avenir Next Medium" charset="0"/>
              </a:rPr>
              <a:t>…</a:t>
            </a:r>
            <a:r>
              <a:rPr lang="en-US" sz="2000" dirty="0">
                <a:latin typeface="Avenir Next Medium" charset="0"/>
                <a:ea typeface="Avenir Next Medium" charset="0"/>
                <a:cs typeface="Avenir Next Medium" charset="0"/>
              </a:rPr>
              <a:t>And doing it in a race to beat the most powerful network of computing power in history</a:t>
            </a:r>
          </a:p>
        </p:txBody>
      </p:sp>
      <p:grpSp>
        <p:nvGrpSpPr>
          <p:cNvPr id="5" name="Group 4"/>
          <p:cNvGrpSpPr/>
          <p:nvPr/>
        </p:nvGrpSpPr>
        <p:grpSpPr>
          <a:xfrm>
            <a:off x="1315381" y="1768751"/>
            <a:ext cx="879452" cy="952332"/>
            <a:chOff x="5441685" y="1652884"/>
            <a:chExt cx="1964440" cy="2127232"/>
          </a:xfrm>
        </p:grpSpPr>
        <p:pic>
          <p:nvPicPr>
            <p:cNvPr id="7" name="Picture 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8" name="Picture 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9" name="Picture 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10" name="Picture 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11" name="Picture 1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12" name="Picture 1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13" name="Picture 1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14" name="Picture 1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15" name="Picture 1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16" name="Rounded Rectangle 15"/>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507605" y="1765155"/>
            <a:ext cx="879452" cy="952332"/>
            <a:chOff x="5441685" y="1652884"/>
            <a:chExt cx="1964440" cy="2127232"/>
          </a:xfrm>
        </p:grpSpPr>
        <p:pic>
          <p:nvPicPr>
            <p:cNvPr id="18" name="Picture 1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19" name="Picture 1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20" name="Picture 1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21" name="Picture 2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22" name="Picture 2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23" name="Picture 2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24" name="Picture 2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25" name="Picture 2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26" name="Picture 2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27" name="Rounded Rectangle 26"/>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3699829" y="1773144"/>
            <a:ext cx="879452" cy="952332"/>
            <a:chOff x="5441685" y="1652884"/>
            <a:chExt cx="1964440" cy="2127232"/>
          </a:xfrm>
        </p:grpSpPr>
        <p:pic>
          <p:nvPicPr>
            <p:cNvPr id="29" name="Picture 2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30" name="Picture 2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31" name="Picture 3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32" name="Picture 3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33" name="Picture 3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34" name="Picture 3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35" name="Picture 3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36" name="Picture 3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37" name="Picture 3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38" name="Rounded Rectangle 37"/>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1315381" y="3002219"/>
            <a:ext cx="879452" cy="952332"/>
            <a:chOff x="5441685" y="1652884"/>
            <a:chExt cx="1964440" cy="2127232"/>
          </a:xfrm>
        </p:grpSpPr>
        <p:pic>
          <p:nvPicPr>
            <p:cNvPr id="40" name="Picture 3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41" name="Picture 4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42" name="Picture 4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43" name="Picture 4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44" name="Picture 4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45" name="Picture 4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46" name="Picture 4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47" name="Picture 4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48" name="Picture 4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49" name="Rounded Rectangle 48"/>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2507605" y="2998623"/>
            <a:ext cx="879452" cy="952332"/>
            <a:chOff x="5441685" y="1652884"/>
            <a:chExt cx="1964440" cy="2127232"/>
          </a:xfrm>
        </p:grpSpPr>
        <p:pic>
          <p:nvPicPr>
            <p:cNvPr id="51" name="Picture 5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52" name="Picture 5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53" name="Picture 5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54" name="Picture 5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55" name="Picture 54"/>
            <p:cNvPicPr>
              <a:picLocks noChangeAspect="1"/>
            </p:cNvPicPr>
            <p:nvPr/>
          </p:nvPicPr>
          <p:blipFill rotWithShape="1">
            <a:blip r:embed="rId3" cstate="screen">
              <a:duotone>
                <a:schemeClr val="accent3">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56" name="Picture 5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57" name="Picture 5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58" name="Picture 5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59" name="Picture 5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60" name="Rounded Rectangle 59"/>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3699829" y="3006612"/>
            <a:ext cx="879452" cy="952332"/>
            <a:chOff x="5441685" y="1652884"/>
            <a:chExt cx="1964440" cy="2127232"/>
          </a:xfrm>
        </p:grpSpPr>
        <p:pic>
          <p:nvPicPr>
            <p:cNvPr id="62" name="Picture 6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63" name="Picture 6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64" name="Picture 6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65" name="Picture 6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66" name="Picture 6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67" name="Picture 6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68" name="Picture 6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69" name="Picture 6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70" name="Picture 6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71" name="Rounded Rectangle 70"/>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1315381" y="4212351"/>
            <a:ext cx="879452" cy="952332"/>
            <a:chOff x="5441685" y="1652884"/>
            <a:chExt cx="1964440" cy="2127232"/>
          </a:xfrm>
        </p:grpSpPr>
        <p:pic>
          <p:nvPicPr>
            <p:cNvPr id="73" name="Picture 7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74" name="Picture 7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75" name="Picture 7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76" name="Picture 7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77" name="Picture 7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78" name="Picture 7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79" name="Picture 7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80" name="Picture 7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81" name="Picture 8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82" name="Rounded Rectangle 81"/>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p:nvGrpSpPr>
        <p:grpSpPr>
          <a:xfrm>
            <a:off x="2507605" y="4208755"/>
            <a:ext cx="879452" cy="952332"/>
            <a:chOff x="5441685" y="1652884"/>
            <a:chExt cx="1964440" cy="2127232"/>
          </a:xfrm>
        </p:grpSpPr>
        <p:pic>
          <p:nvPicPr>
            <p:cNvPr id="84" name="Picture 83"/>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85" name="Picture 8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86" name="Picture 8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87" name="Picture 8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88" name="Picture 8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89" name="Picture 8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90" name="Picture 8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91" name="Picture 9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92" name="Picture 9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93" name="Rounded Rectangle 9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p:cNvGrpSpPr/>
          <p:nvPr/>
        </p:nvGrpSpPr>
        <p:grpSpPr>
          <a:xfrm>
            <a:off x="4048807" y="4495584"/>
            <a:ext cx="879452" cy="952332"/>
            <a:chOff x="5441685" y="1652884"/>
            <a:chExt cx="1964440" cy="2127232"/>
          </a:xfrm>
        </p:grpSpPr>
        <p:pic>
          <p:nvPicPr>
            <p:cNvPr id="95" name="Picture 94"/>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96" name="Picture 95"/>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97" name="Picture 96"/>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98" name="Picture 97"/>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99" name="Picture 98"/>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100" name="Picture 99"/>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101" name="Picture 100"/>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102" name="Picture 101"/>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103" name="Picture 102"/>
            <p:cNvPicPr>
              <a:picLocks noChangeAspect="1"/>
            </p:cNvPicPr>
            <p:nvPr/>
          </p:nvPicPr>
          <p:blipFill rotWithShape="1">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104" name="Rounded Rectangle 103"/>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Connector 104"/>
          <p:cNvCxnSpPr/>
          <p:nvPr/>
        </p:nvCxnSpPr>
        <p:spPr>
          <a:xfrm>
            <a:off x="2194833" y="2253705"/>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387057" y="2253705"/>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387057" y="3471194"/>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194833" y="3462588"/>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194833" y="4705370"/>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4139555" y="2709498"/>
            <a:ext cx="0" cy="289125"/>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1755107" y="3897470"/>
            <a:ext cx="0" cy="289125"/>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3572008" y="4813973"/>
            <a:ext cx="487886" cy="198982"/>
          </a:xfrm>
          <a:prstGeom prst="line">
            <a:avLst/>
          </a:prstGeom>
          <a:ln w="41275">
            <a:solidFill>
              <a:srgbClr val="92D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321555" y="516000"/>
            <a:ext cx="6856006" cy="707886"/>
          </a:xfrm>
          <a:prstGeom prst="rect">
            <a:avLst/>
          </a:prstGeom>
          <a:noFill/>
        </p:spPr>
        <p:txBody>
          <a:bodyPr wrap="square" rtlCol="0">
            <a:spAutoFit/>
          </a:bodyPr>
          <a:lstStyle/>
          <a:p>
            <a:r>
              <a:rPr lang="en-US" sz="2000" b="1" dirty="0">
                <a:latin typeface="Avenir Next Demi Bold" charset="0"/>
                <a:ea typeface="Avenir Next Demi Bold" charset="0"/>
                <a:cs typeface="Avenir Next Demi Bold" charset="0"/>
              </a:rPr>
              <a:t>All this produces a very secure network!  In Order to Hack this Blockchain and change it, You Would Need To</a:t>
            </a:r>
            <a:r>
              <a:rPr lang="mr-IN" sz="2000" b="1" dirty="0">
                <a:latin typeface="Avenir Next Demi Bold" charset="0"/>
                <a:ea typeface="Avenir Next Demi Bold" charset="0"/>
                <a:cs typeface="Avenir Next Demi Bold" charset="0"/>
              </a:rPr>
              <a:t>…</a:t>
            </a:r>
            <a:endParaRPr lang="en-US" sz="2000" b="1" dirty="0">
              <a:latin typeface="Avenir Next Demi Bold" charset="0"/>
              <a:ea typeface="Avenir Next Demi Bold" charset="0"/>
              <a:cs typeface="Avenir Next Demi Bold" charset="0"/>
            </a:endParaRPr>
          </a:p>
        </p:txBody>
      </p:sp>
      <p:sp>
        <p:nvSpPr>
          <p:cNvPr id="3" name="TextBox 2"/>
          <p:cNvSpPr txBox="1"/>
          <p:nvPr/>
        </p:nvSpPr>
        <p:spPr>
          <a:xfrm>
            <a:off x="7759989" y="5898106"/>
            <a:ext cx="1739579" cy="369332"/>
          </a:xfrm>
          <a:prstGeom prst="rect">
            <a:avLst/>
          </a:prstGeom>
          <a:noFill/>
        </p:spPr>
        <p:txBody>
          <a:bodyPr wrap="none" rtlCol="0">
            <a:spAutoFit/>
          </a:bodyPr>
          <a:lstStyle/>
          <a:p>
            <a:r>
              <a:rPr lang="en-US" b="1" i="1" dirty="0">
                <a:latin typeface="Avenir Next Demi Bold" charset="0"/>
                <a:ea typeface="Avenir Next Demi Bold" charset="0"/>
                <a:cs typeface="Avenir Next Demi Bold" charset="0"/>
              </a:rPr>
              <a:t>Pretty Secure!!</a:t>
            </a:r>
          </a:p>
        </p:txBody>
      </p:sp>
      <p:sp>
        <p:nvSpPr>
          <p:cNvPr id="4" name="Footer Placeholder 3">
            <a:extLst>
              <a:ext uri="{FF2B5EF4-FFF2-40B4-BE49-F238E27FC236}">
                <a16:creationId xmlns:a16="http://schemas.microsoft.com/office/drawing/2014/main" id="{455188B2-DA18-487F-9360-639412326E1F}"/>
              </a:ext>
            </a:extLst>
          </p:cNvPr>
          <p:cNvSpPr>
            <a:spLocks noGrp="1"/>
          </p:cNvSpPr>
          <p:nvPr>
            <p:ph type="ftr" sz="quarter" idx="11"/>
          </p:nvPr>
        </p:nvSpPr>
        <p:spPr/>
        <p:txBody>
          <a:bodyPr/>
          <a:lstStyle/>
          <a:p>
            <a:r>
              <a:rPr lang="en-US"/>
              <a:t>HKUST FinTech Club 2018</a:t>
            </a:r>
          </a:p>
        </p:txBody>
      </p:sp>
      <p:sp>
        <p:nvSpPr>
          <p:cNvPr id="113" name="Slide Number Placeholder 112">
            <a:extLst>
              <a:ext uri="{FF2B5EF4-FFF2-40B4-BE49-F238E27FC236}">
                <a16:creationId xmlns:a16="http://schemas.microsoft.com/office/drawing/2014/main" id="{ED0E983D-B44B-40A3-AB2E-1945F77D48EA}"/>
              </a:ext>
            </a:extLst>
          </p:cNvPr>
          <p:cNvSpPr>
            <a:spLocks noGrp="1"/>
          </p:cNvSpPr>
          <p:nvPr>
            <p:ph type="sldNum" sz="quarter" idx="12"/>
          </p:nvPr>
        </p:nvSpPr>
        <p:spPr/>
        <p:txBody>
          <a:bodyPr/>
          <a:lstStyle/>
          <a:p>
            <a:fld id="{969D4634-323E-2A49-AAAE-19731FC6EAE2}" type="slidenum">
              <a:rPr lang="en-US" smtClean="0"/>
              <a:t>19</a:t>
            </a:fld>
            <a:endParaRPr lang="en-US"/>
          </a:p>
        </p:txBody>
      </p:sp>
      <p:pic>
        <p:nvPicPr>
          <p:cNvPr id="114" name="Picture 113" descr="A close up of a sign&#10;&#10;Description automatically generated">
            <a:extLst>
              <a:ext uri="{FF2B5EF4-FFF2-40B4-BE49-F238E27FC236}">
                <a16:creationId xmlns:a16="http://schemas.microsoft.com/office/drawing/2014/main" id="{34015A44-E6AF-4F37-9F6B-B60FC6710E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57373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1">
            <a:extLst>
              <a:ext uri="{FF2B5EF4-FFF2-40B4-BE49-F238E27FC236}">
                <a16:creationId xmlns:a16="http://schemas.microsoft.com/office/drawing/2014/main" id="{86772DC3-356B-4516-9161-3019FD78BE75}"/>
              </a:ext>
            </a:extLst>
          </p:cNvPr>
          <p:cNvPicPr>
            <a:picLocks noChangeAspect="1"/>
          </p:cNvPicPr>
          <p:nvPr/>
        </p:nvPicPr>
        <p:blipFill rotWithShape="1">
          <a:blip r:embed="rId3" cstate="screen">
            <a:alphaModFix amt="20000"/>
            <a:extLst>
              <a:ext uri="{28A0092B-C50C-407E-A947-70E740481C1C}">
                <a14:useLocalDpi xmlns:a14="http://schemas.microsoft.com/office/drawing/2010/main"/>
              </a:ext>
            </a:extLst>
          </a:blip>
          <a:srcRect/>
          <a:stretch/>
        </p:blipFill>
        <p:spPr>
          <a:xfrm>
            <a:off x="-1246911" y="0"/>
            <a:ext cx="16460960" cy="6151418"/>
          </a:xfrm>
          <a:prstGeom prst="rect">
            <a:avLst/>
          </a:prstGeom>
        </p:spPr>
      </p:pic>
      <p:sp>
        <p:nvSpPr>
          <p:cNvPr id="2" name="TextBox 1"/>
          <p:cNvSpPr txBox="1"/>
          <p:nvPr/>
        </p:nvSpPr>
        <p:spPr>
          <a:xfrm>
            <a:off x="1472843" y="825201"/>
            <a:ext cx="9246313" cy="3539430"/>
          </a:xfrm>
          <a:prstGeom prst="rect">
            <a:avLst/>
          </a:prstGeom>
          <a:noFill/>
        </p:spPr>
        <p:txBody>
          <a:bodyPr wrap="none" rtlCol="0">
            <a:spAutoFit/>
          </a:bodyPr>
          <a:lstStyle/>
          <a:p>
            <a:pPr algn="ctr"/>
            <a:r>
              <a:rPr lang="en-US" sz="3200" b="1" dirty="0">
                <a:latin typeface="Avenir Next Demi Bold" charset="0"/>
                <a:ea typeface="Avenir Next Demi Bold" charset="0"/>
                <a:cs typeface="Avenir Next Demi Bold" charset="0"/>
              </a:rPr>
              <a:t>Agenda</a:t>
            </a:r>
            <a:endParaRPr lang="en-US" sz="2400" b="1" dirty="0">
              <a:latin typeface="Avenir Next Demi Bold" charset="0"/>
              <a:ea typeface="Avenir Next Demi Bold" charset="0"/>
              <a:cs typeface="Avenir Next Demi Bold" charset="0"/>
            </a:endParaRPr>
          </a:p>
          <a:p>
            <a:pPr algn="ctr"/>
            <a:endParaRPr lang="en-US" sz="2400" b="1" dirty="0">
              <a:latin typeface="Avenir Next Demi Bold" charset="0"/>
              <a:ea typeface="Avenir Next Demi Bold" charset="0"/>
              <a:cs typeface="Avenir Next Demi Bold" charset="0"/>
            </a:endParaRPr>
          </a:p>
          <a:p>
            <a:pPr algn="ctr"/>
            <a:r>
              <a:rPr lang="en-US" sz="2400" b="1" dirty="0">
                <a:latin typeface="Avenir Next Demi Bold" charset="0"/>
                <a:ea typeface="Avenir Next Demi Bold" charset="0"/>
                <a:cs typeface="Avenir Next Demi Bold" charset="0"/>
              </a:rPr>
              <a:t>Blockchain</a:t>
            </a:r>
            <a:r>
              <a:rPr lang="en-US" sz="2400" dirty="0">
                <a:latin typeface="Avenir Next" charset="0"/>
                <a:ea typeface="Avenir Next" charset="0"/>
                <a:cs typeface="Avenir Next" charset="0"/>
              </a:rPr>
              <a:t> </a:t>
            </a:r>
            <a:r>
              <a:rPr lang="en-US" sz="2400" b="1" dirty="0">
                <a:latin typeface="Avenir Next Demi Bold" charset="0"/>
                <a:ea typeface="Avenir Next Demi Bold" charset="0"/>
                <a:cs typeface="Avenir Next Demi Bold" charset="0"/>
              </a:rPr>
              <a:t>Technology Primer – Phillip Bonarigo</a:t>
            </a:r>
          </a:p>
          <a:p>
            <a:pPr algn="ctr"/>
            <a:r>
              <a:rPr lang="en-US" sz="2400" b="1" dirty="0">
                <a:latin typeface="Avenir Next Demi Bold" charset="0"/>
                <a:ea typeface="Avenir Next Demi Bold" charset="0"/>
                <a:cs typeface="Avenir Next Demi Bold" charset="0"/>
              </a:rPr>
              <a:t>Business Applications of Blockchain &amp; Cryptocurrency – Julien </a:t>
            </a:r>
            <a:r>
              <a:rPr lang="en-US" sz="2400" b="1" dirty="0" err="1">
                <a:latin typeface="Avenir Next Demi Bold" charset="0"/>
                <a:ea typeface="Avenir Next Demi Bold" charset="0"/>
                <a:cs typeface="Avenir Next Demi Bold" charset="0"/>
              </a:rPr>
              <a:t>Hamonic</a:t>
            </a:r>
            <a:endParaRPr lang="en-US" sz="2400" b="1" dirty="0">
              <a:latin typeface="Avenir Next Demi Bold" charset="0"/>
              <a:ea typeface="Avenir Next Demi Bold" charset="0"/>
              <a:cs typeface="Avenir Next Demi Bold" charset="0"/>
            </a:endParaRPr>
          </a:p>
          <a:p>
            <a:pPr algn="ctr"/>
            <a:r>
              <a:rPr lang="en-US" sz="2400" b="1" dirty="0">
                <a:latin typeface="Avenir Next Demi Bold" charset="0"/>
                <a:ea typeface="Avenir Next Demi Bold" charset="0"/>
                <a:cs typeface="Avenir Next Demi Bold" charset="0"/>
              </a:rPr>
              <a:t>FinTech Week in HK – </a:t>
            </a:r>
            <a:r>
              <a:rPr lang="en-US" sz="2400" b="1" dirty="0" err="1">
                <a:latin typeface="Avenir Next Demi Bold" charset="0"/>
                <a:ea typeface="Avenir Next Demi Bold" charset="0"/>
                <a:cs typeface="Avenir Next Demi Bold" charset="0"/>
              </a:rPr>
              <a:t>Puranjay</a:t>
            </a:r>
            <a:r>
              <a:rPr lang="en-US" sz="2400" b="1" dirty="0">
                <a:latin typeface="Avenir Next Demi Bold" charset="0"/>
                <a:ea typeface="Avenir Next Demi Bold" charset="0"/>
                <a:cs typeface="Avenir Next Demi Bold" charset="0"/>
              </a:rPr>
              <a:t> Mahapatra</a:t>
            </a:r>
          </a:p>
          <a:p>
            <a:pPr algn="ctr"/>
            <a:endParaRPr lang="en-US" sz="2400" b="1" dirty="0">
              <a:latin typeface="Avenir Next Demi Bold" charset="0"/>
              <a:ea typeface="Avenir Next Demi Bold" charset="0"/>
              <a:cs typeface="Avenir Next Demi Bold" charset="0"/>
            </a:endParaRPr>
          </a:p>
          <a:p>
            <a:pPr algn="ctr"/>
            <a:r>
              <a:rPr lang="en-US" sz="2400" b="1" dirty="0">
                <a:latin typeface="Avenir Next Demi Bold" charset="0"/>
                <a:ea typeface="Avenir Next Demi Bold" charset="0"/>
                <a:cs typeface="Avenir Next Demi Bold" charset="0"/>
              </a:rPr>
              <a:t>Demo of fiat/crypto, exchange, and </a:t>
            </a:r>
            <a:r>
              <a:rPr lang="en-US" sz="2400" b="1" dirty="0" err="1">
                <a:latin typeface="Avenir Next Demi Bold" charset="0"/>
                <a:ea typeface="Avenir Next Demi Bold" charset="0"/>
                <a:cs typeface="Avenir Next Demi Bold" charset="0"/>
              </a:rPr>
              <a:t>dApp</a:t>
            </a:r>
            <a:r>
              <a:rPr lang="en-US" sz="2400" b="1" dirty="0">
                <a:latin typeface="Avenir Next Demi Bold" charset="0"/>
                <a:ea typeface="Avenir Next Demi Bold" charset="0"/>
                <a:cs typeface="Avenir Next Demi Bold" charset="0"/>
              </a:rPr>
              <a:t> use – Phillip Bonarigo</a:t>
            </a:r>
          </a:p>
          <a:p>
            <a:pPr algn="ctr"/>
            <a:endParaRPr lang="en-US" sz="2400" b="1" dirty="0">
              <a:latin typeface="Avenir Next Demi Bold" charset="0"/>
              <a:ea typeface="Avenir Next Demi Bold" charset="0"/>
              <a:cs typeface="Avenir Next Demi Bold" charset="0"/>
            </a:endParaRPr>
          </a:p>
          <a:p>
            <a:pPr algn="ctr"/>
            <a:r>
              <a:rPr lang="en-US" sz="2400" b="1" dirty="0">
                <a:latin typeface="Avenir Next Demi Bold" charset="0"/>
                <a:ea typeface="Avenir Next Demi Bold" charset="0"/>
                <a:cs typeface="Avenir Next Demi Bold" charset="0"/>
              </a:rPr>
              <a:t>Food, Drink, Networking, Q&amp;A – HKUST MBA FinTech Club</a:t>
            </a:r>
          </a:p>
        </p:txBody>
      </p:sp>
      <p:sp>
        <p:nvSpPr>
          <p:cNvPr id="3" name="Footer Placeholder 2">
            <a:extLst>
              <a:ext uri="{FF2B5EF4-FFF2-40B4-BE49-F238E27FC236}">
                <a16:creationId xmlns:a16="http://schemas.microsoft.com/office/drawing/2014/main" id="{0D17DFEA-0BB0-454A-B72E-4F8C3841D7C2}"/>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765CF249-409B-493F-B061-9E03F9B55E9F}"/>
              </a:ext>
            </a:extLst>
          </p:cNvPr>
          <p:cNvSpPr>
            <a:spLocks noGrp="1"/>
          </p:cNvSpPr>
          <p:nvPr>
            <p:ph type="sldNum" sz="quarter" idx="12"/>
          </p:nvPr>
        </p:nvSpPr>
        <p:spPr/>
        <p:txBody>
          <a:bodyPr/>
          <a:lstStyle/>
          <a:p>
            <a:fld id="{969D4634-323E-2A49-AAAE-19731FC6EAE2}" type="slidenum">
              <a:rPr lang="en-US" smtClean="0"/>
              <a:t>2</a:t>
            </a:fld>
            <a:endParaRPr lang="en-US"/>
          </a:p>
        </p:txBody>
      </p:sp>
      <p:pic>
        <p:nvPicPr>
          <p:cNvPr id="5" name="Picture 4" descr="A close up of a sign&#10;&#10;Description automatically generated">
            <a:extLst>
              <a:ext uri="{FF2B5EF4-FFF2-40B4-BE49-F238E27FC236}">
                <a16:creationId xmlns:a16="http://schemas.microsoft.com/office/drawing/2014/main" id="{5977E4C2-FAB8-4919-8E0B-A06BEACF80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9470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14903" y="2967335"/>
            <a:ext cx="3562194" cy="461665"/>
          </a:xfrm>
          <a:prstGeom prst="rect">
            <a:avLst/>
          </a:prstGeom>
          <a:noFill/>
        </p:spPr>
        <p:txBody>
          <a:bodyPr wrap="none" rtlCol="0">
            <a:spAutoFit/>
          </a:bodyPr>
          <a:lstStyle/>
          <a:p>
            <a:r>
              <a:rPr lang="en-US" sz="2400" dirty="0">
                <a:latin typeface="Avenir Next Medium" charset="0"/>
                <a:ea typeface="Avenir Next Medium" charset="0"/>
                <a:cs typeface="Avenir Next Medium" charset="0"/>
              </a:rPr>
              <a:t>Other Blockchain Examples</a:t>
            </a:r>
          </a:p>
        </p:txBody>
      </p:sp>
      <p:sp>
        <p:nvSpPr>
          <p:cNvPr id="2" name="Footer Placeholder 1">
            <a:extLst>
              <a:ext uri="{FF2B5EF4-FFF2-40B4-BE49-F238E27FC236}">
                <a16:creationId xmlns:a16="http://schemas.microsoft.com/office/drawing/2014/main" id="{9D51DEC2-F272-4AF2-8B84-29ED08F9FBB2}"/>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57DC5BF3-1A1E-436E-A4BA-54C8446EBE90}"/>
              </a:ext>
            </a:extLst>
          </p:cNvPr>
          <p:cNvSpPr>
            <a:spLocks noGrp="1"/>
          </p:cNvSpPr>
          <p:nvPr>
            <p:ph type="sldNum" sz="quarter" idx="12"/>
          </p:nvPr>
        </p:nvSpPr>
        <p:spPr/>
        <p:txBody>
          <a:bodyPr/>
          <a:lstStyle/>
          <a:p>
            <a:fld id="{969D4634-323E-2A49-AAAE-19731FC6EAE2}" type="slidenum">
              <a:rPr lang="en-US" smtClean="0"/>
              <a:t>20</a:t>
            </a:fld>
            <a:endParaRPr lang="en-US"/>
          </a:p>
        </p:txBody>
      </p:sp>
      <p:pic>
        <p:nvPicPr>
          <p:cNvPr id="5" name="Picture 4" descr="A close up of a sign&#10;&#10;Description automatically generated">
            <a:extLst>
              <a:ext uri="{FF2B5EF4-FFF2-40B4-BE49-F238E27FC236}">
                <a16:creationId xmlns:a16="http://schemas.microsoft.com/office/drawing/2014/main" id="{266EBE96-3BAD-402A-B18C-F90E91614A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842783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0861" y="304597"/>
            <a:ext cx="5727786" cy="369332"/>
          </a:xfrm>
          <a:prstGeom prst="rect">
            <a:avLst/>
          </a:prstGeom>
          <a:noFill/>
        </p:spPr>
        <p:txBody>
          <a:bodyPr wrap="none" rtlCol="0">
            <a:spAutoFit/>
          </a:bodyPr>
          <a:lstStyle/>
          <a:p>
            <a:r>
              <a:rPr lang="en-US" dirty="0">
                <a:latin typeface="Avenir Next Medium" charset="0"/>
                <a:ea typeface="Avenir Next Medium" charset="0"/>
                <a:cs typeface="Avenir Next Medium" charset="0"/>
              </a:rPr>
              <a:t>Blockchain Applications and Examples in Legacy Enterprise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1831" y="982289"/>
            <a:ext cx="1577350" cy="479120"/>
          </a:xfrm>
          <a:prstGeom prst="rect">
            <a:avLst/>
          </a:prstGeom>
        </p:spPr>
      </p:pic>
      <p:sp>
        <p:nvSpPr>
          <p:cNvPr id="10" name="TextBox 9"/>
          <p:cNvSpPr txBox="1"/>
          <p:nvPr/>
        </p:nvSpPr>
        <p:spPr>
          <a:xfrm>
            <a:off x="2880330" y="1620506"/>
            <a:ext cx="3598179" cy="4278094"/>
          </a:xfrm>
          <a:prstGeom prst="rect">
            <a:avLst/>
          </a:prstGeom>
          <a:noFill/>
        </p:spPr>
        <p:txBody>
          <a:bodyPr wrap="square" rtlCol="0">
            <a:spAutoFit/>
          </a:bodyPr>
          <a:lstStyle/>
          <a:p>
            <a:r>
              <a:rPr lang="en-US" sz="1600" dirty="0">
                <a:latin typeface="Avenir Next" charset="0"/>
                <a:ea typeface="Avenir Next" charset="0"/>
                <a:cs typeface="Avenir Next" charset="0"/>
              </a:rPr>
              <a:t>The Linux Foundation – </a:t>
            </a:r>
            <a:r>
              <a:rPr lang="en-US" sz="1600" b="1" dirty="0">
                <a:latin typeface="Avenir Next" charset="0"/>
                <a:ea typeface="Avenir Next" charset="0"/>
                <a:cs typeface="Avenir Next" charset="0"/>
              </a:rPr>
              <a:t>IBM Hyperledger Fabric</a:t>
            </a:r>
            <a:endParaRPr lang="en-US" sz="1600" b="1" dirty="0">
              <a:latin typeface="Avenir Next" charset="0"/>
              <a:ea typeface="Avenir Next Medium" charset="0"/>
              <a:cs typeface="Avenir Next Medium" charset="0"/>
            </a:endParaRP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r>
              <a:rPr lang="en-US" sz="1600" dirty="0">
                <a:latin typeface="Avenir Next" charset="0"/>
                <a:ea typeface="Avenir Next" charset="0"/>
                <a:cs typeface="Avenir Next" charset="0"/>
              </a:rPr>
              <a:t>Oracle – </a:t>
            </a:r>
            <a:r>
              <a:rPr lang="en-US" sz="1600" b="1" dirty="0">
                <a:latin typeface="Avenir Next" charset="0"/>
                <a:ea typeface="Avenir Next" charset="0"/>
                <a:cs typeface="Avenir Next" charset="0"/>
              </a:rPr>
              <a:t>Blockchain Group</a:t>
            </a: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r>
              <a:rPr lang="en-US" sz="1600" dirty="0">
                <a:latin typeface="Avenir Next" charset="0"/>
                <a:ea typeface="Avenir Next" charset="0"/>
                <a:cs typeface="Avenir Next" charset="0"/>
              </a:rPr>
              <a:t>Microsoft – </a:t>
            </a:r>
            <a:r>
              <a:rPr lang="en-US" sz="1600" b="1" dirty="0">
                <a:latin typeface="Avenir Next" charset="0"/>
                <a:ea typeface="Avenir Next" charset="0"/>
                <a:cs typeface="Avenir Next" charset="0"/>
              </a:rPr>
              <a:t>Azure</a:t>
            </a:r>
            <a:r>
              <a:rPr lang="en-US" sz="1600" dirty="0">
                <a:latin typeface="Avenir Next" charset="0"/>
                <a:ea typeface="Avenir Next" charset="0"/>
                <a:cs typeface="Avenir Next" charset="0"/>
              </a:rPr>
              <a:t> services</a:t>
            </a: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r>
              <a:rPr lang="en-US" sz="1600" dirty="0">
                <a:latin typeface="Avenir Next" charset="0"/>
                <a:ea typeface="Avenir Next" charset="0"/>
                <a:cs typeface="Avenir Next" charset="0"/>
              </a:rPr>
              <a:t>Amazon – AWS, </a:t>
            </a:r>
            <a:r>
              <a:rPr lang="en-US" sz="1600" b="1" dirty="0">
                <a:latin typeface="Avenir Next" charset="0"/>
                <a:ea typeface="Avenir Next" charset="0"/>
                <a:cs typeface="Avenir Next" charset="0"/>
              </a:rPr>
              <a:t>QRDL</a:t>
            </a: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endParaRPr lang="en-US" sz="1600" dirty="0">
              <a:latin typeface="Avenir Next" charset="0"/>
              <a:ea typeface="Avenir Next" charset="0"/>
              <a:cs typeface="Avenir Next" charset="0"/>
            </a:endParaRPr>
          </a:p>
          <a:p>
            <a:r>
              <a:rPr lang="en-US" sz="1600" dirty="0">
                <a:latin typeface="Avenir Next" charset="0"/>
                <a:ea typeface="Avenir Next" charset="0"/>
                <a:cs typeface="Avenir Next" charset="0"/>
              </a:rPr>
              <a:t>R3 – </a:t>
            </a:r>
            <a:r>
              <a:rPr lang="en-US" sz="1600" b="1" dirty="0">
                <a:latin typeface="Avenir Next" charset="0"/>
                <a:ea typeface="Avenir Next" charset="0"/>
                <a:cs typeface="Avenir Next" charset="0"/>
              </a:rPr>
              <a:t>Corda</a:t>
            </a:r>
            <a:r>
              <a:rPr lang="en-US" sz="1600" dirty="0">
                <a:latin typeface="Avenir Next" charset="0"/>
                <a:ea typeface="Avenir Next" charset="0"/>
                <a:cs typeface="Avenir Next" charset="0"/>
              </a:rPr>
              <a:t> for banking consortium</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4668" y="1597959"/>
            <a:ext cx="1604513" cy="641805"/>
          </a:xfrm>
          <a:prstGeom prst="rect">
            <a:avLst/>
          </a:prstGeom>
        </p:spPr>
      </p:pic>
      <p:pic>
        <p:nvPicPr>
          <p:cNvPr id="2" name="Picture 1">
            <a:extLst>
              <a:ext uri="{FF2B5EF4-FFF2-40B4-BE49-F238E27FC236}">
                <a16:creationId xmlns:a16="http://schemas.microsoft.com/office/drawing/2014/main" id="{B776C180-39F1-4D91-97A7-391ED1F3FA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2181" y="2601318"/>
            <a:ext cx="1736649" cy="641805"/>
          </a:xfrm>
          <a:prstGeom prst="rect">
            <a:avLst/>
          </a:prstGeom>
        </p:spPr>
      </p:pic>
      <p:pic>
        <p:nvPicPr>
          <p:cNvPr id="3" name="Picture 2">
            <a:extLst>
              <a:ext uri="{FF2B5EF4-FFF2-40B4-BE49-F238E27FC236}">
                <a16:creationId xmlns:a16="http://schemas.microsoft.com/office/drawing/2014/main" id="{1E9BBFFA-2392-4733-A6E1-ADB046AE05F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42181" y="3562397"/>
            <a:ext cx="1735621" cy="522723"/>
          </a:xfrm>
          <a:prstGeom prst="rect">
            <a:avLst/>
          </a:prstGeom>
        </p:spPr>
      </p:pic>
      <p:pic>
        <p:nvPicPr>
          <p:cNvPr id="7" name="Picture 6">
            <a:extLst>
              <a:ext uri="{FF2B5EF4-FFF2-40B4-BE49-F238E27FC236}">
                <a16:creationId xmlns:a16="http://schemas.microsoft.com/office/drawing/2014/main" id="{EB91B9FF-DF8F-4C63-8E5A-6FB6B2F5CA9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7639" y="4351819"/>
            <a:ext cx="1824704" cy="723339"/>
          </a:xfrm>
          <a:prstGeom prst="rect">
            <a:avLst/>
          </a:prstGeom>
        </p:spPr>
      </p:pic>
      <p:pic>
        <p:nvPicPr>
          <p:cNvPr id="2050" name="Picture 2" descr="Image result for r3 corda">
            <a:extLst>
              <a:ext uri="{FF2B5EF4-FFF2-40B4-BE49-F238E27FC236}">
                <a16:creationId xmlns:a16="http://schemas.microsoft.com/office/drawing/2014/main" id="{99FA9B8B-B3BF-42D1-A22A-B43C6DDB365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471849" y="5473367"/>
            <a:ext cx="787095" cy="6022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484C7B-098A-40C5-96E0-777CB2A1611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759658" y="304597"/>
            <a:ext cx="5272088" cy="6427250"/>
          </a:xfrm>
          <a:prstGeom prst="rect">
            <a:avLst/>
          </a:prstGeom>
        </p:spPr>
      </p:pic>
      <p:sp>
        <p:nvSpPr>
          <p:cNvPr id="6" name="Footer Placeholder 5">
            <a:extLst>
              <a:ext uri="{FF2B5EF4-FFF2-40B4-BE49-F238E27FC236}">
                <a16:creationId xmlns:a16="http://schemas.microsoft.com/office/drawing/2014/main" id="{4E061409-1EBB-43E2-899A-47D1A0C2B0E9}"/>
              </a:ext>
            </a:extLst>
          </p:cNvPr>
          <p:cNvSpPr>
            <a:spLocks noGrp="1"/>
          </p:cNvSpPr>
          <p:nvPr>
            <p:ph type="ftr" sz="quarter" idx="11"/>
          </p:nvPr>
        </p:nvSpPr>
        <p:spPr/>
        <p:txBody>
          <a:bodyPr/>
          <a:lstStyle/>
          <a:p>
            <a:r>
              <a:rPr lang="en-US"/>
              <a:t>HKUST FinTech Club 2018</a:t>
            </a:r>
          </a:p>
        </p:txBody>
      </p:sp>
      <p:sp>
        <p:nvSpPr>
          <p:cNvPr id="9" name="Slide Number Placeholder 8">
            <a:extLst>
              <a:ext uri="{FF2B5EF4-FFF2-40B4-BE49-F238E27FC236}">
                <a16:creationId xmlns:a16="http://schemas.microsoft.com/office/drawing/2014/main" id="{B11E0D6D-2A35-425E-964A-177D0B2BD5EA}"/>
              </a:ext>
            </a:extLst>
          </p:cNvPr>
          <p:cNvSpPr>
            <a:spLocks noGrp="1"/>
          </p:cNvSpPr>
          <p:nvPr>
            <p:ph type="sldNum" sz="quarter" idx="12"/>
          </p:nvPr>
        </p:nvSpPr>
        <p:spPr/>
        <p:txBody>
          <a:bodyPr/>
          <a:lstStyle/>
          <a:p>
            <a:fld id="{969D4634-323E-2A49-AAAE-19731FC6EAE2}" type="slidenum">
              <a:rPr lang="en-US" smtClean="0"/>
              <a:t>21</a:t>
            </a:fld>
            <a:endParaRPr lang="en-US"/>
          </a:p>
        </p:txBody>
      </p:sp>
      <p:pic>
        <p:nvPicPr>
          <p:cNvPr id="13" name="Picture 12" descr="A close up of a sign&#10;&#10;Description automatically generated">
            <a:extLst>
              <a:ext uri="{FF2B5EF4-FFF2-40B4-BE49-F238E27FC236}">
                <a16:creationId xmlns:a16="http://schemas.microsoft.com/office/drawing/2014/main" id="{A8E3EF65-3BE7-4EF5-A0FE-A8BECBEE8DE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164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xEl>
                                              <p:pRg st="15" end="1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0FCE3-7099-418B-9DBC-FAD41726341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8341112" cy="6307966"/>
          </a:xfrm>
          <a:prstGeom prst="rect">
            <a:avLst/>
          </a:prstGeom>
        </p:spPr>
      </p:pic>
      <p:sp>
        <p:nvSpPr>
          <p:cNvPr id="5" name="TextBox 4">
            <a:extLst>
              <a:ext uri="{FF2B5EF4-FFF2-40B4-BE49-F238E27FC236}">
                <a16:creationId xmlns:a16="http://schemas.microsoft.com/office/drawing/2014/main" id="{D6693136-1FED-49A5-B5A3-8D786D697993}"/>
              </a:ext>
            </a:extLst>
          </p:cNvPr>
          <p:cNvSpPr txBox="1"/>
          <p:nvPr/>
        </p:nvSpPr>
        <p:spPr>
          <a:xfrm>
            <a:off x="9172385" y="92841"/>
            <a:ext cx="2520588" cy="646331"/>
          </a:xfrm>
          <a:prstGeom prst="rect">
            <a:avLst/>
          </a:prstGeom>
          <a:noFill/>
        </p:spPr>
        <p:txBody>
          <a:bodyPr wrap="square" rtlCol="0">
            <a:spAutoFit/>
          </a:bodyPr>
          <a:lstStyle/>
          <a:p>
            <a:r>
              <a:rPr lang="en-US" b="1" dirty="0">
                <a:latin typeface="Avenir Next Medium" charset="0"/>
                <a:ea typeface="Avenir Next Medium" charset="0"/>
                <a:cs typeface="Avenir Next Medium" charset="0"/>
              </a:rPr>
              <a:t>Select Blockchain Applications in Business</a:t>
            </a:r>
          </a:p>
        </p:txBody>
      </p:sp>
      <p:pic>
        <p:nvPicPr>
          <p:cNvPr id="4" name="Picture 3">
            <a:extLst>
              <a:ext uri="{FF2B5EF4-FFF2-40B4-BE49-F238E27FC236}">
                <a16:creationId xmlns:a16="http://schemas.microsoft.com/office/drawing/2014/main" id="{6379DA06-9B17-45E0-B35D-F8570A3E2A9B}"/>
              </a:ext>
            </a:extLst>
          </p:cNvPr>
          <p:cNvPicPr>
            <a:picLocks noChangeAspect="1"/>
          </p:cNvPicPr>
          <p:nvPr/>
        </p:nvPicPr>
        <p:blipFill>
          <a:blip r:embed="rId3"/>
          <a:stretch>
            <a:fillRect/>
          </a:stretch>
        </p:blipFill>
        <p:spPr>
          <a:xfrm>
            <a:off x="8968368" y="903640"/>
            <a:ext cx="3054880" cy="15669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1A42FA71-6329-40A0-A04D-47D27849E230}"/>
              </a:ext>
            </a:extLst>
          </p:cNvPr>
          <p:cNvPicPr>
            <a:picLocks noChangeAspect="1"/>
          </p:cNvPicPr>
          <p:nvPr/>
        </p:nvPicPr>
        <p:blipFill>
          <a:blip r:embed="rId4"/>
          <a:stretch>
            <a:fillRect/>
          </a:stretch>
        </p:blipFill>
        <p:spPr>
          <a:xfrm>
            <a:off x="9068430" y="2714568"/>
            <a:ext cx="2854756" cy="16576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F207B6BC-7DD5-4CF3-84B1-520DF781FC15}"/>
              </a:ext>
            </a:extLst>
          </p:cNvPr>
          <p:cNvPicPr>
            <a:picLocks noChangeAspect="1"/>
          </p:cNvPicPr>
          <p:nvPr/>
        </p:nvPicPr>
        <p:blipFill>
          <a:blip r:embed="rId5"/>
          <a:stretch>
            <a:fillRect/>
          </a:stretch>
        </p:blipFill>
        <p:spPr>
          <a:xfrm>
            <a:off x="9168493" y="4616153"/>
            <a:ext cx="2854755" cy="192047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Footer Placeholder 2">
            <a:extLst>
              <a:ext uri="{FF2B5EF4-FFF2-40B4-BE49-F238E27FC236}">
                <a16:creationId xmlns:a16="http://schemas.microsoft.com/office/drawing/2014/main" id="{D18326ED-AF5F-4114-ADF6-93CBEC0C81A7}"/>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1E985CC5-90D1-4C58-BC94-856DEE429CB2}"/>
              </a:ext>
            </a:extLst>
          </p:cNvPr>
          <p:cNvSpPr>
            <a:spLocks noGrp="1"/>
          </p:cNvSpPr>
          <p:nvPr>
            <p:ph type="sldNum" sz="quarter" idx="12"/>
          </p:nvPr>
        </p:nvSpPr>
        <p:spPr/>
        <p:txBody>
          <a:bodyPr/>
          <a:lstStyle/>
          <a:p>
            <a:fld id="{969D4634-323E-2A49-AAAE-19731FC6EAE2}" type="slidenum">
              <a:rPr lang="en-US" smtClean="0"/>
              <a:t>22</a:t>
            </a:fld>
            <a:endParaRPr lang="en-US"/>
          </a:p>
        </p:txBody>
      </p:sp>
      <p:pic>
        <p:nvPicPr>
          <p:cNvPr id="10" name="Picture 9" descr="A close up of a sign&#10;&#10;Description automatically generated">
            <a:extLst>
              <a:ext uri="{FF2B5EF4-FFF2-40B4-BE49-F238E27FC236}">
                <a16:creationId xmlns:a16="http://schemas.microsoft.com/office/drawing/2014/main" id="{89765867-9EE2-4120-86A8-7E8234196C2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67776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9829" y="2763740"/>
            <a:ext cx="1414170" cy="830997"/>
          </a:xfrm>
          <a:prstGeom prst="rect">
            <a:avLst/>
          </a:prstGeom>
          <a:noFill/>
        </p:spPr>
        <p:txBody>
          <a:bodyPr wrap="none" rtlCol="0">
            <a:spAutoFit/>
          </a:bodyPr>
          <a:lstStyle/>
          <a:p>
            <a:pPr algn="ctr"/>
            <a:r>
              <a:rPr lang="en-US" sz="4800" b="1" dirty="0">
                <a:solidFill>
                  <a:srgbClr val="0070C0"/>
                </a:solidFill>
                <a:latin typeface="Avenir Next Demi Bold" charset="0"/>
                <a:ea typeface="Avenir Next Demi Bold" charset="0"/>
                <a:cs typeface="Avenir Next Demi Bold" charset="0"/>
              </a:rPr>
              <a:t>Q&amp;A</a:t>
            </a:r>
          </a:p>
        </p:txBody>
      </p:sp>
      <p:sp>
        <p:nvSpPr>
          <p:cNvPr id="2" name="Footer Placeholder 1">
            <a:extLst>
              <a:ext uri="{FF2B5EF4-FFF2-40B4-BE49-F238E27FC236}">
                <a16:creationId xmlns:a16="http://schemas.microsoft.com/office/drawing/2014/main" id="{48063CF0-F972-4380-A44F-7551A607ACBC}"/>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215A0E46-2E30-41D4-A87B-335DA3330EF8}"/>
              </a:ext>
            </a:extLst>
          </p:cNvPr>
          <p:cNvSpPr>
            <a:spLocks noGrp="1"/>
          </p:cNvSpPr>
          <p:nvPr>
            <p:ph type="sldNum" sz="quarter" idx="12"/>
          </p:nvPr>
        </p:nvSpPr>
        <p:spPr/>
        <p:txBody>
          <a:bodyPr/>
          <a:lstStyle/>
          <a:p>
            <a:fld id="{969D4634-323E-2A49-AAAE-19731FC6EAE2}" type="slidenum">
              <a:rPr lang="en-US" smtClean="0"/>
              <a:t>23</a:t>
            </a:fld>
            <a:endParaRPr lang="en-US"/>
          </a:p>
        </p:txBody>
      </p:sp>
      <p:pic>
        <p:nvPicPr>
          <p:cNvPr id="5" name="Picture 4" descr="A close up of a sign&#10;&#10;Description automatically generated">
            <a:extLst>
              <a:ext uri="{FF2B5EF4-FFF2-40B4-BE49-F238E27FC236}">
                <a16:creationId xmlns:a16="http://schemas.microsoft.com/office/drawing/2014/main" id="{172CC85D-E6D5-4D0C-9F8E-43CD17671A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358200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D0D657D-F9E1-DB4E-9A0C-C3D4694D5B63}"/>
              </a:ext>
            </a:extLst>
          </p:cNvPr>
          <p:cNvSpPr txBox="1"/>
          <p:nvPr/>
        </p:nvSpPr>
        <p:spPr>
          <a:xfrm>
            <a:off x="3436465" y="2767279"/>
            <a:ext cx="5319085" cy="1323439"/>
          </a:xfrm>
          <a:prstGeom prst="rect">
            <a:avLst/>
          </a:prstGeom>
          <a:noFill/>
        </p:spPr>
        <p:txBody>
          <a:bodyPr wrap="none" rtlCol="0" anchor="ctr">
            <a:spAutoFit/>
          </a:bodyPr>
          <a:lstStyle/>
          <a:p>
            <a:pPr algn="ctr"/>
            <a:r>
              <a:rPr lang="en-US" sz="4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Initial Coins Offering: </a:t>
            </a:r>
          </a:p>
          <a:p>
            <a:pPr algn="ctr"/>
            <a:r>
              <a:rPr lang="en-US" sz="4000"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 strategic perspective</a:t>
            </a:r>
          </a:p>
        </p:txBody>
      </p:sp>
      <p:sp>
        <p:nvSpPr>
          <p:cNvPr id="4" name="TextBox 3">
            <a:extLst>
              <a:ext uri="{FF2B5EF4-FFF2-40B4-BE49-F238E27FC236}">
                <a16:creationId xmlns:a16="http://schemas.microsoft.com/office/drawing/2014/main" id="{59448C3F-6F49-4C11-A1EC-230DE178A7E8}"/>
              </a:ext>
            </a:extLst>
          </p:cNvPr>
          <p:cNvSpPr txBox="1"/>
          <p:nvPr/>
        </p:nvSpPr>
        <p:spPr>
          <a:xfrm>
            <a:off x="2895300" y="2668250"/>
            <a:ext cx="7016536"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Business Applications of Blockchain &amp; Cryptocurrency</a:t>
            </a:r>
            <a:endParaRPr lang="en-US" sz="2400" dirty="0">
              <a:latin typeface="Avenir Next" charset="0"/>
              <a:ea typeface="Avenir Next" charset="0"/>
              <a:cs typeface="Avenir Next" charset="0"/>
            </a:endParaRPr>
          </a:p>
        </p:txBody>
      </p:sp>
      <p:sp>
        <p:nvSpPr>
          <p:cNvPr id="2" name="Footer Placeholder 1">
            <a:extLst>
              <a:ext uri="{FF2B5EF4-FFF2-40B4-BE49-F238E27FC236}">
                <a16:creationId xmlns:a16="http://schemas.microsoft.com/office/drawing/2014/main" id="{5F565DC9-51CB-432E-9575-97E128FD8C69}"/>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018D6D24-7B2E-4BF5-8127-51EB0FD6F1DB}"/>
              </a:ext>
            </a:extLst>
          </p:cNvPr>
          <p:cNvSpPr>
            <a:spLocks noGrp="1"/>
          </p:cNvSpPr>
          <p:nvPr>
            <p:ph type="sldNum" sz="quarter" idx="12"/>
          </p:nvPr>
        </p:nvSpPr>
        <p:spPr/>
        <p:txBody>
          <a:bodyPr/>
          <a:lstStyle/>
          <a:p>
            <a:fld id="{969D4634-323E-2A49-AAAE-19731FC6EAE2}" type="slidenum">
              <a:rPr lang="en-US" smtClean="0"/>
              <a:t>24</a:t>
            </a:fld>
            <a:endParaRPr lang="en-US"/>
          </a:p>
        </p:txBody>
      </p:sp>
      <p:pic>
        <p:nvPicPr>
          <p:cNvPr id="7" name="Picture 6" descr="A close up of a sign&#10;&#10;Description automatically generated">
            <a:extLst>
              <a:ext uri="{FF2B5EF4-FFF2-40B4-BE49-F238E27FC236}">
                <a16:creationId xmlns:a16="http://schemas.microsoft.com/office/drawing/2014/main" id="{E1FDCF8C-43A9-4966-A453-6B818884FC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975819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5" y="1616501"/>
            <a:ext cx="8507817" cy="5006753"/>
          </a:xfrm>
        </p:spPr>
        <p:txBody>
          <a:bodyPr>
            <a:normAutofit/>
          </a:bodyPr>
          <a:lstStyle/>
          <a:p>
            <a:pPr lvl="0">
              <a:lnSpc>
                <a:spcPct val="100000"/>
              </a:lnSpc>
              <a:buClr>
                <a:srgbClr val="344960"/>
              </a:buClr>
            </a:pPr>
            <a:r>
              <a:rPr lang="en-GB" sz="1600" dirty="0">
                <a:solidFill>
                  <a:srgbClr val="344960"/>
                </a:solidFill>
                <a:latin typeface="Helvetica Neue" panose="02000503000000020004" pitchFamily="2" charset="0"/>
              </a:rPr>
              <a:t>An Initial Coin Offering (ICO) also known as a </a:t>
            </a:r>
            <a:r>
              <a:rPr lang="en-GB" sz="1600" b="1" dirty="0">
                <a:solidFill>
                  <a:srgbClr val="344960"/>
                </a:solidFill>
                <a:latin typeface="Helvetica Neue" panose="02000503000000020004" pitchFamily="2" charset="0"/>
              </a:rPr>
              <a:t>token sale </a:t>
            </a:r>
            <a:r>
              <a:rPr lang="en-GB" sz="1600" dirty="0">
                <a:solidFill>
                  <a:srgbClr val="344960"/>
                </a:solidFill>
                <a:latin typeface="Helvetica Neue" panose="02000503000000020004" pitchFamily="2" charset="0"/>
              </a:rPr>
              <a:t>or coin sale, is an “unregulated mean of crowdfunding via the use of cryptocurrency, which can be a source of capital for start-up companies” according to Wikipedia</a:t>
            </a:r>
          </a:p>
          <a:p>
            <a:pPr lvl="0">
              <a:lnSpc>
                <a:spcPct val="100000"/>
              </a:lnSpc>
              <a:buClr>
                <a:srgbClr val="344960"/>
              </a:buClr>
            </a:pPr>
            <a:r>
              <a:rPr lang="en-GB" sz="1600" dirty="0">
                <a:solidFill>
                  <a:srgbClr val="344960"/>
                </a:solidFill>
                <a:latin typeface="Helvetica Neue" panose="02000503000000020004" pitchFamily="2" charset="0"/>
              </a:rPr>
              <a:t>In practice ICO are mainly a tool use in order to </a:t>
            </a:r>
            <a:r>
              <a:rPr lang="en-GB" sz="1600" b="1" dirty="0">
                <a:solidFill>
                  <a:srgbClr val="344960"/>
                </a:solidFill>
                <a:latin typeface="Helvetica Neue" panose="02000503000000020004" pitchFamily="2" charset="0"/>
              </a:rPr>
              <a:t>raise money </a:t>
            </a:r>
            <a:r>
              <a:rPr lang="en-GB" sz="1600" dirty="0">
                <a:solidFill>
                  <a:srgbClr val="344960"/>
                </a:solidFill>
                <a:latin typeface="Helvetica Neue" panose="02000503000000020004" pitchFamily="2" charset="0"/>
              </a:rPr>
              <a:t>to fund the </a:t>
            </a:r>
            <a:r>
              <a:rPr lang="en-GB" sz="1600" b="1" dirty="0">
                <a:solidFill>
                  <a:srgbClr val="344960"/>
                </a:solidFill>
                <a:latin typeface="Helvetica Neue" panose="02000503000000020004" pitchFamily="2" charset="0"/>
              </a:rPr>
              <a:t>R&amp;D </a:t>
            </a:r>
            <a:r>
              <a:rPr lang="en-GB" sz="1600" dirty="0">
                <a:solidFill>
                  <a:srgbClr val="344960"/>
                </a:solidFill>
                <a:latin typeface="Helvetica Neue" panose="02000503000000020004" pitchFamily="2" charset="0"/>
              </a:rPr>
              <a:t>of a particular </a:t>
            </a:r>
            <a:r>
              <a:rPr lang="en-GB" sz="1600" b="1" dirty="0">
                <a:solidFill>
                  <a:srgbClr val="344960"/>
                </a:solidFill>
                <a:latin typeface="Helvetica Neue" panose="02000503000000020004" pitchFamily="2" charset="0"/>
              </a:rPr>
              <a:t>blockchain-related project</a:t>
            </a:r>
          </a:p>
          <a:p>
            <a:pPr lvl="0">
              <a:lnSpc>
                <a:spcPct val="100000"/>
              </a:lnSpc>
              <a:buClr>
                <a:srgbClr val="344960"/>
              </a:buCl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 the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first three months of 2018</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Initial Coin Offerings (ICOs) raised more money than the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whole</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of 2017</a:t>
            </a:r>
          </a:p>
          <a:p>
            <a:pPr lvl="1">
              <a:lnSpc>
                <a:spcPct val="100000"/>
              </a:lnSpc>
              <a:buClr>
                <a:srgbClr val="344960"/>
              </a:buClr>
              <a:buFont typeface="Helvetica Neue" panose="020B0604020202020204" charset="0"/>
              <a:buChar char="-"/>
            </a:pPr>
            <a:r>
              <a:rPr lang="en-GB" sz="1600" dirty="0">
                <a:solidFill>
                  <a:srgbClr val="344960"/>
                </a:solidFill>
                <a:latin typeface="Helvetica Neue" panose="02000503000000020004" pitchFamily="2" charset="0"/>
              </a:rPr>
              <a:t>In the first 5 months of 2018, a total of 537 ICO’s with a volume of </a:t>
            </a:r>
            <a:r>
              <a:rPr lang="en-GB" sz="1600" b="1" dirty="0">
                <a:solidFill>
                  <a:srgbClr val="344960"/>
                </a:solidFill>
                <a:latin typeface="Helvetica Neue" panose="02000503000000020004" pitchFamily="2" charset="0"/>
              </a:rPr>
              <a:t>USD 13.7 billion </a:t>
            </a:r>
            <a:r>
              <a:rPr lang="en-GB" sz="1600" dirty="0">
                <a:solidFill>
                  <a:srgbClr val="344960"/>
                </a:solidFill>
                <a:latin typeface="Helvetica Neue" panose="02000503000000020004" pitchFamily="2" charset="0"/>
              </a:rPr>
              <a:t>have been closed successfully – which is more than all pre-2018 ICOs combined</a:t>
            </a:r>
          </a:p>
          <a:p>
            <a:pPr lvl="1">
              <a:lnSpc>
                <a:spcPct val="100000"/>
              </a:lnSpc>
              <a:buClr>
                <a:srgbClr val="344960"/>
              </a:buClr>
              <a:buFont typeface="Helvetica Neue" panose="020B0604020202020204" charset="0"/>
              <a:buChar char="-"/>
            </a:pPr>
            <a:r>
              <a:rPr lang="en-GB" sz="1600" dirty="0">
                <a:solidFill>
                  <a:srgbClr val="344960"/>
                </a:solidFill>
                <a:latin typeface="Helvetica Neue" panose="02000503000000020004" pitchFamily="2" charset="0"/>
              </a:rPr>
              <a:t>This is </a:t>
            </a:r>
            <a:r>
              <a:rPr lang="en-GB" sz="1600" b="1" dirty="0">
                <a:solidFill>
                  <a:srgbClr val="344960"/>
                </a:solidFill>
                <a:latin typeface="Helvetica Neue" panose="02000503000000020004" pitchFamily="2" charset="0"/>
              </a:rPr>
              <a:t>45% of IPO volume in USD</a:t>
            </a:r>
            <a:r>
              <a:rPr lang="en-GB" sz="1600" dirty="0">
                <a:solidFill>
                  <a:srgbClr val="344960"/>
                </a:solidFill>
                <a:latin typeface="Helvetica Neue" panose="02000503000000020004" pitchFamily="2" charset="0"/>
              </a:rPr>
              <a:t>, for the same year </a:t>
            </a:r>
          </a:p>
          <a:p>
            <a:pPr lvl="1">
              <a:lnSpc>
                <a:spcPct val="100000"/>
              </a:lnSpc>
              <a:buClr>
                <a:srgbClr val="344960"/>
              </a:buClr>
              <a:buFont typeface="Helvetica Neue" panose="020B0604020202020204" charset="0"/>
              <a:buChar char="-"/>
            </a:pPr>
            <a:r>
              <a:rPr lang="en-GB" sz="1600" dirty="0">
                <a:solidFill>
                  <a:srgbClr val="344960"/>
                </a:solidFill>
                <a:latin typeface="Helvetica Neue" panose="02000503000000020004" pitchFamily="2" charset="0"/>
              </a:rPr>
              <a:t>Special mention is made of the ICOs of </a:t>
            </a:r>
            <a:r>
              <a:rPr lang="en-GB" sz="1600" b="1" dirty="0">
                <a:solidFill>
                  <a:srgbClr val="344960"/>
                </a:solidFill>
                <a:latin typeface="Helvetica Neue" panose="02000503000000020004" pitchFamily="2" charset="0"/>
              </a:rPr>
              <a:t>Telegram</a:t>
            </a:r>
            <a:r>
              <a:rPr lang="en-GB" sz="1600" dirty="0">
                <a:solidFill>
                  <a:srgbClr val="344960"/>
                </a:solidFill>
                <a:latin typeface="Helvetica Neue" panose="02000503000000020004" pitchFamily="2" charset="0"/>
              </a:rPr>
              <a:t> and </a:t>
            </a:r>
            <a:r>
              <a:rPr lang="en-GB" sz="1600" b="1" dirty="0">
                <a:solidFill>
                  <a:srgbClr val="344960"/>
                </a:solidFill>
                <a:latin typeface="Helvetica Neue" panose="02000503000000020004" pitchFamily="2" charset="0"/>
              </a:rPr>
              <a:t>EOS</a:t>
            </a:r>
            <a:r>
              <a:rPr lang="en-GB" sz="1600" dirty="0">
                <a:solidFill>
                  <a:srgbClr val="344960"/>
                </a:solidFill>
                <a:latin typeface="Helvetica Neue" panose="02000503000000020004" pitchFamily="2" charset="0"/>
              </a:rPr>
              <a:t>, which reached into the billions: Telegram raised </a:t>
            </a:r>
            <a:r>
              <a:rPr lang="en-GB" sz="1600" b="1" dirty="0">
                <a:solidFill>
                  <a:srgbClr val="344960"/>
                </a:solidFill>
                <a:latin typeface="Helvetica Neue" panose="02000503000000020004" pitchFamily="2" charset="0"/>
              </a:rPr>
              <a:t>$1.7 billion </a:t>
            </a:r>
            <a:r>
              <a:rPr lang="en-GB" sz="1600" dirty="0">
                <a:solidFill>
                  <a:srgbClr val="344960"/>
                </a:solidFill>
                <a:latin typeface="Helvetica Neue" panose="02000503000000020004" pitchFamily="2" charset="0"/>
              </a:rPr>
              <a:t>through its ICO, while EOS raised over twice as much at </a:t>
            </a:r>
            <a:r>
              <a:rPr lang="en-GB" sz="1600" b="1" dirty="0">
                <a:solidFill>
                  <a:srgbClr val="344960"/>
                </a:solidFill>
                <a:latin typeface="Helvetica Neue" panose="02000503000000020004" pitchFamily="2" charset="0"/>
              </a:rPr>
              <a:t>$4.1 billion</a:t>
            </a:r>
          </a:p>
          <a:p>
            <a:pPr>
              <a:lnSpc>
                <a:spcPct val="100000"/>
              </a:lnSpc>
              <a:buClr>
                <a:srgbClr val="344960"/>
              </a:buClr>
            </a:pPr>
            <a:r>
              <a:rPr lang="en-GB" sz="1600" dirty="0">
                <a:solidFill>
                  <a:srgbClr val="344960"/>
                </a:solidFill>
                <a:latin typeface="Helvetica Neue" panose="02000503000000020004" pitchFamily="2" charset="0"/>
              </a:rPr>
              <a:t>According to PWC ICO report, the </a:t>
            </a:r>
            <a:r>
              <a:rPr lang="en-GB" sz="1600" b="1" dirty="0">
                <a:solidFill>
                  <a:srgbClr val="344960"/>
                </a:solidFill>
                <a:latin typeface="Helvetica Neue" panose="02000503000000020004" pitchFamily="2" charset="0"/>
              </a:rPr>
              <a:t>Cayman Islands, the British Virgin Islands and</a:t>
            </a:r>
            <a:r>
              <a:rPr lang="en-GB" sz="1600" dirty="0">
                <a:solidFill>
                  <a:srgbClr val="344960"/>
                </a:solidFill>
                <a:latin typeface="Helvetica Neue" panose="02000503000000020004" pitchFamily="2" charset="0"/>
              </a:rPr>
              <a:t> </a:t>
            </a:r>
            <a:r>
              <a:rPr lang="en-GB" sz="1600" b="1" dirty="0">
                <a:solidFill>
                  <a:srgbClr val="344960"/>
                </a:solidFill>
                <a:latin typeface="Helvetica Neue" panose="02000503000000020004" pitchFamily="2" charset="0"/>
              </a:rPr>
              <a:t>Singapore </a:t>
            </a:r>
            <a:r>
              <a:rPr lang="en-GB" sz="1600" dirty="0">
                <a:solidFill>
                  <a:srgbClr val="344960"/>
                </a:solidFill>
                <a:latin typeface="Helvetica Neue" panose="02000503000000020004" pitchFamily="2" charset="0"/>
              </a:rPr>
              <a:t>are now the 3 most important ICO hubs worldwide</a:t>
            </a:r>
          </a:p>
          <a:p>
            <a:pPr>
              <a:lnSpc>
                <a:spcPct val="100000"/>
              </a:lnSpc>
              <a:buClr>
                <a:srgbClr val="344960"/>
              </a:buClr>
            </a:pPr>
            <a:r>
              <a:rPr lang="en-GB" sz="1600" b="1" dirty="0">
                <a:solidFill>
                  <a:srgbClr val="344960"/>
                </a:solidFill>
                <a:latin typeface="Helvetica Neue" panose="02000503000000020004" pitchFamily="2" charset="0"/>
              </a:rPr>
              <a:t>China</a:t>
            </a:r>
            <a:r>
              <a:rPr lang="en-GB" sz="1600" dirty="0">
                <a:solidFill>
                  <a:srgbClr val="344960"/>
                </a:solidFill>
                <a:latin typeface="Helvetica Neue" panose="02000503000000020004" pitchFamily="2" charset="0"/>
              </a:rPr>
              <a:t> and South Korea have banned ICO and cryptocurrency exchanges</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Characteristics of ICO / Token sales</a:t>
            </a:r>
          </a:p>
        </p:txBody>
      </p:sp>
      <p:pic>
        <p:nvPicPr>
          <p:cNvPr id="2" name="Image 1">
            <a:extLst>
              <a:ext uri="{FF2B5EF4-FFF2-40B4-BE49-F238E27FC236}">
                <a16:creationId xmlns:a16="http://schemas.microsoft.com/office/drawing/2014/main" id="{07F5A30E-8E90-4DA6-BFF7-6C3D66C1D4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98013" y="810882"/>
            <a:ext cx="2993987" cy="5398109"/>
          </a:xfrm>
          <a:prstGeom prst="rect">
            <a:avLst/>
          </a:prstGeom>
        </p:spPr>
      </p:pic>
      <p:sp>
        <p:nvSpPr>
          <p:cNvPr id="4" name="Footer Placeholder 3">
            <a:extLst>
              <a:ext uri="{FF2B5EF4-FFF2-40B4-BE49-F238E27FC236}">
                <a16:creationId xmlns:a16="http://schemas.microsoft.com/office/drawing/2014/main" id="{317EA473-2A4A-40FD-9F8F-E0D020C514EB}"/>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5E11F74B-69EA-4F80-8648-E9102E01B85C}"/>
              </a:ext>
            </a:extLst>
          </p:cNvPr>
          <p:cNvSpPr>
            <a:spLocks noGrp="1"/>
          </p:cNvSpPr>
          <p:nvPr>
            <p:ph type="sldNum" sz="quarter" idx="12"/>
          </p:nvPr>
        </p:nvSpPr>
        <p:spPr/>
        <p:txBody>
          <a:bodyPr/>
          <a:lstStyle/>
          <a:p>
            <a:fld id="{969D4634-323E-2A49-AAAE-19731FC6EAE2}" type="slidenum">
              <a:rPr lang="en-US" smtClean="0"/>
              <a:t>25</a:t>
            </a:fld>
            <a:endParaRPr lang="en-US"/>
          </a:p>
        </p:txBody>
      </p:sp>
      <p:pic>
        <p:nvPicPr>
          <p:cNvPr id="12" name="Picture 11" descr="A close up of a sign&#10;&#10;Description automatically generated">
            <a:extLst>
              <a:ext uri="{FF2B5EF4-FFF2-40B4-BE49-F238E27FC236}">
                <a16:creationId xmlns:a16="http://schemas.microsoft.com/office/drawing/2014/main" id="{1434891C-41AA-40B5-BE4E-CD1C0405EB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995907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303676" y="2216543"/>
            <a:ext cx="4780943" cy="4601054"/>
          </a:xfrm>
        </p:spPr>
        <p:txBody>
          <a:bodyPr>
            <a:normAutofit/>
          </a:bodyPr>
          <a:lstStyle/>
          <a:p>
            <a:pPr lvl="0">
              <a:lnSpc>
                <a:spcPct val="100000"/>
              </a:lnSpc>
              <a:buClr>
                <a:srgbClr val="344960"/>
              </a:buClr>
            </a:pPr>
            <a:r>
              <a:rPr lang="en-GB" sz="1600" dirty="0">
                <a:solidFill>
                  <a:srgbClr val="344960"/>
                </a:solidFill>
                <a:latin typeface="Helvetica Neue" panose="02000503000000020004" pitchFamily="2" charset="0"/>
              </a:rPr>
              <a:t>However, during the last quarter of 2018, the phenomenon of Initial Coin Offerings (ICOs) has seen a big dip, following the trend of the global bear crypto market </a:t>
            </a:r>
          </a:p>
          <a:p>
            <a:pPr marL="0" lvl="0" indent="0">
              <a:lnSpc>
                <a:spcPct val="100000"/>
              </a:lnSpc>
              <a:buClr>
                <a:srgbClr val="344960"/>
              </a:buClr>
              <a:buNone/>
            </a:pPr>
            <a:endParaRPr lang="en-GB" sz="1600" dirty="0">
              <a:solidFill>
                <a:srgbClr val="344960"/>
              </a:solidFill>
              <a:latin typeface="Helvetica Neue" panose="02000503000000020004" pitchFamily="2" charset="0"/>
            </a:endParaRPr>
          </a:p>
          <a:p>
            <a:pPr lvl="0">
              <a:lnSpc>
                <a:spcPct val="100000"/>
              </a:lnSpc>
              <a:buClr>
                <a:srgbClr val="344960"/>
              </a:buClr>
            </a:pPr>
            <a:r>
              <a:rPr lang="en-GB" sz="1600" dirty="0">
                <a:solidFill>
                  <a:srgbClr val="344960"/>
                </a:solidFill>
                <a:latin typeface="Helvetica Neue" panose="02000503000000020004" pitchFamily="2" charset="0"/>
              </a:rPr>
              <a:t>Prospectively, ICOs are increasingly an alternative to classic debt/ capital-funding as performed today by Venture Capital/ Private Equity firms and banks</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market overview</a:t>
            </a:r>
          </a:p>
        </p:txBody>
      </p:sp>
      <p:sp>
        <p:nvSpPr>
          <p:cNvPr id="14" name="Google Shape;157;p21">
            <a:extLst>
              <a:ext uri="{FF2B5EF4-FFF2-40B4-BE49-F238E27FC236}">
                <a16:creationId xmlns:a16="http://schemas.microsoft.com/office/drawing/2014/main" id="{BF54EEB1-FF15-435B-9292-A1A63B426AE3}"/>
              </a:ext>
            </a:extLst>
          </p:cNvPr>
          <p:cNvSpPr txBox="1"/>
          <p:nvPr/>
        </p:nvSpPr>
        <p:spPr>
          <a:xfrm>
            <a:off x="7529188" y="1549443"/>
            <a:ext cx="2486654" cy="515665"/>
          </a:xfrm>
          <a:prstGeom prst="rect">
            <a:avLst/>
          </a:prstGeom>
          <a:noFill/>
          <a:ln>
            <a:noFill/>
          </a:ln>
        </p:spPr>
        <p:txBody>
          <a:bodyPr spcFirstLastPara="1" wrap="square" lIns="45700" tIns="45700" rIns="45700" bIns="45700" anchor="t" anchorCtr="0">
            <a:noAutofit/>
          </a:bodyPr>
          <a:lstStyle/>
          <a:p>
            <a:pPr algn="ctr">
              <a:buClr>
                <a:srgbClr val="FFFFFF"/>
              </a:buClr>
              <a:buSzPts val="1100"/>
              <a:buFont typeface="Montserrat Light"/>
              <a:buNone/>
              <a:defRPr/>
            </a:pPr>
            <a:r>
              <a:rPr lang="en-GB" sz="1100" b="1" dirty="0">
                <a:solidFill>
                  <a:srgbClr val="344960"/>
                </a:solidFill>
                <a:latin typeface="Helvetica Neue" panose="02000503000000020004" pitchFamily="2" charset="0"/>
                <a:sym typeface="Montserrat Light"/>
              </a:rPr>
              <a:t>FUNDS COLLECTED AND NUMBER</a:t>
            </a:r>
          </a:p>
          <a:p>
            <a:pPr algn="ctr">
              <a:buClr>
                <a:srgbClr val="FFFFFF"/>
              </a:buClr>
              <a:buSzPts val="1100"/>
              <a:buFont typeface="Montserrat Light"/>
              <a:buNone/>
              <a:defRPr/>
            </a:pPr>
            <a:r>
              <a:rPr lang="en-GB" sz="1100" b="1" dirty="0">
                <a:solidFill>
                  <a:srgbClr val="344960"/>
                </a:solidFill>
                <a:latin typeface="Helvetica Neue" panose="02000503000000020004" pitchFamily="2" charset="0"/>
                <a:sym typeface="Montserrat Light"/>
              </a:rPr>
              <a:t>OF COMPLETED ICO PROJECTS</a:t>
            </a:r>
            <a:endParaRPr sz="1100" b="1" dirty="0">
              <a:solidFill>
                <a:srgbClr val="344960"/>
              </a:solidFill>
              <a:latin typeface="Helvetica Neue" panose="02000503000000020004" pitchFamily="2" charset="0"/>
              <a:sym typeface="Arial"/>
            </a:endParaRPr>
          </a:p>
        </p:txBody>
      </p:sp>
      <p:sp>
        <p:nvSpPr>
          <p:cNvPr id="23" name="Google Shape;157;p21">
            <a:extLst>
              <a:ext uri="{FF2B5EF4-FFF2-40B4-BE49-F238E27FC236}">
                <a16:creationId xmlns:a16="http://schemas.microsoft.com/office/drawing/2014/main" id="{5450451C-8048-4631-993C-E3F69C92F056}"/>
              </a:ext>
            </a:extLst>
          </p:cNvPr>
          <p:cNvSpPr txBox="1"/>
          <p:nvPr/>
        </p:nvSpPr>
        <p:spPr>
          <a:xfrm>
            <a:off x="5674021" y="6436406"/>
            <a:ext cx="1278828" cy="225129"/>
          </a:xfrm>
          <a:prstGeom prst="rect">
            <a:avLst/>
          </a:prstGeom>
          <a:noFill/>
          <a:ln>
            <a:noFill/>
          </a:ln>
        </p:spPr>
        <p:txBody>
          <a:bodyPr spcFirstLastPara="1" wrap="square" lIns="45700" tIns="45700" rIns="45700" bIns="45700" anchor="t" anchorCtr="0">
            <a:noAutofit/>
          </a:bodyPr>
          <a:lstStyle/>
          <a:p>
            <a:pPr algn="ctr">
              <a:buClr>
                <a:srgbClr val="FFFFFF"/>
              </a:buClr>
              <a:buSzPts val="1100"/>
              <a:buFont typeface="Montserrat Light"/>
              <a:buNone/>
              <a:defRPr/>
            </a:pPr>
            <a:r>
              <a:rPr lang="en-US" sz="900" i="1" kern="0" dirty="0">
                <a:solidFill>
                  <a:srgbClr val="2E4055"/>
                </a:solidFill>
                <a:latin typeface="Montserrat Light"/>
                <a:ea typeface="Montserrat Light"/>
                <a:cs typeface="Montserrat Light"/>
                <a:sym typeface="Montserrat Light"/>
              </a:rPr>
              <a:t>Source: ICO Rating</a:t>
            </a:r>
            <a:endParaRPr sz="1050" i="1" kern="0" dirty="0">
              <a:solidFill>
                <a:srgbClr val="2E4055"/>
              </a:solidFill>
              <a:latin typeface="Arial"/>
              <a:ea typeface="Arial"/>
              <a:cs typeface="Arial"/>
              <a:sym typeface="Arial"/>
            </a:endParaRPr>
          </a:p>
        </p:txBody>
      </p:sp>
      <p:pic>
        <p:nvPicPr>
          <p:cNvPr id="2" name="Image 1">
            <a:extLst>
              <a:ext uri="{FF2B5EF4-FFF2-40B4-BE49-F238E27FC236}">
                <a16:creationId xmlns:a16="http://schemas.microsoft.com/office/drawing/2014/main" id="{941187C1-E5FF-4555-9268-6E0A0A6DA3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39146" y="1979325"/>
            <a:ext cx="7027906" cy="4457081"/>
          </a:xfrm>
          <a:prstGeom prst="rect">
            <a:avLst/>
          </a:prstGeom>
        </p:spPr>
      </p:pic>
      <p:sp>
        <p:nvSpPr>
          <p:cNvPr id="4" name="Footer Placeholder 3">
            <a:extLst>
              <a:ext uri="{FF2B5EF4-FFF2-40B4-BE49-F238E27FC236}">
                <a16:creationId xmlns:a16="http://schemas.microsoft.com/office/drawing/2014/main" id="{6AE883C5-4A85-48C3-A653-07B82896BE1E}"/>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39905639-5566-4F2C-AB70-F1F90EB4AD75}"/>
              </a:ext>
            </a:extLst>
          </p:cNvPr>
          <p:cNvSpPr>
            <a:spLocks noGrp="1"/>
          </p:cNvSpPr>
          <p:nvPr>
            <p:ph type="sldNum" sz="quarter" idx="12"/>
          </p:nvPr>
        </p:nvSpPr>
        <p:spPr/>
        <p:txBody>
          <a:bodyPr/>
          <a:lstStyle/>
          <a:p>
            <a:fld id="{969D4634-323E-2A49-AAAE-19731FC6EAE2}" type="slidenum">
              <a:rPr lang="en-US" smtClean="0"/>
              <a:t>26</a:t>
            </a:fld>
            <a:endParaRPr lang="en-US"/>
          </a:p>
        </p:txBody>
      </p:sp>
      <p:pic>
        <p:nvPicPr>
          <p:cNvPr id="16" name="Picture 15" descr="A close up of a sign&#10;&#10;Description automatically generated">
            <a:extLst>
              <a:ext uri="{FF2B5EF4-FFF2-40B4-BE49-F238E27FC236}">
                <a16:creationId xmlns:a16="http://schemas.microsoft.com/office/drawing/2014/main" id="{E22230A9-B2FE-42D0-9E8B-DF511CE20E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632041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8238227" y="2240732"/>
            <a:ext cx="3536830" cy="4351338"/>
          </a:xfrm>
        </p:spPr>
        <p:txBody>
          <a:bodyPr>
            <a:normAutofit/>
          </a:bodyPr>
          <a:lstStyle/>
          <a:p>
            <a:pPr>
              <a:lnSpc>
                <a:spcPct val="100000"/>
              </a:lnSpc>
              <a:buClr>
                <a:srgbClr val="344960"/>
              </a:buClr>
              <a:buFont typeface="Wingdings" pitchFamily="2" charset="2"/>
              <a:buChar char="§"/>
            </a:pPr>
            <a:r>
              <a:rPr lang="en-GB" sz="20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Since November 2017 several large scale ICOs have entered the Top 15, dwarfing previous records from 2017</a:t>
            </a:r>
          </a:p>
          <a:p>
            <a:pPr>
              <a:lnSpc>
                <a:spcPct val="100000"/>
              </a:lnSpc>
              <a:buClr>
                <a:srgbClr val="344960"/>
              </a:buClr>
              <a:buFont typeface="Wingdings" pitchFamily="2" charset="2"/>
              <a:buChar char="§"/>
            </a:pPr>
            <a:r>
              <a:rPr lang="en-GB" sz="20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With Telegram (USD 1.7 bn) and EOS (USD 4.1 bn), the first true ICO Unicorns have appeared</a:t>
            </a:r>
          </a:p>
          <a:p>
            <a:pPr marL="982663" lvl="2" indent="-176213" defTabSz="1611313" fontAlgn="base">
              <a:lnSpc>
                <a:spcPct val="100000"/>
              </a:lnSpc>
              <a:spcBef>
                <a:spcPct val="0"/>
              </a:spcBef>
              <a:spcAft>
                <a:spcPts val="500"/>
              </a:spcAft>
              <a:buSzPct val="100000"/>
              <a:buFont typeface="Source Sans Pro" pitchFamily="34" charset="0"/>
              <a:buChar char="–"/>
              <a:defRPr/>
            </a:pPr>
            <a:endParaRPr lang="en-GB" sz="2400" noProof="1">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market overview</a:t>
            </a:r>
          </a:p>
        </p:txBody>
      </p:sp>
      <p:graphicFrame>
        <p:nvGraphicFramePr>
          <p:cNvPr id="12" name="Google Shape;169;p23">
            <a:extLst>
              <a:ext uri="{FF2B5EF4-FFF2-40B4-BE49-F238E27FC236}">
                <a16:creationId xmlns:a16="http://schemas.microsoft.com/office/drawing/2014/main" id="{91BCD81F-F0CB-41B5-8898-8191D0757817}"/>
              </a:ext>
            </a:extLst>
          </p:cNvPr>
          <p:cNvGraphicFramePr/>
          <p:nvPr/>
        </p:nvGraphicFramePr>
        <p:xfrm>
          <a:off x="511834" y="2257595"/>
          <a:ext cx="7403332" cy="3535178"/>
        </p:xfrm>
        <a:graphic>
          <a:graphicData uri="http://schemas.openxmlformats.org/drawingml/2006/table">
            <a:tbl>
              <a:tblPr>
                <a:noFill/>
              </a:tblPr>
              <a:tblGrid>
                <a:gridCol w="1487412">
                  <a:extLst>
                    <a:ext uri="{9D8B030D-6E8A-4147-A177-3AD203B41FA5}">
                      <a16:colId xmlns:a16="http://schemas.microsoft.com/office/drawing/2014/main" val="20000"/>
                    </a:ext>
                  </a:extLst>
                </a:gridCol>
                <a:gridCol w="1653775">
                  <a:extLst>
                    <a:ext uri="{9D8B030D-6E8A-4147-A177-3AD203B41FA5}">
                      <a16:colId xmlns:a16="http://schemas.microsoft.com/office/drawing/2014/main" val="490951492"/>
                    </a:ext>
                  </a:extLst>
                </a:gridCol>
                <a:gridCol w="1189126">
                  <a:extLst>
                    <a:ext uri="{9D8B030D-6E8A-4147-A177-3AD203B41FA5}">
                      <a16:colId xmlns:a16="http://schemas.microsoft.com/office/drawing/2014/main" val="2414627171"/>
                    </a:ext>
                  </a:extLst>
                </a:gridCol>
                <a:gridCol w="1630036">
                  <a:extLst>
                    <a:ext uri="{9D8B030D-6E8A-4147-A177-3AD203B41FA5}">
                      <a16:colId xmlns:a16="http://schemas.microsoft.com/office/drawing/2014/main" val="20002"/>
                    </a:ext>
                  </a:extLst>
                </a:gridCol>
                <a:gridCol w="1442983">
                  <a:extLst>
                    <a:ext uri="{9D8B030D-6E8A-4147-A177-3AD203B41FA5}">
                      <a16:colId xmlns:a16="http://schemas.microsoft.com/office/drawing/2014/main" val="2494407428"/>
                    </a:ext>
                  </a:extLst>
                </a:gridCol>
              </a:tblGrid>
              <a:tr h="600542">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None/>
                      </a:pPr>
                      <a:r>
                        <a:rPr lang="en-HK"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Position</a:t>
                      </a:r>
                      <a:endParaRPr sz="16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a:txBody>
                  <a:tcPr marL="68569" marR="68569" marT="68569" marB="68569"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None/>
                      </a:pPr>
                      <a:r>
                        <a:rPr lang="en-HK"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Project</a:t>
                      </a:r>
                      <a:endParaRP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a:txBody>
                  <a:tcPr marL="68569" marR="68569" marT="68569" marB="68569"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D81CE"/>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None/>
                      </a:pPr>
                      <a:r>
                        <a:rPr lang="fr-FR" sz="1600" b="1"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Closing</a:t>
                      </a:r>
                      <a:r>
                        <a:rPr lang="fr-F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 date</a:t>
                      </a:r>
                      <a:endParaRP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a:txBody>
                  <a:tcPr marL="68569" marR="68569" marT="68569" marB="68569"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D81CE"/>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None/>
                      </a:pPr>
                      <a:r>
                        <a:rPr lang="en-HK"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Total Raised (USD </a:t>
                      </a:r>
                      <a:r>
                        <a:rPr lang="en-HK" sz="1600" b="1" dirty="0" err="1">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mn</a:t>
                      </a:r>
                      <a:r>
                        <a:rPr lang="en-HK"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a:t>
                      </a:r>
                      <a:endParaRP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a:txBody>
                  <a:tcPr marL="68569" marR="68569" marT="68569" marB="68569"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D81CE"/>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None/>
                      </a:pPr>
                      <a:r>
                        <a:rPr lang="fr-F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rPr>
                        <a:t>Country</a:t>
                      </a:r>
                      <a:endParaRPr sz="1600" b="1"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sym typeface="Helvetica Neue Light"/>
                      </a:endParaRPr>
                    </a:p>
                  </a:txBody>
                  <a:tcPr marL="68569" marR="68569" marT="68569" marB="68569"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D81CE"/>
                    </a:solidFill>
                  </a:tcPr>
                </a:tc>
                <a:extLst>
                  <a:ext uri="{0D108BD9-81ED-4DB2-BD59-A6C34878D82A}">
                    <a16:rowId xmlns:a16="http://schemas.microsoft.com/office/drawing/2014/main" val="10000"/>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40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1</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40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EOS</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40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06.2018</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40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4,100.0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40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Cayman </a:t>
                      </a:r>
                      <a:r>
                        <a:rPr lang="fr-FR"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Isl</a:t>
                      </a: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0001"/>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2</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b="1"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Telegram</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03.2018</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1,700.0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b="0" i="0" u="none" strike="noStrike" cap="none" dirty="0">
                          <a:solidFill>
                            <a:schemeClr val="tx2"/>
                          </a:solidFill>
                          <a:effectLst/>
                          <a:latin typeface="Arial" panose="020B0604020202020204" pitchFamily="34" charset="0"/>
                          <a:ea typeface="Arial" panose="020B0604020202020204" pitchFamily="34" charset="0"/>
                          <a:cs typeface="Times New Roman" panose="02020603050405020304" pitchFamily="18" charset="0"/>
                          <a:sym typeface="Arial"/>
                        </a:rPr>
                        <a:t>BVI</a:t>
                      </a:r>
                      <a:endParaRPr lang="en-GB" sz="1800" b="0" i="0" u="none" strike="noStrike" cap="none" dirty="0">
                        <a:solidFill>
                          <a:schemeClr val="tx2"/>
                        </a:solidFill>
                        <a:effectLst/>
                        <a:latin typeface="Arial" panose="020B0604020202020204" pitchFamily="34" charset="0"/>
                        <a:ea typeface="Arial" panose="020B0604020202020204" pitchFamily="34" charset="0"/>
                        <a:cs typeface="Times New Roman" panose="02020603050405020304" pitchFamily="18" charset="0"/>
                        <a:sym typeface="Arial"/>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3682564649"/>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3</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Dragon</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33655" lvl="0" indent="0" algn="ctr" defTabSz="914400" rtl="0" eaLnBrk="1" fontAlgn="auto" latinLnBrk="0" hangingPunct="1">
                        <a:lnSpc>
                          <a:spcPct val="100000"/>
                        </a:lnSpc>
                        <a:spcBef>
                          <a:spcPts val="355"/>
                        </a:spcBef>
                        <a:spcAft>
                          <a:spcPts val="0"/>
                        </a:spcAft>
                        <a:buClr>
                          <a:srgbClr val="000000"/>
                        </a:buClr>
                        <a:buSzTx/>
                        <a:buFont typeface="Arial"/>
                        <a:buNone/>
                        <a:tabLst/>
                        <a:defRPr/>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03.2018</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320.0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BVI</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984954271"/>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4</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b="1"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Huobi</a:t>
                      </a:r>
                      <a:endParaRPr lang="en-GB" sz="1800" b="1"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03.2018</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300.0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Singapore</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47694916"/>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5</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HDAC</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0" marR="33655" lvl="0" indent="0" algn="ctr" defTabSz="914400" rtl="0" eaLnBrk="1" fontAlgn="auto" latinLnBrk="0" hangingPunct="1">
                        <a:lnSpc>
                          <a:spcPct val="100000"/>
                        </a:lnSpc>
                        <a:spcBef>
                          <a:spcPts val="355"/>
                        </a:spcBef>
                        <a:spcAft>
                          <a:spcPts val="0"/>
                        </a:spcAft>
                        <a:buClr>
                          <a:srgbClr val="000000"/>
                        </a:buClr>
                        <a:buSzTx/>
                        <a:buFont typeface="Arial"/>
                        <a:buNone/>
                        <a:tabLst/>
                        <a:defRPr/>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02.2018</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258.0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Switzerland</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3965666194"/>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6</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Filecoin</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12.2017</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257.0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3655"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USA</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3503950798"/>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7</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GB"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Tezos</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09.2017</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232.0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kumimoji="0" lang="fr-FR" sz="1800" b="0" i="0" u="none" strike="noStrike" kern="0" cap="none" spc="0" normalizeH="0" baseline="0" noProof="0" dirty="0" err="1">
                          <a:ln>
                            <a:noFill/>
                          </a:ln>
                          <a:solidFill>
                            <a:schemeClr val="tx2"/>
                          </a:solidFill>
                          <a:effectLst/>
                          <a:uLnTx/>
                          <a:uFillTx/>
                          <a:latin typeface="Arial" panose="020B0604020202020204" pitchFamily="34" charset="0"/>
                          <a:ea typeface="Arial" panose="020B0604020202020204" pitchFamily="34" charset="0"/>
                          <a:cs typeface="Times New Roman" panose="02020603050405020304" pitchFamily="18" charset="0"/>
                          <a:sym typeface="Arial"/>
                        </a:rPr>
                        <a:t>Switzerland</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0002"/>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8</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Sirin Labs</a:t>
                      </a: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07.2017</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157.9</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kumimoji="0" lang="fr-FR" sz="1800" b="0" i="0" u="none" strike="noStrike" kern="0" cap="none" spc="0" normalizeH="0" baseline="0" noProof="0" dirty="0" err="1">
                          <a:ln>
                            <a:noFill/>
                          </a:ln>
                          <a:solidFill>
                            <a:schemeClr val="tx2"/>
                          </a:solidFill>
                          <a:effectLst/>
                          <a:uLnTx/>
                          <a:uFillTx/>
                          <a:latin typeface="Arial" panose="020B0604020202020204" pitchFamily="34" charset="0"/>
                          <a:ea typeface="Arial" panose="020B0604020202020204" pitchFamily="34" charset="0"/>
                          <a:cs typeface="Times New Roman" panose="02020603050405020304" pitchFamily="18" charset="0"/>
                          <a:sym typeface="Arial"/>
                        </a:rPr>
                        <a:t>Switzerland</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0003"/>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9</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GB"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Bancor</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12.2017</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153.0</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kumimoji="0" lang="fr-FR" sz="1800" b="0" i="0" u="none" strike="noStrike" kern="0" cap="none" spc="0" normalizeH="0" baseline="0" noProof="0" dirty="0" err="1">
                          <a:ln>
                            <a:noFill/>
                          </a:ln>
                          <a:solidFill>
                            <a:schemeClr val="tx2"/>
                          </a:solidFill>
                          <a:effectLst/>
                          <a:uLnTx/>
                          <a:uFillTx/>
                          <a:latin typeface="Arial" panose="020B0604020202020204" pitchFamily="34" charset="0"/>
                          <a:ea typeface="Arial" panose="020B0604020202020204" pitchFamily="34" charset="0"/>
                          <a:cs typeface="Times New Roman" panose="02020603050405020304" pitchFamily="18" charset="0"/>
                          <a:sym typeface="Arial"/>
                        </a:rPr>
                        <a:t>Switzerland</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1573326803"/>
                  </a:ext>
                </a:extLst>
              </a:tr>
              <a:tr h="291036">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L="35560" algn="ctr">
                        <a:spcBef>
                          <a:spcPts val="355"/>
                        </a:spcBef>
                        <a:spcAft>
                          <a:spcPts val="0"/>
                        </a:spcAft>
                      </a:pPr>
                      <a:r>
                        <a:rPr lang="en-US" sz="1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rPr>
                        <a:t>10</a:t>
                      </a:r>
                      <a:endParaRPr lang="en-GB" sz="2800" b="1" dirty="0">
                        <a:solidFill>
                          <a:schemeClr val="bg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24859C"/>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GB"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Bankera</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fr-FR"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06.2017</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en-US"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150.9</a:t>
                      </a:r>
                      <a:endParaRPr lang="en-GB" sz="2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tc>
                  <a:txBody>
                    <a:bodyPr/>
                    <a:lstStyle>
                      <a:lvl1pPr marL="0" algn="l" defTabSz="457109" rtl="0" eaLnBrk="1" latinLnBrk="0" hangingPunct="1">
                        <a:defRPr sz="1800" kern="1200">
                          <a:solidFill>
                            <a:schemeClr val="tx1"/>
                          </a:solidFill>
                          <a:latin typeface="Arial"/>
                        </a:defRPr>
                      </a:lvl1pPr>
                      <a:lvl2pPr marL="457109" algn="l" defTabSz="457109" rtl="0" eaLnBrk="1" latinLnBrk="0" hangingPunct="1">
                        <a:defRPr sz="1800" kern="1200">
                          <a:solidFill>
                            <a:schemeClr val="tx1"/>
                          </a:solidFill>
                          <a:latin typeface="Arial"/>
                        </a:defRPr>
                      </a:lvl2pPr>
                      <a:lvl3pPr marL="914217" algn="l" defTabSz="457109" rtl="0" eaLnBrk="1" latinLnBrk="0" hangingPunct="1">
                        <a:defRPr sz="1800" kern="1200">
                          <a:solidFill>
                            <a:schemeClr val="tx1"/>
                          </a:solidFill>
                          <a:latin typeface="Arial"/>
                        </a:defRPr>
                      </a:lvl3pPr>
                      <a:lvl4pPr marL="1371326" algn="l" defTabSz="457109" rtl="0" eaLnBrk="1" latinLnBrk="0" hangingPunct="1">
                        <a:defRPr sz="1800" kern="1200">
                          <a:solidFill>
                            <a:schemeClr val="tx1"/>
                          </a:solidFill>
                          <a:latin typeface="Arial"/>
                        </a:defRPr>
                      </a:lvl4pPr>
                      <a:lvl5pPr marL="1828434" algn="l" defTabSz="457109" rtl="0" eaLnBrk="1" latinLnBrk="0" hangingPunct="1">
                        <a:defRPr sz="1800" kern="1200">
                          <a:solidFill>
                            <a:schemeClr val="tx1"/>
                          </a:solidFill>
                          <a:latin typeface="Arial"/>
                        </a:defRPr>
                      </a:lvl5pPr>
                      <a:lvl6pPr marL="2285543" algn="l" defTabSz="457109" rtl="0" eaLnBrk="1" latinLnBrk="0" hangingPunct="1">
                        <a:defRPr sz="1800" kern="1200">
                          <a:solidFill>
                            <a:schemeClr val="tx1"/>
                          </a:solidFill>
                          <a:latin typeface="Arial"/>
                        </a:defRPr>
                      </a:lvl6pPr>
                      <a:lvl7pPr marL="2742651" algn="l" defTabSz="457109" rtl="0" eaLnBrk="1" latinLnBrk="0" hangingPunct="1">
                        <a:defRPr sz="1800" kern="1200">
                          <a:solidFill>
                            <a:schemeClr val="tx1"/>
                          </a:solidFill>
                          <a:latin typeface="Arial"/>
                        </a:defRPr>
                      </a:lvl7pPr>
                      <a:lvl8pPr marL="3199760" algn="l" defTabSz="457109" rtl="0" eaLnBrk="1" latinLnBrk="0" hangingPunct="1">
                        <a:defRPr sz="1800" kern="1200">
                          <a:solidFill>
                            <a:schemeClr val="tx1"/>
                          </a:solidFill>
                          <a:latin typeface="Arial"/>
                        </a:defRPr>
                      </a:lvl8pPr>
                      <a:lvl9pPr marL="3656868" algn="l" defTabSz="457109" rtl="0" eaLnBrk="1" latinLnBrk="0" hangingPunct="1">
                        <a:defRPr sz="1800" kern="1200">
                          <a:solidFill>
                            <a:schemeClr val="tx1"/>
                          </a:solidFill>
                          <a:latin typeface="Arial"/>
                        </a:defRPr>
                      </a:lvl9pPr>
                    </a:lstStyle>
                    <a:p>
                      <a:pPr marR="35560" algn="ctr">
                        <a:spcBef>
                          <a:spcPts val="355"/>
                        </a:spcBef>
                        <a:spcAft>
                          <a:spcPts val="0"/>
                        </a:spcAft>
                      </a:pPr>
                      <a:r>
                        <a:rPr lang="fr-FR" sz="1800" dirty="0" err="1">
                          <a:solidFill>
                            <a:schemeClr val="tx2"/>
                          </a:solidFill>
                          <a:effectLst/>
                          <a:latin typeface="Arial" panose="020B0604020202020204" pitchFamily="34" charset="0"/>
                          <a:ea typeface="Arial" panose="020B0604020202020204" pitchFamily="34" charset="0"/>
                          <a:cs typeface="Times New Roman" panose="02020603050405020304" pitchFamily="18" charset="0"/>
                        </a:rPr>
                        <a:t>Lithuania</a:t>
                      </a:r>
                      <a:endParaRPr lang="en-GB" sz="180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9525" cap="flat" cmpd="sng" algn="ctr">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1AA3AC">
                        <a:alpha val="29412"/>
                      </a:srgbClr>
                    </a:solidFill>
                  </a:tcPr>
                </a:tc>
                <a:extLst>
                  <a:ext uri="{0D108BD9-81ED-4DB2-BD59-A6C34878D82A}">
                    <a16:rowId xmlns:a16="http://schemas.microsoft.com/office/drawing/2014/main" val="2908109676"/>
                  </a:ext>
                </a:extLst>
              </a:tr>
            </a:tbl>
          </a:graphicData>
        </a:graphic>
      </p:graphicFrame>
      <p:sp>
        <p:nvSpPr>
          <p:cNvPr id="13" name="Rectangle 44">
            <a:extLst>
              <a:ext uri="{FF2B5EF4-FFF2-40B4-BE49-F238E27FC236}">
                <a16:creationId xmlns:a16="http://schemas.microsoft.com/office/drawing/2014/main" id="{614C084A-6444-4DC7-B174-1A4E496056AD}"/>
              </a:ext>
            </a:extLst>
          </p:cNvPr>
          <p:cNvSpPr>
            <a:spLocks noChangeArrowheads="1"/>
          </p:cNvSpPr>
          <p:nvPr/>
        </p:nvSpPr>
        <p:spPr bwMode="auto">
          <a:xfrm>
            <a:off x="1430720" y="1781872"/>
            <a:ext cx="5565560" cy="34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41186" tIns="63480" rIns="91440" bIns="0" numCol="1" anchor="ctr" anchorCtr="0" compatLnSpc="1">
            <a:prstTxWarp prst="textNoShape">
              <a:avLst/>
            </a:prstTxWarp>
            <a:spAutoFit/>
          </a:bodyPr>
          <a:lstStyle/>
          <a:p>
            <a:pPr algn="ctr" eaLnBrk="0" fontAlgn="base" hangingPunct="0">
              <a:buClr>
                <a:srgbClr val="000000"/>
              </a:buClr>
              <a:buFont typeface="Arial"/>
              <a:buNone/>
              <a:defRPr/>
            </a:pPr>
            <a:r>
              <a:rPr lang="en-GB" altLang="en-US" b="1" dirty="0">
                <a:solidFill>
                  <a:srgbClr val="344960"/>
                </a:solidFill>
                <a:latin typeface="Helvetica Neue" panose="02000503000000020004" pitchFamily="2" charset="0"/>
                <a:sym typeface="Arial"/>
              </a:rPr>
              <a:t>Top 10 ICOs by amount raised, 2018</a:t>
            </a:r>
            <a:endParaRPr lang="en-US" altLang="en-US" b="1" dirty="0">
              <a:solidFill>
                <a:srgbClr val="344960"/>
              </a:solidFill>
              <a:latin typeface="Helvetica Neue" panose="02000503000000020004" pitchFamily="2" charset="0"/>
              <a:sym typeface="Arial"/>
            </a:endParaRPr>
          </a:p>
        </p:txBody>
      </p:sp>
      <p:sp>
        <p:nvSpPr>
          <p:cNvPr id="2" name="Footer Placeholder 1">
            <a:extLst>
              <a:ext uri="{FF2B5EF4-FFF2-40B4-BE49-F238E27FC236}">
                <a16:creationId xmlns:a16="http://schemas.microsoft.com/office/drawing/2014/main" id="{30BFF386-FCB8-4BAB-9E8A-98849B51D972}"/>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60777286-611F-4685-A8E3-46265A9DD744}"/>
              </a:ext>
            </a:extLst>
          </p:cNvPr>
          <p:cNvSpPr>
            <a:spLocks noGrp="1"/>
          </p:cNvSpPr>
          <p:nvPr>
            <p:ph type="sldNum" sz="quarter" idx="12"/>
          </p:nvPr>
        </p:nvSpPr>
        <p:spPr/>
        <p:txBody>
          <a:bodyPr/>
          <a:lstStyle/>
          <a:p>
            <a:fld id="{969D4634-323E-2A49-AAAE-19731FC6EAE2}" type="slidenum">
              <a:rPr lang="en-US" smtClean="0"/>
              <a:t>27</a:t>
            </a:fld>
            <a:endParaRPr lang="en-US"/>
          </a:p>
        </p:txBody>
      </p:sp>
      <p:pic>
        <p:nvPicPr>
          <p:cNvPr id="14" name="Picture 13" descr="A close up of a sign&#10;&#10;Description automatically generated">
            <a:extLst>
              <a:ext uri="{FF2B5EF4-FFF2-40B4-BE49-F238E27FC236}">
                <a16:creationId xmlns:a16="http://schemas.microsoft.com/office/drawing/2014/main" id="{CF589CB8-11AA-4F9D-8E9E-365F7B4DC6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566610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51058" y="2087927"/>
            <a:ext cx="7321114" cy="4779003"/>
          </a:xfrm>
        </p:spPr>
        <p:txBody>
          <a:bodyPr>
            <a:noAutofit/>
          </a:bodyPr>
          <a:lstStyle/>
          <a:p>
            <a:pPr marL="0" lvl="0" indent="0">
              <a:lnSpc>
                <a:spcPct val="100000"/>
              </a:lnSpc>
              <a:buClr>
                <a:srgbClr val="344960"/>
              </a:buClr>
              <a:buNone/>
            </a:pPr>
            <a:r>
              <a:rPr lang="en-GB" sz="1800" b="1" dirty="0">
                <a:solidFill>
                  <a:srgbClr val="344960"/>
                </a:solidFill>
                <a:latin typeface="Helvetica Neue" panose="02000503000000020004" pitchFamily="2" charset="0"/>
              </a:rPr>
              <a:t>Where should the offering/generating entity be established and do any other laws apply?</a:t>
            </a:r>
          </a:p>
          <a:p>
            <a:pPr lvl="0">
              <a:lnSpc>
                <a:spcPct val="100000"/>
              </a:lnSpc>
              <a:buClr>
                <a:srgbClr val="344960"/>
              </a:buClr>
            </a:pPr>
            <a:r>
              <a:rPr lang="en-GB" sz="1600" dirty="0">
                <a:solidFill>
                  <a:srgbClr val="344960"/>
                </a:solidFill>
                <a:latin typeface="Helvetica Neue" panose="02000503000000020004" pitchFamily="2" charset="0"/>
              </a:rPr>
              <a:t>A number of token offerings to date have involved an entity incorporated or established in the Cayman Islands, Gibraltar, Singapore, Switzerland, the UK or the US. </a:t>
            </a:r>
          </a:p>
          <a:p>
            <a:pPr lvl="0">
              <a:lnSpc>
                <a:spcPct val="100000"/>
              </a:lnSpc>
              <a:buClr>
                <a:srgbClr val="344960"/>
              </a:buClr>
            </a:pPr>
            <a:r>
              <a:rPr lang="en-GB" sz="1600" dirty="0">
                <a:solidFill>
                  <a:srgbClr val="344960"/>
                </a:solidFill>
                <a:latin typeface="Helvetica Neue" panose="02000503000000020004" pitchFamily="2" charset="0"/>
              </a:rPr>
              <a:t>There are many factors that drive the choice of jurisdiction, which vary on a case-by-case basis. </a:t>
            </a:r>
          </a:p>
          <a:p>
            <a:pPr lvl="1">
              <a:lnSpc>
                <a:spcPct val="100000"/>
              </a:lnSpc>
              <a:buClr>
                <a:srgbClr val="344960"/>
              </a:buClr>
            </a:pPr>
            <a:r>
              <a:rPr lang="fr-FR" sz="1600" b="1" dirty="0">
                <a:solidFill>
                  <a:srgbClr val="344960"/>
                </a:solidFill>
                <a:latin typeface="Helvetica Neue" panose="02000503000000020004" pitchFamily="2" charset="0"/>
              </a:rPr>
              <a:t>Main Factor: </a:t>
            </a:r>
            <a:r>
              <a:rPr lang="fr-FR" sz="1600" b="1" dirty="0" err="1">
                <a:solidFill>
                  <a:srgbClr val="344960"/>
                </a:solidFill>
                <a:latin typeface="Helvetica Neue" panose="02000503000000020004" pitchFamily="2" charset="0"/>
              </a:rPr>
              <a:t>tax</a:t>
            </a:r>
            <a:r>
              <a:rPr lang="fr-FR" sz="1600" b="1" dirty="0">
                <a:solidFill>
                  <a:srgbClr val="344960"/>
                </a:solidFill>
                <a:latin typeface="Helvetica Neue" panose="02000503000000020004" pitchFamily="2" charset="0"/>
              </a:rPr>
              <a:t> </a:t>
            </a:r>
            <a:r>
              <a:rPr lang="fr-FR" sz="1600" b="1" dirty="0" err="1">
                <a:solidFill>
                  <a:srgbClr val="344960"/>
                </a:solidFill>
                <a:latin typeface="Helvetica Neue" panose="02000503000000020004" pitchFamily="2" charset="0"/>
              </a:rPr>
              <a:t>considerations</a:t>
            </a:r>
            <a:endParaRPr lang="fr-FR" sz="1600" b="1" dirty="0">
              <a:solidFill>
                <a:srgbClr val="344960"/>
              </a:solidFill>
              <a:latin typeface="Helvetica Neue" panose="02000503000000020004" pitchFamily="2" charset="0"/>
            </a:endParaRPr>
          </a:p>
          <a:p>
            <a:pPr lvl="2">
              <a:lnSpc>
                <a:spcPct val="100000"/>
              </a:lnSpc>
              <a:buClr>
                <a:srgbClr val="344960"/>
              </a:buClr>
            </a:pPr>
            <a:r>
              <a:rPr lang="fr-FR" sz="1600" dirty="0">
                <a:solidFill>
                  <a:srgbClr val="344960"/>
                </a:solidFill>
                <a:latin typeface="Helvetica Neue" panose="02000503000000020004" pitchFamily="2" charset="0"/>
              </a:rPr>
              <a:t>S</a:t>
            </a:r>
            <a:r>
              <a:rPr lang="en-GB" sz="1600" dirty="0" err="1">
                <a:solidFill>
                  <a:srgbClr val="344960"/>
                </a:solidFill>
                <a:latin typeface="Helvetica Neue" panose="02000503000000020004" pitchFamily="2" charset="0"/>
              </a:rPr>
              <a:t>ingapore</a:t>
            </a:r>
            <a:r>
              <a:rPr lang="en-GB" sz="1600" dirty="0">
                <a:solidFill>
                  <a:srgbClr val="344960"/>
                </a:solidFill>
                <a:latin typeface="Helvetica Neue" panose="02000503000000020004" pitchFamily="2" charset="0"/>
              </a:rPr>
              <a:t>: corporate tax of </a:t>
            </a:r>
            <a:r>
              <a:rPr lang="en-GB" sz="1600" b="1" dirty="0">
                <a:solidFill>
                  <a:srgbClr val="344960"/>
                </a:solidFill>
                <a:latin typeface="Helvetica Neue" panose="02000503000000020004" pitchFamily="2" charset="0"/>
              </a:rPr>
              <a:t>22%</a:t>
            </a:r>
            <a:r>
              <a:rPr lang="en-GB" sz="1600" dirty="0">
                <a:solidFill>
                  <a:srgbClr val="344960"/>
                </a:solidFill>
                <a:latin typeface="Helvetica Neue" panose="02000503000000020004" pitchFamily="2" charset="0"/>
              </a:rPr>
              <a:t> / BVI or Cayman: </a:t>
            </a:r>
            <a:r>
              <a:rPr lang="en-GB" sz="1600" b="1" dirty="0">
                <a:solidFill>
                  <a:srgbClr val="344960"/>
                </a:solidFill>
                <a:latin typeface="Helvetica Neue" panose="02000503000000020004" pitchFamily="2" charset="0"/>
              </a:rPr>
              <a:t>0%</a:t>
            </a:r>
          </a:p>
          <a:p>
            <a:pPr lvl="3">
              <a:lnSpc>
                <a:spcPct val="100000"/>
              </a:lnSpc>
              <a:buClr>
                <a:srgbClr val="344960"/>
              </a:buClr>
              <a:buFont typeface="Wingdings" panose="05000000000000000000" pitchFamily="2" charset="2"/>
              <a:buChar char="Ø"/>
            </a:pPr>
            <a:r>
              <a:rPr lang="fr-FR" sz="1600" dirty="0">
                <a:solidFill>
                  <a:srgbClr val="344960"/>
                </a:solidFill>
                <a:latin typeface="Helvetica Neue" panose="02000503000000020004" pitchFamily="2" charset="0"/>
              </a:rPr>
              <a:t>W</a:t>
            </a:r>
            <a:r>
              <a:rPr lang="en-GB" sz="1600" dirty="0">
                <a:solidFill>
                  <a:srgbClr val="344960"/>
                </a:solidFill>
                <a:latin typeface="Helvetica Neue" panose="02000503000000020004" pitchFamily="2" charset="0"/>
              </a:rPr>
              <a:t>hen the ICO raises more the </a:t>
            </a:r>
            <a:r>
              <a:rPr lang="en-GB" sz="1600" b="1" dirty="0">
                <a:solidFill>
                  <a:srgbClr val="344960"/>
                </a:solidFill>
                <a:latin typeface="Helvetica Neue" panose="02000503000000020004" pitchFamily="2" charset="0"/>
              </a:rPr>
              <a:t>100MUSD</a:t>
            </a:r>
            <a:r>
              <a:rPr lang="en-GB" sz="1600" dirty="0">
                <a:solidFill>
                  <a:srgbClr val="344960"/>
                </a:solidFill>
                <a:latin typeface="Helvetica Neue" panose="02000503000000020004" pitchFamily="2" charset="0"/>
              </a:rPr>
              <a:t>, the difference is pretty substantial….(like </a:t>
            </a:r>
            <a:r>
              <a:rPr lang="en-GB" sz="1600" dirty="0" err="1">
                <a:solidFill>
                  <a:srgbClr val="344960"/>
                </a:solidFill>
                <a:latin typeface="Helvetica Neue" panose="02000503000000020004" pitchFamily="2" charset="0"/>
              </a:rPr>
              <a:t>OOway</a:t>
            </a:r>
            <a:r>
              <a:rPr lang="en-GB" sz="1600" dirty="0">
                <a:solidFill>
                  <a:srgbClr val="344960"/>
                </a:solidFill>
                <a:latin typeface="Helvetica Neue" panose="02000503000000020004" pitchFamily="2" charset="0"/>
              </a:rPr>
              <a:t> or VIVO)</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34496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Initial Coins Offering: legal considerations</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190D4"/>
                </a:solidFill>
                <a:effectLst/>
                <a:uLnTx/>
                <a:uFillTx/>
                <a:latin typeface="Helvetica Neue" panose="02000503000000020004" pitchFamily="2" charset="0"/>
                <a:ea typeface="Helvetica Neue" panose="02000503000000020004" pitchFamily="2" charset="0"/>
                <a:cs typeface="Helvetica Neue" panose="02000503000000020004" pitchFamily="2" charset="0"/>
              </a:rPr>
              <a:t>The importance of the jurisdiction of incorporation</a:t>
            </a:r>
          </a:p>
        </p:txBody>
      </p:sp>
      <p:sp>
        <p:nvSpPr>
          <p:cNvPr id="12" name="Rectangle 11">
            <a:extLst>
              <a:ext uri="{FF2B5EF4-FFF2-40B4-BE49-F238E27FC236}">
                <a16:creationId xmlns:a16="http://schemas.microsoft.com/office/drawing/2014/main" id="{B702836A-BC22-48D0-BFE8-70D2C18776E3}"/>
              </a:ext>
            </a:extLst>
          </p:cNvPr>
          <p:cNvSpPr>
            <a:spLocks noChangeArrowheads="1"/>
          </p:cNvSpPr>
          <p:nvPr/>
        </p:nvSpPr>
        <p:spPr bwMode="auto">
          <a:xfrm>
            <a:off x="9446678" y="3957822"/>
            <a:ext cx="830968" cy="1039215"/>
          </a:xfrm>
          <a:prstGeom prst="rect">
            <a:avLst/>
          </a:prstGeom>
          <a:solidFill>
            <a:srgbClr val="0ADCE6"/>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13" name="Rectangle 11">
            <a:extLst>
              <a:ext uri="{FF2B5EF4-FFF2-40B4-BE49-F238E27FC236}">
                <a16:creationId xmlns:a16="http://schemas.microsoft.com/office/drawing/2014/main" id="{0BC36D1F-05BB-4FA9-897F-62CA7281B5FC}"/>
              </a:ext>
            </a:extLst>
          </p:cNvPr>
          <p:cNvSpPr>
            <a:spLocks noChangeArrowheads="1"/>
          </p:cNvSpPr>
          <p:nvPr/>
        </p:nvSpPr>
        <p:spPr bwMode="auto">
          <a:xfrm>
            <a:off x="8203628" y="3952832"/>
            <a:ext cx="1235297" cy="897100"/>
          </a:xfrm>
          <a:prstGeom prst="rect">
            <a:avLst/>
          </a:prstGeom>
          <a:solidFill>
            <a:srgbClr val="26479A"/>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14" name="Text Box 15">
            <a:extLst>
              <a:ext uri="{FF2B5EF4-FFF2-40B4-BE49-F238E27FC236}">
                <a16:creationId xmlns:a16="http://schemas.microsoft.com/office/drawing/2014/main" id="{75978FD7-F26A-4F15-AB7B-49C4D42BE13A}"/>
              </a:ext>
            </a:extLst>
          </p:cNvPr>
          <p:cNvSpPr txBox="1">
            <a:spLocks noChangeArrowheads="1"/>
          </p:cNvSpPr>
          <p:nvPr/>
        </p:nvSpPr>
        <p:spPr bwMode="auto">
          <a:xfrm>
            <a:off x="10292777" y="2360778"/>
            <a:ext cx="1396981" cy="1592053"/>
          </a:xfrm>
          <a:prstGeom prst="rect">
            <a:avLst/>
          </a:prstGeom>
          <a:solidFill>
            <a:srgbClr val="0070C0"/>
          </a:solidFill>
          <a:ln>
            <a:noFill/>
          </a:ln>
          <a:effectLst>
            <a:softEdge rad="25400"/>
          </a:effectLst>
        </p:spPr>
        <p:txBody>
          <a:bodyPr vert="horz" wrap="square" lIns="0" tIns="0" rIns="0" bIns="0" numCol="1" anchor="t" anchorCtr="0" compatLnSpc="1">
            <a:prstTxWarp prst="textNoShape">
              <a:avLst/>
            </a:prstTxWarp>
          </a:bodyPr>
          <a:lstStyle>
            <a:lvl1pPr indent="1588"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117" algn="ctr" defTabSz="1219170" rtl="0" eaLnBrk="0" fontAlgn="base" latinLnBrk="0" hangingPunct="0">
              <a:lnSpc>
                <a:spcPct val="100000"/>
              </a:lnSpc>
              <a:spcBef>
                <a:spcPct val="0"/>
              </a:spcBef>
              <a:spcAft>
                <a:spcPct val="0"/>
              </a:spcAft>
              <a:buClrTx/>
              <a:buSzTx/>
              <a:buFontTx/>
              <a:buNone/>
              <a:tabLst/>
              <a:defRPr/>
            </a:pPr>
            <a:endParaRPr kumimoji="0" lang="en-US" altLang="en-US" sz="6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1" name="Text Box 17">
            <a:extLst>
              <a:ext uri="{FF2B5EF4-FFF2-40B4-BE49-F238E27FC236}">
                <a16:creationId xmlns:a16="http://schemas.microsoft.com/office/drawing/2014/main" id="{AD10F4C8-8D43-4C7C-B7F2-9AFBFF6E6E1F}"/>
              </a:ext>
            </a:extLst>
          </p:cNvPr>
          <p:cNvSpPr txBox="1">
            <a:spLocks noChangeArrowheads="1"/>
          </p:cNvSpPr>
          <p:nvPr/>
        </p:nvSpPr>
        <p:spPr bwMode="auto">
          <a:xfrm>
            <a:off x="8203627" y="2360778"/>
            <a:ext cx="2056980" cy="1592541"/>
          </a:xfrm>
          <a:prstGeom prst="rect">
            <a:avLst/>
          </a:prstGeom>
          <a:solidFill>
            <a:srgbClr val="2DB2F5"/>
          </a:solidFill>
          <a:ln>
            <a:noFill/>
          </a:ln>
          <a:effectLst>
            <a:softEdge rad="25400"/>
          </a:effectLst>
        </p:spPr>
        <p:txBody>
          <a:bodyPr vert="horz" wrap="square" lIns="0" tIns="0" rIns="0" bIns="0" numCol="1" anchor="t" anchorCtr="0" compatLnSpc="1">
            <a:prstTxWarp prst="textNoShape">
              <a:avLst/>
            </a:prstTxWarp>
          </a:bodyP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altLang="en-US" sz="1200" b="1" i="0" u="none" strike="noStrike" kern="0" cap="none" spc="0" normalizeH="0" baseline="0" noProof="0" dirty="0">
              <a:ln>
                <a:noFill/>
              </a:ln>
              <a:solidFill>
                <a:srgbClr val="FFFFFF"/>
              </a:solidFill>
              <a:effectLst/>
              <a:uLnTx/>
              <a:uFillTx/>
              <a:latin typeface="Helvetica Neue" panose="020B0604020202020204" charset="0"/>
              <a:ea typeface="Georgia" panose="02040502050405020303" pitchFamily="18" charset="0"/>
              <a:cs typeface="Helvetica Neue" panose="020B0604020202020204" charset="0"/>
              <a:sym typeface="Arial"/>
            </a:endParaRPr>
          </a:p>
        </p:txBody>
      </p:sp>
      <p:sp>
        <p:nvSpPr>
          <p:cNvPr id="22" name="Rectangle 11">
            <a:extLst>
              <a:ext uri="{FF2B5EF4-FFF2-40B4-BE49-F238E27FC236}">
                <a16:creationId xmlns:a16="http://schemas.microsoft.com/office/drawing/2014/main" id="{0F0547F1-4736-4A0E-B67F-51560365C814}"/>
              </a:ext>
            </a:extLst>
          </p:cNvPr>
          <p:cNvSpPr>
            <a:spLocks noChangeArrowheads="1"/>
          </p:cNvSpPr>
          <p:nvPr/>
        </p:nvSpPr>
        <p:spPr bwMode="auto">
          <a:xfrm>
            <a:off x="8203628" y="4849932"/>
            <a:ext cx="1231303" cy="897100"/>
          </a:xfrm>
          <a:prstGeom prst="rect">
            <a:avLst/>
          </a:prstGeom>
          <a:solidFill>
            <a:srgbClr val="2E83C2"/>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3" name="Rectangle 11">
            <a:extLst>
              <a:ext uri="{FF2B5EF4-FFF2-40B4-BE49-F238E27FC236}">
                <a16:creationId xmlns:a16="http://schemas.microsoft.com/office/drawing/2014/main" id="{5BBE5AA1-958F-4277-AD18-9F14D55ED4C9}"/>
              </a:ext>
            </a:extLst>
          </p:cNvPr>
          <p:cNvSpPr>
            <a:spLocks noChangeArrowheads="1"/>
          </p:cNvSpPr>
          <p:nvPr/>
        </p:nvSpPr>
        <p:spPr bwMode="auto">
          <a:xfrm>
            <a:off x="9436734" y="5017768"/>
            <a:ext cx="852952" cy="729263"/>
          </a:xfrm>
          <a:prstGeom prst="rect">
            <a:avLst/>
          </a:prstGeom>
          <a:solidFill>
            <a:srgbClr val="24859C"/>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4" name="Rectangle 11">
            <a:extLst>
              <a:ext uri="{FF2B5EF4-FFF2-40B4-BE49-F238E27FC236}">
                <a16:creationId xmlns:a16="http://schemas.microsoft.com/office/drawing/2014/main" id="{BFD5B0D5-D455-4AA8-9F73-9B879C676022}"/>
              </a:ext>
            </a:extLst>
          </p:cNvPr>
          <p:cNvSpPr>
            <a:spLocks noChangeArrowheads="1"/>
          </p:cNvSpPr>
          <p:nvPr/>
        </p:nvSpPr>
        <p:spPr bwMode="auto">
          <a:xfrm>
            <a:off x="10275738" y="3952343"/>
            <a:ext cx="1436629" cy="533480"/>
          </a:xfrm>
          <a:prstGeom prst="rect">
            <a:avLst/>
          </a:prstGeom>
          <a:solidFill>
            <a:srgbClr val="24859C"/>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5" name="Rectangle 11">
            <a:extLst>
              <a:ext uri="{FF2B5EF4-FFF2-40B4-BE49-F238E27FC236}">
                <a16:creationId xmlns:a16="http://schemas.microsoft.com/office/drawing/2014/main" id="{A8C0B53C-1F82-4EFD-A5A7-E0EE888AF390}"/>
              </a:ext>
            </a:extLst>
          </p:cNvPr>
          <p:cNvSpPr>
            <a:spLocks noChangeArrowheads="1"/>
          </p:cNvSpPr>
          <p:nvPr/>
        </p:nvSpPr>
        <p:spPr bwMode="auto">
          <a:xfrm>
            <a:off x="10277647" y="5332044"/>
            <a:ext cx="1435936" cy="421976"/>
          </a:xfrm>
          <a:prstGeom prst="rect">
            <a:avLst/>
          </a:prstGeom>
          <a:solidFill>
            <a:srgbClr val="729CE0"/>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6" name="Rectangle 11">
            <a:extLst>
              <a:ext uri="{FF2B5EF4-FFF2-40B4-BE49-F238E27FC236}">
                <a16:creationId xmlns:a16="http://schemas.microsoft.com/office/drawing/2014/main" id="{BF59018C-CC99-4D6B-B248-B69076DE491B}"/>
              </a:ext>
            </a:extLst>
          </p:cNvPr>
          <p:cNvSpPr>
            <a:spLocks noChangeArrowheads="1"/>
          </p:cNvSpPr>
          <p:nvPr/>
        </p:nvSpPr>
        <p:spPr bwMode="auto">
          <a:xfrm>
            <a:off x="10275737" y="4467571"/>
            <a:ext cx="1436629" cy="382357"/>
          </a:xfrm>
          <a:prstGeom prst="rect">
            <a:avLst/>
          </a:prstGeom>
          <a:solidFill>
            <a:srgbClr val="0070C0"/>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7" name="Rectangle 11">
            <a:extLst>
              <a:ext uri="{FF2B5EF4-FFF2-40B4-BE49-F238E27FC236}">
                <a16:creationId xmlns:a16="http://schemas.microsoft.com/office/drawing/2014/main" id="{5FD8CB83-ECCE-4D49-9858-B52EDF1E9BE5}"/>
              </a:ext>
            </a:extLst>
          </p:cNvPr>
          <p:cNvSpPr>
            <a:spLocks noChangeArrowheads="1"/>
          </p:cNvSpPr>
          <p:nvPr/>
        </p:nvSpPr>
        <p:spPr bwMode="auto">
          <a:xfrm>
            <a:off x="10277646" y="4845143"/>
            <a:ext cx="1434720" cy="486901"/>
          </a:xfrm>
          <a:prstGeom prst="rect">
            <a:avLst/>
          </a:prstGeom>
          <a:solidFill>
            <a:srgbClr val="2E83C2"/>
          </a:solidFill>
          <a:ln>
            <a:noFill/>
          </a:ln>
          <a:effectLst>
            <a:softEdge rad="25400"/>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GB" sz="18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p:txBody>
      </p:sp>
      <p:sp>
        <p:nvSpPr>
          <p:cNvPr id="28" name="Rectangle 27">
            <a:extLst>
              <a:ext uri="{FF2B5EF4-FFF2-40B4-BE49-F238E27FC236}">
                <a16:creationId xmlns:a16="http://schemas.microsoft.com/office/drawing/2014/main" id="{71ADFA3D-12C5-4E8E-AB51-B1D3FB923BA8}"/>
              </a:ext>
            </a:extLst>
          </p:cNvPr>
          <p:cNvSpPr/>
          <p:nvPr/>
        </p:nvSpPr>
        <p:spPr>
          <a:xfrm>
            <a:off x="8263464" y="2761256"/>
            <a:ext cx="1969477" cy="625877"/>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Cayman </a:t>
            </a:r>
            <a:r>
              <a:rPr kumimoji="0" lang="fr-FR" sz="1333"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Islands</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10</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$4,254M</a:t>
            </a:r>
          </a:p>
        </p:txBody>
      </p:sp>
      <p:sp>
        <p:nvSpPr>
          <p:cNvPr id="29" name="Rectangle 28">
            <a:extLst>
              <a:ext uri="{FF2B5EF4-FFF2-40B4-BE49-F238E27FC236}">
                <a16:creationId xmlns:a16="http://schemas.microsoft.com/office/drawing/2014/main" id="{45BDB4E9-C2F1-4ABB-AB02-079703F7DE21}"/>
              </a:ext>
            </a:extLst>
          </p:cNvPr>
          <p:cNvSpPr/>
          <p:nvPr/>
        </p:nvSpPr>
        <p:spPr>
          <a:xfrm>
            <a:off x="10016697" y="2756470"/>
            <a:ext cx="1969477" cy="830997"/>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British Virgin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333"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Islands</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16</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$2,227M</a:t>
            </a:r>
          </a:p>
        </p:txBody>
      </p:sp>
      <p:sp>
        <p:nvSpPr>
          <p:cNvPr id="30" name="Rectangle 29">
            <a:extLst>
              <a:ext uri="{FF2B5EF4-FFF2-40B4-BE49-F238E27FC236}">
                <a16:creationId xmlns:a16="http://schemas.microsoft.com/office/drawing/2014/main" id="{2CB12C09-2CF6-42F4-9FB0-20888A6379BF}"/>
              </a:ext>
            </a:extLst>
          </p:cNvPr>
          <p:cNvSpPr/>
          <p:nvPr/>
        </p:nvSpPr>
        <p:spPr>
          <a:xfrm>
            <a:off x="7799414" y="4060138"/>
            <a:ext cx="1969477" cy="625877"/>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Singapore</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53</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$1,192M</a:t>
            </a:r>
          </a:p>
        </p:txBody>
      </p:sp>
      <p:sp>
        <p:nvSpPr>
          <p:cNvPr id="31" name="Rectangle 30">
            <a:extLst>
              <a:ext uri="{FF2B5EF4-FFF2-40B4-BE49-F238E27FC236}">
                <a16:creationId xmlns:a16="http://schemas.microsoft.com/office/drawing/2014/main" id="{D3989AE2-9715-49BE-9141-62CC20DC93D0}"/>
              </a:ext>
            </a:extLst>
          </p:cNvPr>
          <p:cNvSpPr/>
          <p:nvPr/>
        </p:nvSpPr>
        <p:spPr>
          <a:xfrm>
            <a:off x="8843780" y="4067412"/>
            <a:ext cx="1969477" cy="502766"/>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UK</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48</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$507M</a:t>
            </a:r>
          </a:p>
        </p:txBody>
      </p:sp>
      <p:sp>
        <p:nvSpPr>
          <p:cNvPr id="32" name="Rectangle 31">
            <a:extLst>
              <a:ext uri="{FF2B5EF4-FFF2-40B4-BE49-F238E27FC236}">
                <a16:creationId xmlns:a16="http://schemas.microsoft.com/office/drawing/2014/main" id="{E3670DFE-8FBE-41C7-B20B-497A92DF7236}"/>
              </a:ext>
            </a:extLst>
          </p:cNvPr>
          <p:cNvSpPr/>
          <p:nvPr/>
        </p:nvSpPr>
        <p:spPr>
          <a:xfrm>
            <a:off x="8866538" y="5084780"/>
            <a:ext cx="1969477" cy="502766"/>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Switzerland</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28</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$456M</a:t>
            </a:r>
          </a:p>
        </p:txBody>
      </p:sp>
      <p:sp>
        <p:nvSpPr>
          <p:cNvPr id="33" name="Rectangle 32">
            <a:extLst>
              <a:ext uri="{FF2B5EF4-FFF2-40B4-BE49-F238E27FC236}">
                <a16:creationId xmlns:a16="http://schemas.microsoft.com/office/drawing/2014/main" id="{CB49F76D-3DD5-44D5-8E57-3917D0A8553E}"/>
              </a:ext>
            </a:extLst>
          </p:cNvPr>
          <p:cNvSpPr/>
          <p:nvPr/>
        </p:nvSpPr>
        <p:spPr>
          <a:xfrm>
            <a:off x="9980340" y="5265143"/>
            <a:ext cx="1969477" cy="482120"/>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9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Hong Kong</a:t>
            </a:r>
            <a:endParaRPr kumimoji="0" lang="fr-FR" sz="12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20</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$223M</a:t>
            </a:r>
          </a:p>
        </p:txBody>
      </p:sp>
      <p:sp>
        <p:nvSpPr>
          <p:cNvPr id="34" name="Rectangle 33">
            <a:extLst>
              <a:ext uri="{FF2B5EF4-FFF2-40B4-BE49-F238E27FC236}">
                <a16:creationId xmlns:a16="http://schemas.microsoft.com/office/drawing/2014/main" id="{0A48A4DC-F1E8-4EB1-A08F-55C97F987AC7}"/>
              </a:ext>
            </a:extLst>
          </p:cNvPr>
          <p:cNvSpPr/>
          <p:nvPr/>
        </p:nvSpPr>
        <p:spPr>
          <a:xfrm>
            <a:off x="10571660" y="3952344"/>
            <a:ext cx="817852" cy="502766"/>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Estonia</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31</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$323M</a:t>
            </a:r>
          </a:p>
        </p:txBody>
      </p:sp>
      <p:sp>
        <p:nvSpPr>
          <p:cNvPr id="35" name="Rectangle 34">
            <a:extLst>
              <a:ext uri="{FF2B5EF4-FFF2-40B4-BE49-F238E27FC236}">
                <a16:creationId xmlns:a16="http://schemas.microsoft.com/office/drawing/2014/main" id="{E72E9B6E-507E-4CFC-8EA4-3653F4061947}"/>
              </a:ext>
            </a:extLst>
          </p:cNvPr>
          <p:cNvSpPr/>
          <p:nvPr/>
        </p:nvSpPr>
        <p:spPr>
          <a:xfrm>
            <a:off x="9995846" y="4408030"/>
            <a:ext cx="1969477" cy="482120"/>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933"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Lithuania</a:t>
            </a:r>
            <a:endPar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6</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$259M</a:t>
            </a:r>
          </a:p>
        </p:txBody>
      </p:sp>
      <p:sp>
        <p:nvSpPr>
          <p:cNvPr id="36" name="Rectangle 35">
            <a:extLst>
              <a:ext uri="{FF2B5EF4-FFF2-40B4-BE49-F238E27FC236}">
                <a16:creationId xmlns:a16="http://schemas.microsoft.com/office/drawing/2014/main" id="{36320941-5BED-47EE-A030-52E866FB4164}"/>
              </a:ext>
            </a:extLst>
          </p:cNvPr>
          <p:cNvSpPr/>
          <p:nvPr/>
        </p:nvSpPr>
        <p:spPr>
          <a:xfrm>
            <a:off x="9988093" y="4835744"/>
            <a:ext cx="1969477" cy="482120"/>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933" b="0" i="0" u="none" strike="noStrike" kern="0" cap="none" spc="0" normalizeH="0" baseline="0" noProof="0" dirty="0" err="1">
                <a:ln>
                  <a:noFill/>
                </a:ln>
                <a:solidFill>
                  <a:srgbClr val="FFFFFF"/>
                </a:solidFill>
                <a:effectLst/>
                <a:uLnTx/>
                <a:uFillTx/>
                <a:latin typeface="Helvetica Neue" panose="020B0604020202020204" charset="0"/>
                <a:ea typeface="+mn-ea"/>
                <a:cs typeface="Helvetica Neue" panose="020B0604020202020204" charset="0"/>
                <a:sym typeface="Arial"/>
              </a:rPr>
              <a:t>Israel</a:t>
            </a:r>
            <a:endPar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5</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$226M</a:t>
            </a:r>
          </a:p>
        </p:txBody>
      </p:sp>
      <p:sp>
        <p:nvSpPr>
          <p:cNvPr id="37" name="Rectangle 36">
            <a:extLst>
              <a:ext uri="{FF2B5EF4-FFF2-40B4-BE49-F238E27FC236}">
                <a16:creationId xmlns:a16="http://schemas.microsoft.com/office/drawing/2014/main" id="{87E69D22-F174-4705-B55D-48FA2677D494}"/>
              </a:ext>
            </a:extLst>
          </p:cNvPr>
          <p:cNvSpPr/>
          <p:nvPr/>
        </p:nvSpPr>
        <p:spPr>
          <a:xfrm>
            <a:off x="8203628" y="1598790"/>
            <a:ext cx="3483807" cy="666977"/>
          </a:xfrm>
          <a:prstGeom prst="rect">
            <a:avLst/>
          </a:prstGeom>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HK" sz="1867" b="0" i="0" u="none" strike="noStrike" kern="0" cap="none" spc="0" normalizeH="0" baseline="0" noProof="0" dirty="0">
                <a:ln>
                  <a:noFill/>
                </a:ln>
                <a:solidFill>
                  <a:srgbClr val="344960"/>
                </a:solidFill>
                <a:effectLst/>
                <a:uLnTx/>
                <a:uFillTx/>
                <a:latin typeface="Montserrat Light"/>
                <a:ea typeface="+mn-ea"/>
                <a:cs typeface="Arial"/>
                <a:sym typeface="Helvetica Neue Light"/>
              </a:rPr>
              <a:t>Top 10 countries per ICO amount</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HK" sz="1867" b="0" i="0" u="none" strike="noStrike" kern="0" cap="none" spc="0" normalizeH="0" baseline="0" noProof="0" dirty="0">
                <a:ln>
                  <a:noFill/>
                </a:ln>
                <a:solidFill>
                  <a:srgbClr val="344960"/>
                </a:solidFill>
                <a:effectLst/>
                <a:uLnTx/>
                <a:uFillTx/>
                <a:latin typeface="Montserrat Light"/>
                <a:ea typeface="+mn-ea"/>
                <a:cs typeface="Arial"/>
                <a:sym typeface="Helvetica Neue Light"/>
              </a:rPr>
              <a:t>(as of September 2018)</a:t>
            </a:r>
          </a:p>
        </p:txBody>
      </p:sp>
      <p:sp>
        <p:nvSpPr>
          <p:cNvPr id="38" name="Rectangle 59">
            <a:extLst>
              <a:ext uri="{FF2B5EF4-FFF2-40B4-BE49-F238E27FC236}">
                <a16:creationId xmlns:a16="http://schemas.microsoft.com/office/drawing/2014/main" id="{65FFA7CF-CF4E-4F17-819C-183F458363BF}"/>
              </a:ext>
            </a:extLst>
          </p:cNvPr>
          <p:cNvSpPr>
            <a:spLocks noChangeArrowheads="1"/>
          </p:cNvSpPr>
          <p:nvPr/>
        </p:nvSpPr>
        <p:spPr bwMode="auto">
          <a:xfrm>
            <a:off x="8139476" y="5729910"/>
            <a:ext cx="1687980" cy="22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667" b="0" i="1"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rPr>
              <a:t>Source: PWC</a:t>
            </a:r>
            <a:endParaRPr kumimoji="0" lang="en-US" altLang="en-US" sz="1600" b="0" i="1"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p:txBody>
      </p:sp>
      <p:sp>
        <p:nvSpPr>
          <p:cNvPr id="39" name="Rectangle 38">
            <a:extLst>
              <a:ext uri="{FF2B5EF4-FFF2-40B4-BE49-F238E27FC236}">
                <a16:creationId xmlns:a16="http://schemas.microsoft.com/office/drawing/2014/main" id="{3B79F708-19BA-432A-8FD3-54D96572B9A4}"/>
              </a:ext>
            </a:extLst>
          </p:cNvPr>
          <p:cNvSpPr/>
          <p:nvPr/>
        </p:nvSpPr>
        <p:spPr>
          <a:xfrm>
            <a:off x="7800365" y="5062959"/>
            <a:ext cx="1969477" cy="502766"/>
          </a:xfrm>
          <a:prstGeom prst="rect">
            <a:avLst/>
          </a:prstGeom>
          <a:effectLst>
            <a:softEdge rad="25400"/>
          </a:effectLst>
        </p:spPr>
        <p:txBody>
          <a:bodyPr wrap="square">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1067"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USA</a:t>
            </a:r>
            <a:endParaRPr kumimoji="0" lang="fr-FR" sz="1333"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endParaRP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ICO: 56</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fr-FR" sz="800" b="0" i="0" u="none" strike="noStrike" kern="0" cap="none" spc="0" normalizeH="0" baseline="0" noProof="0" dirty="0">
                <a:ln>
                  <a:noFill/>
                </a:ln>
                <a:solidFill>
                  <a:srgbClr val="FFFFFF"/>
                </a:solidFill>
                <a:effectLst/>
                <a:uLnTx/>
                <a:uFillTx/>
                <a:latin typeface="Helvetica Neue" panose="020B0604020202020204" charset="0"/>
                <a:ea typeface="+mn-ea"/>
                <a:cs typeface="Helvetica Neue" panose="020B0604020202020204" charset="0"/>
                <a:sym typeface="Arial"/>
              </a:rPr>
              <a:t>$1,092M</a:t>
            </a:r>
          </a:p>
        </p:txBody>
      </p:sp>
      <p:sp>
        <p:nvSpPr>
          <p:cNvPr id="2" name="Footer Placeholder 1">
            <a:extLst>
              <a:ext uri="{FF2B5EF4-FFF2-40B4-BE49-F238E27FC236}">
                <a16:creationId xmlns:a16="http://schemas.microsoft.com/office/drawing/2014/main" id="{8FDA5B4A-5849-49DD-9891-B93A1C9278CA}"/>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C60B7693-6A00-4753-8725-9AB3C1CD1C3F}"/>
              </a:ext>
            </a:extLst>
          </p:cNvPr>
          <p:cNvSpPr>
            <a:spLocks noGrp="1"/>
          </p:cNvSpPr>
          <p:nvPr>
            <p:ph type="sldNum" sz="quarter" idx="12"/>
          </p:nvPr>
        </p:nvSpPr>
        <p:spPr/>
        <p:txBody>
          <a:bodyPr/>
          <a:lstStyle/>
          <a:p>
            <a:fld id="{969D4634-323E-2A49-AAAE-19731FC6EAE2}" type="slidenum">
              <a:rPr lang="en-US" smtClean="0"/>
              <a:t>28</a:t>
            </a:fld>
            <a:endParaRPr lang="en-US"/>
          </a:p>
        </p:txBody>
      </p:sp>
      <p:pic>
        <p:nvPicPr>
          <p:cNvPr id="40" name="Picture 39" descr="A close up of a sign&#10;&#10;Description automatically generated">
            <a:extLst>
              <a:ext uri="{FF2B5EF4-FFF2-40B4-BE49-F238E27FC236}">
                <a16:creationId xmlns:a16="http://schemas.microsoft.com/office/drawing/2014/main" id="{BC865F83-7C2C-4986-B05C-ACD3776B71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558390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4" y="1825625"/>
            <a:ext cx="8544545" cy="4601054"/>
          </a:xfrm>
        </p:spPr>
        <p:txBody>
          <a:bodyPr>
            <a:noAutofit/>
          </a:bodyPr>
          <a:lstStyle/>
          <a:p>
            <a:pPr lvl="0">
              <a:lnSpc>
                <a:spcPct val="100000"/>
              </a:lnSpc>
              <a:buClr>
                <a:srgbClr val="344960"/>
              </a:buClr>
            </a:pPr>
            <a:r>
              <a:rPr lang="en-GB" sz="1200" dirty="0">
                <a:solidFill>
                  <a:srgbClr val="344960"/>
                </a:solidFill>
                <a:latin typeface="Helvetica Neue" panose="02000503000000020004" pitchFamily="2" charset="0"/>
              </a:rPr>
              <a:t>A </a:t>
            </a:r>
            <a:r>
              <a:rPr lang="en-GB" sz="1200" b="1" dirty="0">
                <a:solidFill>
                  <a:srgbClr val="344960"/>
                </a:solidFill>
                <a:latin typeface="Helvetica Neue" panose="02000503000000020004" pitchFamily="2" charset="0"/>
              </a:rPr>
              <a:t>typical ICO structure </a:t>
            </a:r>
            <a:r>
              <a:rPr lang="en-GB" sz="1200" dirty="0">
                <a:solidFill>
                  <a:srgbClr val="344960"/>
                </a:solidFill>
                <a:latin typeface="Helvetica Neue" panose="02000503000000020004" pitchFamily="2" charset="0"/>
              </a:rPr>
              <a:t>entails that the Issuer be set up as a </a:t>
            </a:r>
            <a:r>
              <a:rPr lang="en-GB" sz="1200" b="1" dirty="0">
                <a:solidFill>
                  <a:srgbClr val="344960"/>
                </a:solidFill>
                <a:latin typeface="Helvetica Neue" panose="02000503000000020004" pitchFamily="2" charset="0"/>
              </a:rPr>
              <a:t>shell structure (the “Issuing entity”)</a:t>
            </a:r>
            <a:r>
              <a:rPr lang="en-GB" sz="1200" dirty="0">
                <a:solidFill>
                  <a:srgbClr val="344960"/>
                </a:solidFill>
                <a:latin typeface="Helvetica Neue" panose="02000503000000020004" pitchFamily="2" charset="0"/>
              </a:rPr>
              <a:t>, which is usually done in the form of a foundation, or a company limited by shares or by guarantee (as an example in Switzerland, Singapore, or in the BVI). </a:t>
            </a:r>
          </a:p>
          <a:p>
            <a:pPr lvl="1">
              <a:lnSpc>
                <a:spcPct val="100000"/>
              </a:lnSpc>
              <a:buClr>
                <a:srgbClr val="344960"/>
              </a:buClr>
              <a:buFontTx/>
              <a:buChar char="-"/>
            </a:pPr>
            <a:r>
              <a:rPr lang="en-GB" sz="1200" dirty="0">
                <a:solidFill>
                  <a:srgbClr val="344960"/>
                </a:solidFill>
                <a:latin typeface="Helvetica Neue" panose="02000503000000020004" pitchFamily="2" charset="0"/>
              </a:rPr>
              <a:t>This entity is usually designed to </a:t>
            </a:r>
            <a:r>
              <a:rPr lang="en-GB" sz="1200" b="1" dirty="0">
                <a:solidFill>
                  <a:srgbClr val="344960"/>
                </a:solidFill>
                <a:latin typeface="Helvetica Neue" panose="02000503000000020004" pitchFamily="2" charset="0"/>
              </a:rPr>
              <a:t>carry out </a:t>
            </a:r>
            <a:r>
              <a:rPr lang="en-GB" sz="1200" dirty="0">
                <a:solidFill>
                  <a:srgbClr val="344960"/>
                </a:solidFill>
                <a:latin typeface="Helvetica Neue" panose="02000503000000020004" pitchFamily="2" charset="0"/>
              </a:rPr>
              <a:t>certain </a:t>
            </a:r>
            <a:r>
              <a:rPr lang="en-GB" sz="1200" b="1" dirty="0">
                <a:solidFill>
                  <a:srgbClr val="344960"/>
                </a:solidFill>
                <a:latin typeface="Helvetica Neue" panose="02000503000000020004" pitchFamily="2" charset="0"/>
              </a:rPr>
              <a:t>non-profit or profit making activities </a:t>
            </a:r>
          </a:p>
          <a:p>
            <a:pPr lvl="1">
              <a:lnSpc>
                <a:spcPct val="100000"/>
              </a:lnSpc>
              <a:buClr>
                <a:srgbClr val="344960"/>
              </a:buClr>
              <a:buFontTx/>
              <a:buChar char="-"/>
            </a:pPr>
            <a:r>
              <a:rPr lang="en-GB" sz="1200" dirty="0">
                <a:solidFill>
                  <a:srgbClr val="344960"/>
                </a:solidFill>
                <a:latin typeface="Helvetica Neue" panose="02000503000000020004" pitchFamily="2" charset="0"/>
              </a:rPr>
              <a:t>In the case of </a:t>
            </a:r>
            <a:r>
              <a:rPr lang="en-GB" sz="1200" b="1" dirty="0">
                <a:solidFill>
                  <a:srgbClr val="344960"/>
                </a:solidFill>
                <a:latin typeface="Helvetica Neue" panose="02000503000000020004" pitchFamily="2" charset="0"/>
              </a:rPr>
              <a:t>public blockchains </a:t>
            </a:r>
            <a:r>
              <a:rPr lang="en-GB" sz="1200" dirty="0">
                <a:solidFill>
                  <a:srgbClr val="344960"/>
                </a:solidFill>
                <a:latin typeface="Helvetica Neue" panose="02000503000000020004" pitchFamily="2" charset="0"/>
              </a:rPr>
              <a:t>(BTC, ETH, etc), those activities have some basis of </a:t>
            </a:r>
            <a:r>
              <a:rPr lang="en-GB" sz="1200" b="1" dirty="0">
                <a:solidFill>
                  <a:srgbClr val="344960"/>
                </a:solidFill>
                <a:latin typeface="Helvetica Neue" panose="02000503000000020004" pitchFamily="2" charset="0"/>
              </a:rPr>
              <a:t>public interest</a:t>
            </a:r>
            <a:r>
              <a:rPr lang="en-GB" sz="1200" dirty="0">
                <a:solidFill>
                  <a:srgbClr val="344960"/>
                </a:solidFill>
                <a:latin typeface="Helvetica Neue" panose="02000503000000020004" pitchFamily="2" charset="0"/>
              </a:rPr>
              <a:t>, and the structure is most if the time a </a:t>
            </a:r>
            <a:r>
              <a:rPr lang="en-GB" sz="1200" b="1" dirty="0">
                <a:solidFill>
                  <a:srgbClr val="344960"/>
                </a:solidFill>
                <a:latin typeface="Helvetica Neue" panose="02000503000000020004" pitchFamily="2" charset="0"/>
              </a:rPr>
              <a:t>foundation</a:t>
            </a:r>
          </a:p>
          <a:p>
            <a:pPr lvl="2">
              <a:lnSpc>
                <a:spcPct val="100000"/>
              </a:lnSpc>
              <a:buClr>
                <a:srgbClr val="344960"/>
              </a:buClr>
              <a:buFontTx/>
              <a:buChar char="-"/>
            </a:pPr>
            <a:r>
              <a:rPr lang="en-GB" sz="1100" dirty="0">
                <a:solidFill>
                  <a:srgbClr val="344960"/>
                </a:solidFill>
                <a:latin typeface="Helvetica Neue" panose="02000503000000020004" pitchFamily="2" charset="0"/>
              </a:rPr>
              <a:t>For example in cases where the intention is to create a Blockchain ecosystem </a:t>
            </a:r>
            <a:r>
              <a:rPr lang="en-GB" sz="1100" b="1" dirty="0">
                <a:solidFill>
                  <a:srgbClr val="344960"/>
                </a:solidFill>
                <a:latin typeface="Helvetica Neue" panose="02000503000000020004" pitchFamily="2" charset="0"/>
              </a:rPr>
              <a:t>serving the greater good</a:t>
            </a:r>
            <a:r>
              <a:rPr lang="en-GB" sz="1100" dirty="0">
                <a:solidFill>
                  <a:srgbClr val="344960"/>
                </a:solidFill>
                <a:latin typeface="Helvetica Neue" panose="02000503000000020004" pitchFamily="2" charset="0"/>
              </a:rPr>
              <a:t>, it may (also for marketing purposes) be useful to follow the tried and tested “foundation model” – also originally </a:t>
            </a:r>
            <a:r>
              <a:rPr lang="en-GB" sz="1100" b="1" dirty="0">
                <a:solidFill>
                  <a:srgbClr val="344960"/>
                </a:solidFill>
                <a:latin typeface="Helvetica Neue" panose="02000503000000020004" pitchFamily="2" charset="0"/>
              </a:rPr>
              <a:t>driven by tax considerations </a:t>
            </a:r>
            <a:r>
              <a:rPr lang="en-GB" sz="1100" dirty="0">
                <a:solidFill>
                  <a:srgbClr val="344960"/>
                </a:solidFill>
                <a:latin typeface="Helvetica Neue" panose="02000503000000020004" pitchFamily="2" charset="0"/>
              </a:rPr>
              <a:t>in Switzerland. </a:t>
            </a:r>
          </a:p>
          <a:p>
            <a:pPr lvl="1">
              <a:lnSpc>
                <a:spcPct val="100000"/>
              </a:lnSpc>
              <a:buClr>
                <a:srgbClr val="344960"/>
              </a:buClr>
              <a:buFontTx/>
              <a:buChar char="-"/>
            </a:pPr>
            <a:r>
              <a:rPr lang="fr-FR" sz="1200" dirty="0">
                <a:solidFill>
                  <a:srgbClr val="344960"/>
                </a:solidFill>
                <a:latin typeface="Helvetica Neue" panose="02000503000000020004" pitchFamily="2" charset="0"/>
              </a:rPr>
              <a:t>But in the major part of more </a:t>
            </a:r>
            <a:r>
              <a:rPr lang="fr-FR" sz="1200" dirty="0" err="1">
                <a:solidFill>
                  <a:srgbClr val="344960"/>
                </a:solidFill>
                <a:latin typeface="Helvetica Neue" panose="02000503000000020004" pitchFamily="2" charset="0"/>
              </a:rPr>
              <a:t>recent</a:t>
            </a:r>
            <a:r>
              <a:rPr lang="fr-FR" sz="1200" dirty="0">
                <a:solidFill>
                  <a:srgbClr val="344960"/>
                </a:solidFill>
                <a:latin typeface="Helvetica Neue" panose="02000503000000020004" pitchFamily="2" charset="0"/>
              </a:rPr>
              <a:t> ICO are </a:t>
            </a:r>
            <a:r>
              <a:rPr lang="fr-FR" sz="1200" dirty="0" err="1">
                <a:solidFill>
                  <a:srgbClr val="344960"/>
                </a:solidFill>
                <a:latin typeface="Helvetica Neue" panose="02000503000000020004" pitchFamily="2" charset="0"/>
              </a:rPr>
              <a:t>launched</a:t>
            </a:r>
            <a:r>
              <a:rPr lang="fr-FR" sz="1200" dirty="0">
                <a:solidFill>
                  <a:srgbClr val="344960"/>
                </a:solidFill>
                <a:latin typeface="Helvetica Neue" panose="02000503000000020004" pitchFamily="2" charset="0"/>
              </a:rPr>
              <a:t> by (</a:t>
            </a:r>
            <a:r>
              <a:rPr lang="fr-FR" sz="1200" dirty="0" err="1">
                <a:solidFill>
                  <a:srgbClr val="344960"/>
                </a:solidFill>
                <a:latin typeface="Helvetica Neue" panose="02000503000000020004" pitchFamily="2" charset="0"/>
              </a:rPr>
              <a:t>existing</a:t>
            </a:r>
            <a:r>
              <a:rPr lang="fr-FR" sz="1200" dirty="0">
                <a:solidFill>
                  <a:srgbClr val="344960"/>
                </a:solidFill>
                <a:latin typeface="Helvetica Neue" panose="02000503000000020004" pitchFamily="2" charset="0"/>
              </a:rPr>
              <a:t> and) </a:t>
            </a:r>
            <a:r>
              <a:rPr lang="fr-FR" sz="1200" b="1" dirty="0">
                <a:solidFill>
                  <a:srgbClr val="344960"/>
                </a:solidFill>
                <a:latin typeface="Helvetica Neue" panose="02000503000000020004" pitchFamily="2" charset="0"/>
              </a:rPr>
              <a:t>for profit </a:t>
            </a:r>
            <a:r>
              <a:rPr lang="fr-FR" sz="1200" b="1" dirty="0" err="1">
                <a:solidFill>
                  <a:srgbClr val="344960"/>
                </a:solidFill>
                <a:latin typeface="Helvetica Neue" panose="02000503000000020004" pitchFamily="2" charset="0"/>
              </a:rPr>
              <a:t>companies</a:t>
            </a:r>
            <a:r>
              <a:rPr lang="fr-FR" sz="1200" b="1" dirty="0">
                <a:solidFill>
                  <a:srgbClr val="344960"/>
                </a:solidFill>
                <a:latin typeface="Helvetica Neue" panose="02000503000000020004" pitchFamily="2" charset="0"/>
              </a:rPr>
              <a:t> </a:t>
            </a:r>
            <a:r>
              <a:rPr lang="fr-FR" sz="1200" dirty="0" err="1">
                <a:solidFill>
                  <a:srgbClr val="344960"/>
                </a:solidFill>
                <a:latin typeface="Helvetica Neue" panose="02000503000000020004" pitchFamily="2" charset="0"/>
              </a:rPr>
              <a:t>issuing</a:t>
            </a:r>
            <a:r>
              <a:rPr lang="fr-FR" sz="1200" dirty="0">
                <a:solidFill>
                  <a:srgbClr val="344960"/>
                </a:solidFill>
                <a:latin typeface="Helvetica Neue" panose="02000503000000020004" pitchFamily="2" charset="0"/>
              </a:rPr>
              <a:t> </a:t>
            </a:r>
            <a:r>
              <a:rPr lang="fr-FR" sz="1200" b="1" dirty="0">
                <a:solidFill>
                  <a:srgbClr val="344960"/>
                </a:solidFill>
                <a:latin typeface="Helvetica Neue" panose="02000503000000020004" pitchFamily="2" charset="0"/>
              </a:rPr>
              <a:t>utility coins </a:t>
            </a:r>
            <a:r>
              <a:rPr lang="fr-FR" sz="1200" dirty="0">
                <a:solidFill>
                  <a:srgbClr val="344960"/>
                </a:solidFill>
                <a:latin typeface="Helvetica Neue" panose="02000503000000020004" pitchFamily="2" charset="0"/>
              </a:rPr>
              <a:t>for a Blockchain platform/solution: for </a:t>
            </a:r>
            <a:r>
              <a:rPr lang="fr-FR" sz="1200" dirty="0" err="1">
                <a:solidFill>
                  <a:srgbClr val="344960"/>
                </a:solidFill>
                <a:latin typeface="Helvetica Neue" panose="02000503000000020004" pitchFamily="2" charset="0"/>
              </a:rPr>
              <a:t>those</a:t>
            </a:r>
            <a:r>
              <a:rPr lang="fr-FR" sz="1200" dirty="0">
                <a:solidFill>
                  <a:srgbClr val="344960"/>
                </a:solidFill>
                <a:latin typeface="Helvetica Neue" panose="02000503000000020004" pitchFamily="2" charset="0"/>
              </a:rPr>
              <a:t> </a:t>
            </a:r>
            <a:r>
              <a:rPr lang="fr-FR" sz="1200" dirty="0" err="1">
                <a:solidFill>
                  <a:srgbClr val="344960"/>
                </a:solidFill>
                <a:latin typeface="Helvetica Neue" panose="02000503000000020004" pitchFamily="2" charset="0"/>
              </a:rPr>
              <a:t>operations</a:t>
            </a:r>
            <a:r>
              <a:rPr lang="fr-FR" sz="1200" dirty="0">
                <a:solidFill>
                  <a:srgbClr val="344960"/>
                </a:solidFill>
                <a:latin typeface="Helvetica Neue" panose="02000503000000020004" pitchFamily="2" charset="0"/>
              </a:rPr>
              <a:t>, a « </a:t>
            </a:r>
            <a:r>
              <a:rPr lang="fr-FR" sz="1200" dirty="0" err="1">
                <a:solidFill>
                  <a:srgbClr val="344960"/>
                </a:solidFill>
                <a:latin typeface="Helvetica Neue" panose="02000503000000020004" pitchFamily="2" charset="0"/>
              </a:rPr>
              <a:t>classic</a:t>
            </a:r>
            <a:r>
              <a:rPr lang="fr-FR" sz="1200" dirty="0">
                <a:solidFill>
                  <a:srgbClr val="344960"/>
                </a:solidFill>
                <a:latin typeface="Helvetica Neue" panose="02000503000000020004" pitchFamily="2" charset="0"/>
              </a:rPr>
              <a:t> » </a:t>
            </a:r>
            <a:r>
              <a:rPr lang="fr-FR" sz="1200" dirty="0" err="1">
                <a:solidFill>
                  <a:srgbClr val="344960"/>
                </a:solidFill>
                <a:latin typeface="Helvetica Neue" panose="02000503000000020004" pitchFamily="2" charset="0"/>
              </a:rPr>
              <a:t>foundation</a:t>
            </a:r>
            <a:r>
              <a:rPr lang="fr-FR" sz="1200" dirty="0">
                <a:solidFill>
                  <a:srgbClr val="344960"/>
                </a:solidFill>
                <a:latin typeface="Helvetica Neue" panose="02000503000000020004" pitchFamily="2" charset="0"/>
              </a:rPr>
              <a:t> </a:t>
            </a:r>
            <a:r>
              <a:rPr lang="fr-FR" sz="1200" dirty="0" err="1">
                <a:solidFill>
                  <a:srgbClr val="344960"/>
                </a:solidFill>
                <a:latin typeface="Helvetica Neue" panose="02000503000000020004" pitchFamily="2" charset="0"/>
              </a:rPr>
              <a:t>is</a:t>
            </a:r>
            <a:r>
              <a:rPr lang="fr-FR" sz="1200" dirty="0">
                <a:solidFill>
                  <a:srgbClr val="344960"/>
                </a:solidFill>
                <a:latin typeface="Helvetica Neue" panose="02000503000000020004" pitchFamily="2" charset="0"/>
              </a:rPr>
              <a:t> no more </a:t>
            </a:r>
            <a:r>
              <a:rPr lang="fr-FR" sz="1200" dirty="0" err="1">
                <a:solidFill>
                  <a:srgbClr val="344960"/>
                </a:solidFill>
                <a:latin typeface="Helvetica Neue" panose="02000503000000020004" pitchFamily="2" charset="0"/>
              </a:rPr>
              <a:t>adapted</a:t>
            </a:r>
            <a:endParaRPr lang="en-GB" sz="1200" dirty="0">
              <a:solidFill>
                <a:srgbClr val="344960"/>
              </a:solidFill>
              <a:latin typeface="Helvetica Neue" panose="02000503000000020004" pitchFamily="2" charset="0"/>
            </a:endParaRPr>
          </a:p>
          <a:p>
            <a:pPr lvl="0">
              <a:lnSpc>
                <a:spcPct val="100000"/>
              </a:lnSpc>
              <a:buClr>
                <a:srgbClr val="344960"/>
              </a:buClr>
            </a:pPr>
            <a:r>
              <a:rPr lang="en-GB" sz="1200" dirty="0">
                <a:solidFill>
                  <a:srgbClr val="344960"/>
                </a:solidFill>
                <a:latin typeface="Helvetica Neue" panose="02000503000000020004" pitchFamily="2" charset="0"/>
              </a:rPr>
              <a:t>The actual platform providing the activities (the </a:t>
            </a:r>
            <a:r>
              <a:rPr lang="en-GB" sz="1200" b="1" dirty="0">
                <a:solidFill>
                  <a:srgbClr val="344960"/>
                </a:solidFill>
                <a:latin typeface="Helvetica Neue" panose="02000503000000020004" pitchFamily="2" charset="0"/>
              </a:rPr>
              <a:t>"Operating Company"</a:t>
            </a:r>
            <a:r>
              <a:rPr lang="en-GB" sz="1200" dirty="0">
                <a:solidFill>
                  <a:srgbClr val="344960"/>
                </a:solidFill>
                <a:latin typeface="Helvetica Neue" panose="02000503000000020004" pitchFamily="2" charset="0"/>
              </a:rPr>
              <a:t>) is usually a </a:t>
            </a:r>
            <a:r>
              <a:rPr lang="en-GB" sz="1200" b="1" dirty="0">
                <a:solidFill>
                  <a:srgbClr val="344960"/>
                </a:solidFill>
                <a:latin typeface="Helvetica Neue" panose="02000503000000020004" pitchFamily="2" charset="0"/>
              </a:rPr>
              <a:t>separate</a:t>
            </a:r>
            <a:r>
              <a:rPr lang="en-GB" sz="1200" dirty="0">
                <a:solidFill>
                  <a:srgbClr val="344960"/>
                </a:solidFill>
                <a:latin typeface="Helvetica Neue" panose="02000503000000020004" pitchFamily="2" charset="0"/>
              </a:rPr>
              <a:t> legal entity, and segregates the operational, financial and </a:t>
            </a:r>
            <a:r>
              <a:rPr lang="en-GB" sz="1200" b="1" dirty="0">
                <a:solidFill>
                  <a:srgbClr val="344960"/>
                </a:solidFill>
                <a:latin typeface="Helvetica Neue" panose="02000503000000020004" pitchFamily="2" charset="0"/>
              </a:rPr>
              <a:t>legal risk </a:t>
            </a:r>
            <a:r>
              <a:rPr lang="en-GB" sz="1200" dirty="0">
                <a:solidFill>
                  <a:srgbClr val="344960"/>
                </a:solidFill>
                <a:latin typeface="Helvetica Neue" panose="02000503000000020004" pitchFamily="2" charset="0"/>
              </a:rPr>
              <a:t>of the Operating Company from the Issuer. </a:t>
            </a:r>
          </a:p>
          <a:p>
            <a:pPr lvl="1">
              <a:lnSpc>
                <a:spcPct val="100000"/>
              </a:lnSpc>
              <a:buClr>
                <a:srgbClr val="344960"/>
              </a:buClr>
              <a:buFontTx/>
              <a:buChar char="-"/>
            </a:pPr>
            <a:r>
              <a:rPr lang="en-GB" sz="1200" dirty="0">
                <a:solidFill>
                  <a:srgbClr val="344960"/>
                </a:solidFill>
                <a:latin typeface="Helvetica Neue" panose="02000503000000020004" pitchFamily="2" charset="0"/>
              </a:rPr>
              <a:t>The Operating Company is generally structured as a </a:t>
            </a:r>
            <a:r>
              <a:rPr lang="en-GB" sz="1200" b="1" dirty="0">
                <a:solidFill>
                  <a:srgbClr val="344960"/>
                </a:solidFill>
                <a:latin typeface="Helvetica Neue" panose="02000503000000020004" pitchFamily="2" charset="0"/>
              </a:rPr>
              <a:t>private limited company </a:t>
            </a:r>
            <a:r>
              <a:rPr lang="en-GB" sz="1200" dirty="0">
                <a:solidFill>
                  <a:srgbClr val="344960"/>
                </a:solidFill>
                <a:latin typeface="Helvetica Neue" panose="02000503000000020004" pitchFamily="2" charset="0"/>
              </a:rPr>
              <a:t>which will also be responsible for the </a:t>
            </a:r>
            <a:r>
              <a:rPr lang="en-GB" sz="1200" b="1" dirty="0">
                <a:solidFill>
                  <a:srgbClr val="344960"/>
                </a:solidFill>
                <a:latin typeface="Helvetica Neue" panose="02000503000000020004" pitchFamily="2" charset="0"/>
              </a:rPr>
              <a:t>on-boarding of the users </a:t>
            </a:r>
            <a:r>
              <a:rPr lang="en-GB" sz="1200" dirty="0">
                <a:solidFill>
                  <a:srgbClr val="344960"/>
                </a:solidFill>
                <a:latin typeface="Helvetica Neue" panose="02000503000000020004" pitchFamily="2" charset="0"/>
              </a:rPr>
              <a:t>and the development and operation of the platform. </a:t>
            </a:r>
          </a:p>
          <a:p>
            <a:pPr lvl="1">
              <a:lnSpc>
                <a:spcPct val="100000"/>
              </a:lnSpc>
              <a:spcAft>
                <a:spcPts val="600"/>
              </a:spcAft>
              <a:buClr>
                <a:srgbClr val="344960"/>
              </a:buClr>
              <a:buFontTx/>
              <a:buChar char="-"/>
            </a:pPr>
            <a:r>
              <a:rPr lang="en-GB" sz="1200" dirty="0">
                <a:solidFill>
                  <a:srgbClr val="344960"/>
                </a:solidFill>
                <a:latin typeface="Helvetica Neue" panose="02000503000000020004" pitchFamily="2" charset="0"/>
              </a:rPr>
              <a:t>In this setup, the Issuer and Operating Company typically enter into a </a:t>
            </a:r>
            <a:r>
              <a:rPr lang="en-GB" sz="1200" b="1" dirty="0">
                <a:solidFill>
                  <a:srgbClr val="344960"/>
                </a:solidFill>
                <a:latin typeface="Helvetica Neue" panose="02000503000000020004" pitchFamily="2" charset="0"/>
              </a:rPr>
              <a:t>software development and a services agreement </a:t>
            </a:r>
            <a:r>
              <a:rPr lang="en-GB" sz="1200" dirty="0">
                <a:solidFill>
                  <a:srgbClr val="344960"/>
                </a:solidFill>
                <a:latin typeface="Helvetica Neue" panose="02000503000000020004" pitchFamily="2" charset="0"/>
              </a:rPr>
              <a:t>with each other.</a:t>
            </a:r>
          </a:p>
          <a:p>
            <a:pPr lvl="2">
              <a:lnSpc>
                <a:spcPct val="100000"/>
              </a:lnSpc>
              <a:spcBef>
                <a:spcPts val="0"/>
              </a:spcBef>
              <a:buClr>
                <a:srgbClr val="344960"/>
              </a:buClr>
              <a:buFont typeface="Wingdings" panose="05000000000000000000" pitchFamily="2" charset="2"/>
              <a:buChar char="Ø"/>
            </a:pPr>
            <a:r>
              <a:rPr lang="fr-FR" sz="1100" dirty="0" err="1">
                <a:solidFill>
                  <a:srgbClr val="344960"/>
                </a:solidFill>
                <a:latin typeface="Helvetica Neue" panose="02000503000000020004" pitchFamily="2" charset="0"/>
              </a:rPr>
              <a:t>Basically</a:t>
            </a:r>
            <a:r>
              <a:rPr lang="fr-FR" sz="1100" dirty="0">
                <a:solidFill>
                  <a:srgbClr val="344960"/>
                </a:solidFill>
                <a:latin typeface="Helvetica Neue" panose="02000503000000020004" pitchFamily="2" charset="0"/>
              </a:rPr>
              <a:t>, the </a:t>
            </a:r>
            <a:r>
              <a:rPr lang="fr-FR" sz="1100" dirty="0" err="1">
                <a:solidFill>
                  <a:srgbClr val="344960"/>
                </a:solidFill>
                <a:latin typeface="Helvetica Neue" panose="02000503000000020004" pitchFamily="2" charset="0"/>
              </a:rPr>
              <a:t>Issuing</a:t>
            </a:r>
            <a:r>
              <a:rPr lang="fr-FR" sz="1100" dirty="0">
                <a:solidFill>
                  <a:srgbClr val="344960"/>
                </a:solidFill>
                <a:latin typeface="Helvetica Neue" panose="02000503000000020004" pitchFamily="2" charset="0"/>
              </a:rPr>
              <a:t> </a:t>
            </a:r>
            <a:r>
              <a:rPr lang="fr-FR" sz="1100" dirty="0" err="1">
                <a:solidFill>
                  <a:srgbClr val="344960"/>
                </a:solidFill>
                <a:latin typeface="Helvetica Neue" panose="02000503000000020004" pitchFamily="2" charset="0"/>
              </a:rPr>
              <a:t>entity</a:t>
            </a:r>
            <a:r>
              <a:rPr lang="fr-FR" sz="1100" dirty="0">
                <a:solidFill>
                  <a:srgbClr val="344960"/>
                </a:solidFill>
                <a:latin typeface="Helvetica Neue" panose="02000503000000020004" pitchFamily="2" charset="0"/>
              </a:rPr>
              <a:t> </a:t>
            </a:r>
            <a:r>
              <a:rPr lang="fr-FR" sz="1100" dirty="0" err="1">
                <a:solidFill>
                  <a:srgbClr val="344960"/>
                </a:solidFill>
                <a:latin typeface="Helvetica Neue" panose="02000503000000020004" pitchFamily="2" charset="0"/>
              </a:rPr>
              <a:t>is</a:t>
            </a:r>
            <a:r>
              <a:rPr lang="fr-FR" sz="1100" dirty="0">
                <a:solidFill>
                  <a:srgbClr val="344960"/>
                </a:solidFill>
                <a:latin typeface="Helvetica Neue" panose="02000503000000020004" pitchFamily="2" charset="0"/>
              </a:rPr>
              <a:t> focus on the ICO </a:t>
            </a:r>
            <a:r>
              <a:rPr lang="fr-FR" sz="1100" b="1" dirty="0" err="1">
                <a:solidFill>
                  <a:srgbClr val="344960"/>
                </a:solidFill>
                <a:latin typeface="Helvetica Neue" panose="02000503000000020004" pitchFamily="2" charset="0"/>
              </a:rPr>
              <a:t>investors</a:t>
            </a:r>
            <a:r>
              <a:rPr lang="fr-FR" sz="1100" dirty="0">
                <a:solidFill>
                  <a:srgbClr val="344960"/>
                </a:solidFill>
                <a:latin typeface="Helvetica Neue" panose="02000503000000020004" pitchFamily="2" charset="0"/>
              </a:rPr>
              <a:t>, and the Operating </a:t>
            </a:r>
            <a:r>
              <a:rPr lang="fr-FR" sz="1100" dirty="0" err="1">
                <a:solidFill>
                  <a:srgbClr val="344960"/>
                </a:solidFill>
                <a:latin typeface="Helvetica Neue" panose="02000503000000020004" pitchFamily="2" charset="0"/>
              </a:rPr>
              <a:t>entity</a:t>
            </a:r>
            <a:r>
              <a:rPr lang="fr-FR" sz="1100" dirty="0">
                <a:solidFill>
                  <a:srgbClr val="344960"/>
                </a:solidFill>
                <a:latin typeface="Helvetica Neue" panose="02000503000000020004" pitchFamily="2" charset="0"/>
              </a:rPr>
              <a:t> </a:t>
            </a:r>
            <a:r>
              <a:rPr lang="fr-FR" sz="1100" dirty="0" err="1">
                <a:solidFill>
                  <a:srgbClr val="344960"/>
                </a:solidFill>
                <a:latin typeface="Helvetica Neue" panose="02000503000000020004" pitchFamily="2" charset="0"/>
              </a:rPr>
              <a:t>is</a:t>
            </a:r>
            <a:r>
              <a:rPr lang="fr-FR" sz="1100" dirty="0">
                <a:solidFill>
                  <a:srgbClr val="344960"/>
                </a:solidFill>
                <a:latin typeface="Helvetica Neue" panose="02000503000000020004" pitchFamily="2" charset="0"/>
              </a:rPr>
              <a:t> focus on the blockchain </a:t>
            </a:r>
            <a:r>
              <a:rPr lang="fr-FR" sz="1100" dirty="0" err="1">
                <a:solidFill>
                  <a:srgbClr val="344960"/>
                </a:solidFill>
                <a:latin typeface="Helvetica Neue" panose="02000503000000020004" pitchFamily="2" charset="0"/>
              </a:rPr>
              <a:t>plateform</a:t>
            </a:r>
            <a:r>
              <a:rPr lang="fr-FR" sz="1100" dirty="0">
                <a:solidFill>
                  <a:srgbClr val="344960"/>
                </a:solidFill>
                <a:latin typeface="Helvetica Neue" panose="02000503000000020004" pitchFamily="2" charset="0"/>
              </a:rPr>
              <a:t> clients/</a:t>
            </a:r>
            <a:r>
              <a:rPr lang="fr-FR" sz="1100" b="1" dirty="0" err="1">
                <a:solidFill>
                  <a:srgbClr val="344960"/>
                </a:solidFill>
                <a:latin typeface="Helvetica Neue" panose="02000503000000020004" pitchFamily="2" charset="0"/>
              </a:rPr>
              <a:t>users</a:t>
            </a:r>
            <a:endParaRPr lang="en-GB" sz="1100" b="1" dirty="0">
              <a:solidFill>
                <a:srgbClr val="344960"/>
              </a:solidFill>
              <a:latin typeface="Helvetica Neue" panose="02000503000000020004" pitchFamily="2" charset="0"/>
            </a:endParaRPr>
          </a:p>
          <a:p>
            <a:pPr lvl="0">
              <a:lnSpc>
                <a:spcPct val="100000"/>
              </a:lnSpc>
              <a:spcBef>
                <a:spcPts val="600"/>
              </a:spcBef>
              <a:buClr>
                <a:srgbClr val="344960"/>
              </a:buClr>
            </a:pPr>
            <a:r>
              <a:rPr lang="en-GB" sz="1200" dirty="0">
                <a:solidFill>
                  <a:srgbClr val="344960"/>
                </a:solidFill>
                <a:latin typeface="Helvetica Neue" panose="02000503000000020004" pitchFamily="2" charset="0"/>
              </a:rPr>
              <a:t>Simplified structures involving only </a:t>
            </a:r>
            <a:r>
              <a:rPr lang="en-GB" sz="1200" b="1" dirty="0">
                <a:solidFill>
                  <a:srgbClr val="344960"/>
                </a:solidFill>
                <a:latin typeface="Helvetica Neue" panose="02000503000000020004" pitchFamily="2" charset="0"/>
              </a:rPr>
              <a:t>one legal entity </a:t>
            </a:r>
            <a:r>
              <a:rPr lang="en-GB" sz="1200" dirty="0">
                <a:solidFill>
                  <a:srgbClr val="344960"/>
                </a:solidFill>
                <a:latin typeface="Helvetica Neue" panose="02000503000000020004" pitchFamily="2" charset="0"/>
              </a:rPr>
              <a:t>are possible, but are not adapted for managing large fundraising amounts coming from multiple jurisdictions</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34496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Initial Coins Offering: legal considerations</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190D4"/>
                </a:solidFill>
                <a:effectLst/>
                <a:uLnTx/>
                <a:uFillTx/>
                <a:latin typeface="Helvetica Neue" panose="02000503000000020004" pitchFamily="2" charset="0"/>
                <a:ea typeface="Helvetica Neue" panose="02000503000000020004" pitchFamily="2" charset="0"/>
                <a:cs typeface="Helvetica Neue" panose="02000503000000020004" pitchFamily="2" charset="0"/>
              </a:rPr>
              <a:t>Legal corporate structure of token sales</a:t>
            </a:r>
          </a:p>
        </p:txBody>
      </p:sp>
      <p:pic>
        <p:nvPicPr>
          <p:cNvPr id="2" name="Image 1">
            <a:extLst>
              <a:ext uri="{FF2B5EF4-FFF2-40B4-BE49-F238E27FC236}">
                <a16:creationId xmlns:a16="http://schemas.microsoft.com/office/drawing/2014/main" id="{243BB00E-43F4-4EDA-91C0-22392EA50609}"/>
              </a:ext>
            </a:extLst>
          </p:cNvPr>
          <p:cNvPicPr>
            <a:picLocks noChangeAspect="1"/>
          </p:cNvPicPr>
          <p:nvPr/>
        </p:nvPicPr>
        <p:blipFill>
          <a:blip r:embed="rId2"/>
          <a:stretch>
            <a:fillRect/>
          </a:stretch>
        </p:blipFill>
        <p:spPr>
          <a:xfrm>
            <a:off x="9210798" y="807468"/>
            <a:ext cx="2981202" cy="5401524"/>
          </a:xfrm>
          <a:prstGeom prst="rect">
            <a:avLst/>
          </a:prstGeom>
        </p:spPr>
      </p:pic>
      <p:sp>
        <p:nvSpPr>
          <p:cNvPr id="4" name="Footer Placeholder 3">
            <a:extLst>
              <a:ext uri="{FF2B5EF4-FFF2-40B4-BE49-F238E27FC236}">
                <a16:creationId xmlns:a16="http://schemas.microsoft.com/office/drawing/2014/main" id="{E76CD8C1-C329-431A-BE94-C7B099F12A81}"/>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0AF72616-0FF2-4E41-BA91-C04D870DD2C1}"/>
              </a:ext>
            </a:extLst>
          </p:cNvPr>
          <p:cNvSpPr>
            <a:spLocks noGrp="1"/>
          </p:cNvSpPr>
          <p:nvPr>
            <p:ph type="sldNum" sz="quarter" idx="12"/>
          </p:nvPr>
        </p:nvSpPr>
        <p:spPr/>
        <p:txBody>
          <a:bodyPr/>
          <a:lstStyle/>
          <a:p>
            <a:fld id="{969D4634-323E-2A49-AAAE-19731FC6EAE2}" type="slidenum">
              <a:rPr lang="en-US" smtClean="0"/>
              <a:t>29</a:t>
            </a:fld>
            <a:endParaRPr lang="en-US"/>
          </a:p>
        </p:txBody>
      </p:sp>
      <p:pic>
        <p:nvPicPr>
          <p:cNvPr id="12" name="Picture 11" descr="A close up of a sign&#10;&#10;Description automatically generated">
            <a:extLst>
              <a:ext uri="{FF2B5EF4-FFF2-40B4-BE49-F238E27FC236}">
                <a16:creationId xmlns:a16="http://schemas.microsoft.com/office/drawing/2014/main" id="{B61F0574-C879-4A99-9861-13204AB92E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206015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9070" y="563723"/>
            <a:ext cx="11482887" cy="369332"/>
          </a:xfrm>
          <a:prstGeom prst="rect">
            <a:avLst/>
          </a:prstGeom>
          <a:noFill/>
        </p:spPr>
        <p:txBody>
          <a:bodyPr wrap="none" rtlCol="0">
            <a:spAutoFit/>
          </a:bodyPr>
          <a:lstStyle/>
          <a:p>
            <a:pPr algn="ctr"/>
            <a:r>
              <a:rPr lang="en-US" i="1" dirty="0">
                <a:latin typeface="Avenir Next" charset="0"/>
                <a:ea typeface="Avenir Next" charset="0"/>
                <a:cs typeface="Avenir Next" charset="0"/>
              </a:rPr>
              <a:t>Blockchain Applications in FinTech – how does blockchain technology work, why is it important, and how can it be applied?</a:t>
            </a:r>
          </a:p>
        </p:txBody>
      </p:sp>
      <p:sp>
        <p:nvSpPr>
          <p:cNvPr id="2" name="TextBox 1"/>
          <p:cNvSpPr txBox="1"/>
          <p:nvPr/>
        </p:nvSpPr>
        <p:spPr>
          <a:xfrm>
            <a:off x="377827" y="200113"/>
            <a:ext cx="3546805"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What will we be covering?</a:t>
            </a:r>
            <a:endParaRPr lang="en-US" sz="2400" dirty="0">
              <a:latin typeface="Avenir Next" charset="0"/>
              <a:ea typeface="Avenir Next" charset="0"/>
              <a:cs typeface="Avenir Next" charset="0"/>
            </a:endParaRPr>
          </a:p>
        </p:txBody>
      </p:sp>
      <p:pic>
        <p:nvPicPr>
          <p:cNvPr id="3" name="Picture 2">
            <a:extLst>
              <a:ext uri="{FF2B5EF4-FFF2-40B4-BE49-F238E27FC236}">
                <a16:creationId xmlns:a16="http://schemas.microsoft.com/office/drawing/2014/main" id="{16A62771-0183-49AD-8EE2-04024C07F01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469070" y="938887"/>
            <a:ext cx="8793859" cy="4947424"/>
          </a:xfrm>
          <a:prstGeom prst="rect">
            <a:avLst/>
          </a:prstGeom>
        </p:spPr>
      </p:pic>
      <p:pic>
        <p:nvPicPr>
          <p:cNvPr id="4" name="Picture 3">
            <a:extLst>
              <a:ext uri="{FF2B5EF4-FFF2-40B4-BE49-F238E27FC236}">
                <a16:creationId xmlns:a16="http://schemas.microsoft.com/office/drawing/2014/main" id="{ADC821E4-21F0-4A18-9C9B-AC93BDB8D681}"/>
              </a:ext>
            </a:extLst>
          </p:cNvPr>
          <p:cNvPicPr>
            <a:picLocks noChangeAspect="1"/>
          </p:cNvPicPr>
          <p:nvPr/>
        </p:nvPicPr>
        <p:blipFill rotWithShape="1">
          <a:blip r:embed="rId5"/>
          <a:srcRect/>
          <a:stretch/>
        </p:blipFill>
        <p:spPr>
          <a:xfrm>
            <a:off x="722195" y="3783178"/>
            <a:ext cx="3329415" cy="59401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4650A643-BCF7-480D-BD7A-E2DE6C11E86C}"/>
              </a:ext>
            </a:extLst>
          </p:cNvPr>
          <p:cNvSpPr txBox="1"/>
          <p:nvPr/>
        </p:nvSpPr>
        <p:spPr>
          <a:xfrm>
            <a:off x="9364873" y="1598555"/>
            <a:ext cx="2587084" cy="3970318"/>
          </a:xfrm>
          <a:prstGeom prst="rect">
            <a:avLst/>
          </a:prstGeom>
          <a:noFill/>
        </p:spPr>
        <p:txBody>
          <a:bodyPr wrap="square" rtlCol="0">
            <a:spAutoFit/>
          </a:bodyPr>
          <a:lstStyle/>
          <a:p>
            <a:r>
              <a:rPr lang="en-US" i="1" dirty="0">
                <a:latin typeface="Avenir Next" charset="0"/>
                <a:ea typeface="Avenir Next" charset="0"/>
                <a:cs typeface="Avenir Next" charset="0"/>
              </a:rPr>
              <a:t>Our goal is to help you understand this technology a little bit better, but </a:t>
            </a:r>
            <a:r>
              <a:rPr lang="en-US" b="1" i="1" dirty="0">
                <a:latin typeface="Avenir Next" charset="0"/>
                <a:ea typeface="Avenir Next" charset="0"/>
                <a:cs typeface="Avenir Next" charset="0"/>
              </a:rPr>
              <a:t>we won’t cover all the technical details</a:t>
            </a:r>
            <a:r>
              <a:rPr lang="en-US" i="1" dirty="0">
                <a:latin typeface="Avenir Next" charset="0"/>
                <a:ea typeface="Avenir Next" charset="0"/>
                <a:cs typeface="Avenir Next" charset="0"/>
              </a:rPr>
              <a:t>.</a:t>
            </a:r>
          </a:p>
          <a:p>
            <a:endParaRPr lang="en-US" i="1" dirty="0">
              <a:latin typeface="Avenir Next" charset="0"/>
              <a:ea typeface="Avenir Next" charset="0"/>
              <a:cs typeface="Avenir Next" charset="0"/>
            </a:endParaRPr>
          </a:p>
          <a:p>
            <a:r>
              <a:rPr lang="en-US" i="1" dirty="0">
                <a:latin typeface="Avenir Next" charset="0"/>
                <a:ea typeface="Avenir Next" charset="0"/>
                <a:cs typeface="Avenir Next" charset="0"/>
              </a:rPr>
              <a:t>This is a growing and changing space, so we’ll try to give a few examples, but many products and features are only now being tested – </a:t>
            </a:r>
            <a:r>
              <a:rPr lang="en-US" b="1" i="1" dirty="0">
                <a:latin typeface="Avenir Next" charset="0"/>
                <a:ea typeface="Avenir Next" charset="0"/>
                <a:cs typeface="Avenir Next" charset="0"/>
              </a:rPr>
              <a:t>it is still early</a:t>
            </a:r>
            <a:r>
              <a:rPr lang="en-US" i="1" dirty="0">
                <a:latin typeface="Avenir Next" charset="0"/>
                <a:ea typeface="Avenir Next" charset="0"/>
                <a:cs typeface="Avenir Next" charset="0"/>
              </a:rPr>
              <a:t>!</a:t>
            </a:r>
          </a:p>
        </p:txBody>
      </p:sp>
      <p:sp>
        <p:nvSpPr>
          <p:cNvPr id="6" name="Footer Placeholder 5">
            <a:extLst>
              <a:ext uri="{FF2B5EF4-FFF2-40B4-BE49-F238E27FC236}">
                <a16:creationId xmlns:a16="http://schemas.microsoft.com/office/drawing/2014/main" id="{CDDBDAE8-85CA-42B8-8F8A-A7DD02AFBFF5}"/>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9B5E3665-F8CD-4870-86A8-283BE3BA67FE}"/>
              </a:ext>
            </a:extLst>
          </p:cNvPr>
          <p:cNvSpPr>
            <a:spLocks noGrp="1"/>
          </p:cNvSpPr>
          <p:nvPr>
            <p:ph type="sldNum" sz="quarter" idx="12"/>
          </p:nvPr>
        </p:nvSpPr>
        <p:spPr/>
        <p:txBody>
          <a:bodyPr/>
          <a:lstStyle/>
          <a:p>
            <a:fld id="{969D4634-323E-2A49-AAAE-19731FC6EAE2}" type="slidenum">
              <a:rPr lang="en-US" smtClean="0"/>
              <a:t>3</a:t>
            </a:fld>
            <a:endParaRPr lang="en-US"/>
          </a:p>
        </p:txBody>
      </p:sp>
      <p:pic>
        <p:nvPicPr>
          <p:cNvPr id="9" name="Picture 8" descr="A close up of a sign&#10;&#10;Description automatically generated">
            <a:extLst>
              <a:ext uri="{FF2B5EF4-FFF2-40B4-BE49-F238E27FC236}">
                <a16:creationId xmlns:a16="http://schemas.microsoft.com/office/drawing/2014/main" id="{170E7DBD-951E-42F3-B8EA-65C0C888D7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8338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34496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Initial Coins Offering: legal considerations</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197674"/>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190D4"/>
                </a:solidFill>
                <a:effectLst/>
                <a:uLnTx/>
                <a:uFillTx/>
                <a:latin typeface="Helvetica Neue" panose="02000503000000020004" pitchFamily="2" charset="0"/>
                <a:ea typeface="Helvetica Neue" panose="02000503000000020004" pitchFamily="2" charset="0"/>
                <a:cs typeface="Helvetica Neue" panose="02000503000000020004" pitchFamily="2" charset="0"/>
              </a:rPr>
              <a:t>Legal corporate structure of token sales</a:t>
            </a:r>
          </a:p>
        </p:txBody>
      </p:sp>
      <p:sp>
        <p:nvSpPr>
          <p:cNvPr id="12" name="Rectangle 44">
            <a:extLst>
              <a:ext uri="{FF2B5EF4-FFF2-40B4-BE49-F238E27FC236}">
                <a16:creationId xmlns:a16="http://schemas.microsoft.com/office/drawing/2014/main" id="{A1ABD49C-6D3F-4722-B0D8-8E2E7CC6BCDC}"/>
              </a:ext>
            </a:extLst>
          </p:cNvPr>
          <p:cNvSpPr>
            <a:spLocks noChangeArrowheads="1"/>
          </p:cNvSpPr>
          <p:nvPr/>
        </p:nvSpPr>
        <p:spPr bwMode="auto">
          <a:xfrm>
            <a:off x="100646" y="5727026"/>
            <a:ext cx="6677798" cy="593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88248" tIns="84640" rIns="121920" bIns="0" numCol="1" anchor="ctr" anchorCtr="0" compatLnSpc="1">
            <a:prstTxWarp prst="textNoShape">
              <a:avLst/>
            </a:prstTxWarp>
            <a:spAutoFit/>
          </a:bodyPr>
          <a:lstStyle/>
          <a:p>
            <a:pPr marL="285750" marR="0" lvl="0" indent="-285750" algn="just" defTabSz="1219170"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Whilst each token sale has a different structure, the above is a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common structure </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for a for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profit entity </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doing a token sale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incorporation of a token issuing entity</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especially in case of existing company, large project and important fundraising.</a:t>
            </a:r>
            <a:endParaRPr kumimoji="0" lang="en-US"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endParaRPr>
          </a:p>
        </p:txBody>
      </p:sp>
      <p:sp>
        <p:nvSpPr>
          <p:cNvPr id="13" name="Rectangle 59">
            <a:extLst>
              <a:ext uri="{FF2B5EF4-FFF2-40B4-BE49-F238E27FC236}">
                <a16:creationId xmlns:a16="http://schemas.microsoft.com/office/drawing/2014/main" id="{0B5416F9-2CDF-46DF-AA51-4F18FF9FC904}"/>
              </a:ext>
            </a:extLst>
          </p:cNvPr>
          <p:cNvSpPr>
            <a:spLocks noChangeArrowheads="1"/>
          </p:cNvSpPr>
          <p:nvPr/>
        </p:nvSpPr>
        <p:spPr bwMode="auto">
          <a:xfrm>
            <a:off x="7705525" y="6008099"/>
            <a:ext cx="1489845" cy="266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933" b="0" i="1"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Source: Linklaters</a:t>
            </a:r>
            <a:endParaRPr kumimoji="0" lang="en-US" altLang="en-US" sz="2133" b="0" i="1" u="none" strike="noStrike" kern="0" cap="none" spc="0" normalizeH="0" baseline="0" noProof="0" dirty="0">
              <a:ln>
                <a:noFill/>
              </a:ln>
              <a:solidFill>
                <a:srgbClr val="002060"/>
              </a:solidFill>
              <a:effectLst/>
              <a:uLnTx/>
              <a:uFillTx/>
              <a:latin typeface="Arial" panose="020B0604020202020204" pitchFamily="34" charset="0"/>
              <a:ea typeface="+mn-ea"/>
              <a:cs typeface="Arial"/>
              <a:sym typeface="Arial"/>
            </a:endParaRPr>
          </a:p>
        </p:txBody>
      </p:sp>
      <p:grpSp>
        <p:nvGrpSpPr>
          <p:cNvPr id="14" name="Group 19">
            <a:extLst>
              <a:ext uri="{FF2B5EF4-FFF2-40B4-BE49-F238E27FC236}">
                <a16:creationId xmlns:a16="http://schemas.microsoft.com/office/drawing/2014/main" id="{8E653040-8110-4EAF-84C1-34B9FCFBD65E}"/>
              </a:ext>
            </a:extLst>
          </p:cNvPr>
          <p:cNvGrpSpPr>
            <a:grpSpLocks/>
          </p:cNvGrpSpPr>
          <p:nvPr/>
        </p:nvGrpSpPr>
        <p:grpSpPr bwMode="auto">
          <a:xfrm>
            <a:off x="4496297" y="1706909"/>
            <a:ext cx="508000" cy="937684"/>
            <a:chOff x="5666" y="-1141"/>
            <a:chExt cx="600" cy="1107"/>
          </a:xfrm>
          <a:solidFill>
            <a:srgbClr val="0070C0"/>
          </a:solidFill>
        </p:grpSpPr>
        <p:sp>
          <p:nvSpPr>
            <p:cNvPr id="21" name="AutoShape 21">
              <a:extLst>
                <a:ext uri="{FF2B5EF4-FFF2-40B4-BE49-F238E27FC236}">
                  <a16:creationId xmlns:a16="http://schemas.microsoft.com/office/drawing/2014/main" id="{6B3A782A-DDDF-42C8-9204-4EDD21932473}"/>
                </a:ext>
              </a:extLst>
            </p:cNvPr>
            <p:cNvSpPr>
              <a:spLocks/>
            </p:cNvSpPr>
            <p:nvPr/>
          </p:nvSpPr>
          <p:spPr bwMode="auto">
            <a:xfrm>
              <a:off x="5666" y="-1142"/>
              <a:ext cx="600" cy="634"/>
            </a:xfrm>
            <a:custGeom>
              <a:avLst/>
              <a:gdLst>
                <a:gd name="T0" fmla="+- 0 6080 5666"/>
                <a:gd name="T1" fmla="*/ T0 w 600"/>
                <a:gd name="T2" fmla="+- 0 -1128 -1141"/>
                <a:gd name="T3" fmla="*/ -1128 h 634"/>
                <a:gd name="T4" fmla="+- 0 6070 5666"/>
                <a:gd name="T5" fmla="*/ T4 w 600"/>
                <a:gd name="T6" fmla="+- 0 -1075 -1141"/>
                <a:gd name="T7" fmla="*/ -1075 h 634"/>
                <a:gd name="T8" fmla="+- 0 6123 5666"/>
                <a:gd name="T9" fmla="*/ T8 w 600"/>
                <a:gd name="T10" fmla="+- 0 -1044 -1141"/>
                <a:gd name="T11" fmla="*/ -1044 h 634"/>
                <a:gd name="T12" fmla="+- 0 6163 5666"/>
                <a:gd name="T13" fmla="*/ T12 w 600"/>
                <a:gd name="T14" fmla="+- 0 -1085 -1141"/>
                <a:gd name="T15" fmla="*/ -1085 h 634"/>
                <a:gd name="T16" fmla="+- 0 6133 5666"/>
                <a:gd name="T17" fmla="*/ T16 w 600"/>
                <a:gd name="T18" fmla="+- 0 -1138 -1141"/>
                <a:gd name="T19" fmla="*/ -1138 h 634"/>
                <a:gd name="T20" fmla="+- 0 5856 5666"/>
                <a:gd name="T21" fmla="*/ T20 w 600"/>
                <a:gd name="T22" fmla="+- 0 -524 -1141"/>
                <a:gd name="T23" fmla="*/ -524 h 634"/>
                <a:gd name="T24" fmla="+- 0 6023 5666"/>
                <a:gd name="T25" fmla="*/ T24 w 600"/>
                <a:gd name="T26" fmla="+- 0 -511 -1141"/>
                <a:gd name="T27" fmla="*/ -511 h 634"/>
                <a:gd name="T28" fmla="+- 0 5850 5666"/>
                <a:gd name="T29" fmla="*/ T28 w 600"/>
                <a:gd name="T30" fmla="+- 0 -761 -1141"/>
                <a:gd name="T31" fmla="*/ -761 h 634"/>
                <a:gd name="T32" fmla="+- 0 5780 5666"/>
                <a:gd name="T33" fmla="*/ T32 w 600"/>
                <a:gd name="T34" fmla="+- 0 -721 -1141"/>
                <a:gd name="T35" fmla="*/ -721 h 634"/>
                <a:gd name="T36" fmla="+- 0 5786 5666"/>
                <a:gd name="T37" fmla="*/ T36 w 600"/>
                <a:gd name="T38" fmla="+- 0 -554 -1141"/>
                <a:gd name="T39" fmla="*/ -554 h 634"/>
                <a:gd name="T40" fmla="+- 0 6165 5666"/>
                <a:gd name="T41" fmla="*/ T40 w 600"/>
                <a:gd name="T42" fmla="+- 0 -678 -1141"/>
                <a:gd name="T43" fmla="*/ -678 h 634"/>
                <a:gd name="T44" fmla="+- 0 6090 5666"/>
                <a:gd name="T45" fmla="*/ T44 w 600"/>
                <a:gd name="T46" fmla="+- 0 -634 -1141"/>
                <a:gd name="T47" fmla="*/ -634 h 634"/>
                <a:gd name="T48" fmla="+- 0 6171 5666"/>
                <a:gd name="T49" fmla="*/ T48 w 600"/>
                <a:gd name="T50" fmla="+- 0 -634 -1141"/>
                <a:gd name="T51" fmla="*/ -634 h 634"/>
                <a:gd name="T52" fmla="+- 0 6165 5666"/>
                <a:gd name="T53" fmla="*/ T52 w 600"/>
                <a:gd name="T54" fmla="+- 0 -678 -1141"/>
                <a:gd name="T55" fmla="*/ -678 h 634"/>
                <a:gd name="T56" fmla="+- 0 6146 5666"/>
                <a:gd name="T57" fmla="*/ T56 w 600"/>
                <a:gd name="T58" fmla="+- 0 -731 -1141"/>
                <a:gd name="T59" fmla="*/ -731 h 634"/>
                <a:gd name="T60" fmla="+- 0 5886 5666"/>
                <a:gd name="T61" fmla="*/ T60 w 600"/>
                <a:gd name="T62" fmla="+- 0 -944 -1141"/>
                <a:gd name="T63" fmla="*/ -944 h 634"/>
                <a:gd name="T64" fmla="+- 0 5766 5666"/>
                <a:gd name="T65" fmla="*/ T64 w 600"/>
                <a:gd name="T66" fmla="+- 0 -761 -1141"/>
                <a:gd name="T67" fmla="*/ -761 h 634"/>
                <a:gd name="T68" fmla="+- 0 5833 5666"/>
                <a:gd name="T69" fmla="*/ T68 w 600"/>
                <a:gd name="T70" fmla="+- 0 -794 -1141"/>
                <a:gd name="T71" fmla="*/ -794 h 634"/>
                <a:gd name="T72" fmla="+- 0 5853 5666"/>
                <a:gd name="T73" fmla="*/ T72 w 600"/>
                <a:gd name="T74" fmla="+- 0 -844 -1141"/>
                <a:gd name="T75" fmla="*/ -844 h 634"/>
                <a:gd name="T76" fmla="+- 0 5880 5666"/>
                <a:gd name="T77" fmla="*/ T76 w 600"/>
                <a:gd name="T78" fmla="+- 0 -938 -1141"/>
                <a:gd name="T79" fmla="*/ -938 h 634"/>
                <a:gd name="T80" fmla="+- 0 6023 5666"/>
                <a:gd name="T81" fmla="*/ T80 w 600"/>
                <a:gd name="T82" fmla="+- 0 -1024 -1141"/>
                <a:gd name="T83" fmla="*/ -1024 h 634"/>
                <a:gd name="T84" fmla="+- 0 5990 5666"/>
                <a:gd name="T85" fmla="*/ T84 w 600"/>
                <a:gd name="T86" fmla="+- 0 -991 -1141"/>
                <a:gd name="T87" fmla="*/ -991 h 634"/>
                <a:gd name="T88" fmla="+- 0 6040 5666"/>
                <a:gd name="T89" fmla="*/ T88 w 600"/>
                <a:gd name="T90" fmla="+- 0 -951 -1141"/>
                <a:gd name="T91" fmla="*/ -951 h 634"/>
                <a:gd name="T92" fmla="+- 0 6080 5666"/>
                <a:gd name="T93" fmla="*/ T92 w 600"/>
                <a:gd name="T94" fmla="+- 0 -884 -1141"/>
                <a:gd name="T95" fmla="*/ -884 h 634"/>
                <a:gd name="T96" fmla="+- 0 6056 5666"/>
                <a:gd name="T97" fmla="*/ T96 w 600"/>
                <a:gd name="T98" fmla="+- 0 -794 -1141"/>
                <a:gd name="T99" fmla="*/ -794 h 634"/>
                <a:gd name="T100" fmla="+- 0 6156 5666"/>
                <a:gd name="T101" fmla="*/ T100 w 600"/>
                <a:gd name="T102" fmla="+- 0 -771 -1141"/>
                <a:gd name="T103" fmla="*/ -771 h 634"/>
                <a:gd name="T104" fmla="+- 0 6180 5666"/>
                <a:gd name="T105" fmla="*/ T104 w 600"/>
                <a:gd name="T106" fmla="+- 0 -944 -1141"/>
                <a:gd name="T107" fmla="*/ -944 h 634"/>
                <a:gd name="T108" fmla="+- 0 6083 5666"/>
                <a:gd name="T109" fmla="*/ T108 w 600"/>
                <a:gd name="T110" fmla="+- 0 -1028 -1141"/>
                <a:gd name="T111" fmla="*/ -1028 h 634"/>
                <a:gd name="T112" fmla="+- 0 5920 5666"/>
                <a:gd name="T113" fmla="*/ T112 w 600"/>
                <a:gd name="T114" fmla="+- 0 -931 -1141"/>
                <a:gd name="T115" fmla="*/ -931 h 634"/>
                <a:gd name="T116" fmla="+- 0 5886 5666"/>
                <a:gd name="T117" fmla="*/ T116 w 600"/>
                <a:gd name="T118" fmla="+- 0 -848 -1141"/>
                <a:gd name="T119" fmla="*/ -848 h 634"/>
                <a:gd name="T120" fmla="+- 0 5936 5666"/>
                <a:gd name="T121" fmla="*/ T120 w 600"/>
                <a:gd name="T122" fmla="+- 0 -791 -1141"/>
                <a:gd name="T123" fmla="*/ -791 h 634"/>
                <a:gd name="T124" fmla="+- 0 6013 5666"/>
                <a:gd name="T125" fmla="*/ T124 w 600"/>
                <a:gd name="T126" fmla="+- 0 -798 -1141"/>
                <a:gd name="T127" fmla="*/ -798 h 634"/>
                <a:gd name="T128" fmla="+- 0 6046 5666"/>
                <a:gd name="T129" fmla="*/ T128 w 600"/>
                <a:gd name="T130" fmla="+- 0 -881 -1141"/>
                <a:gd name="T131" fmla="*/ -881 h 634"/>
                <a:gd name="T132" fmla="+- 0 6000 5666"/>
                <a:gd name="T133" fmla="*/ T132 w 600"/>
                <a:gd name="T134" fmla="+- 0 -941 -1141"/>
                <a:gd name="T135" fmla="*/ -941 h 634"/>
                <a:gd name="T136" fmla="+- 0 5726 5666"/>
                <a:gd name="T137" fmla="*/ T136 w 600"/>
                <a:gd name="T138" fmla="+- 0 -1024 -1141"/>
                <a:gd name="T139" fmla="*/ -1024 h 634"/>
                <a:gd name="T140" fmla="+- 0 5693 5666"/>
                <a:gd name="T141" fmla="*/ T140 w 600"/>
                <a:gd name="T142" fmla="+- 0 -991 -1141"/>
                <a:gd name="T143" fmla="*/ -991 h 634"/>
                <a:gd name="T144" fmla="+- 0 5676 5666"/>
                <a:gd name="T145" fmla="*/ T144 w 600"/>
                <a:gd name="T146" fmla="+- 0 -798 -1141"/>
                <a:gd name="T147" fmla="*/ -798 h 634"/>
                <a:gd name="T148" fmla="+- 0 5713 5666"/>
                <a:gd name="T149" fmla="*/ T148 w 600"/>
                <a:gd name="T150" fmla="+- 0 -808 -1141"/>
                <a:gd name="T151" fmla="*/ -808 h 634"/>
                <a:gd name="T152" fmla="+- 0 5893 5666"/>
                <a:gd name="T153" fmla="*/ T152 w 600"/>
                <a:gd name="T154" fmla="+- 0 -951 -1141"/>
                <a:gd name="T155" fmla="*/ -951 h 634"/>
                <a:gd name="T156" fmla="+- 0 5786 5666"/>
                <a:gd name="T157" fmla="*/ T156 w 600"/>
                <a:gd name="T158" fmla="+- 0 -1028 -1141"/>
                <a:gd name="T159" fmla="*/ -1028 h 634"/>
                <a:gd name="T160" fmla="+- 0 6220 5666"/>
                <a:gd name="T161" fmla="*/ T160 w 600"/>
                <a:gd name="T162" fmla="+- 0 -808 -1141"/>
                <a:gd name="T163" fmla="*/ -808 h 634"/>
                <a:gd name="T164" fmla="+- 0 6256 5666"/>
                <a:gd name="T165" fmla="*/ T164 w 600"/>
                <a:gd name="T166" fmla="+- 0 -798 -1141"/>
                <a:gd name="T167" fmla="*/ -798 h 634"/>
                <a:gd name="T168" fmla="+- 0 6247 5666"/>
                <a:gd name="T169" fmla="*/ T168 w 600"/>
                <a:gd name="T170" fmla="+- 0 -944 -1141"/>
                <a:gd name="T171" fmla="*/ -944 h 634"/>
                <a:gd name="T172" fmla="+- 0 5926 5666"/>
                <a:gd name="T173" fmla="*/ T172 w 600"/>
                <a:gd name="T174" fmla="+- 0 -971 -1141"/>
                <a:gd name="T175" fmla="*/ -971 h 634"/>
                <a:gd name="T176" fmla="+- 0 5936 5666"/>
                <a:gd name="T177" fmla="*/ T176 w 600"/>
                <a:gd name="T178" fmla="+- 0 -1008 -1141"/>
                <a:gd name="T179" fmla="*/ -1008 h 634"/>
                <a:gd name="T180" fmla="+- 0 6190 5666"/>
                <a:gd name="T181" fmla="*/ T180 w 600"/>
                <a:gd name="T182" fmla="+- 0 -1028 -1141"/>
                <a:gd name="T183" fmla="*/ -1028 h 634"/>
                <a:gd name="T184" fmla="+- 0 6240 5666"/>
                <a:gd name="T185" fmla="*/ T184 w 600"/>
                <a:gd name="T186" fmla="+- 0 -991 -1141"/>
                <a:gd name="T187" fmla="*/ -991 h 634"/>
                <a:gd name="T188" fmla="+- 0 6206 5666"/>
                <a:gd name="T189" fmla="*/ T188 w 600"/>
                <a:gd name="T190" fmla="+- 0 -1024 -1141"/>
                <a:gd name="T191" fmla="*/ -1024 h 634"/>
                <a:gd name="T192" fmla="+- 0 5800 5666"/>
                <a:gd name="T193" fmla="*/ T192 w 600"/>
                <a:gd name="T194" fmla="+- 0 -1138 -1141"/>
                <a:gd name="T195" fmla="*/ -1138 h 634"/>
                <a:gd name="T196" fmla="+- 0 5770 5666"/>
                <a:gd name="T197" fmla="*/ T196 w 600"/>
                <a:gd name="T198" fmla="+- 0 -1085 -1141"/>
                <a:gd name="T199" fmla="*/ -1085 h 634"/>
                <a:gd name="T200" fmla="+- 0 5810 5666"/>
                <a:gd name="T201" fmla="*/ T200 w 600"/>
                <a:gd name="T202" fmla="+- 0 -1044 -1141"/>
                <a:gd name="T203" fmla="*/ -1044 h 634"/>
                <a:gd name="T204" fmla="+- 0 5863 5666"/>
                <a:gd name="T205" fmla="*/ T204 w 600"/>
                <a:gd name="T206" fmla="+- 0 -1075 -1141"/>
                <a:gd name="T207" fmla="*/ -1075 h 634"/>
                <a:gd name="T208" fmla="+- 0 5853 5666"/>
                <a:gd name="T209" fmla="*/ T208 w 600"/>
                <a:gd name="T210" fmla="+- 0 -1128 -1141"/>
                <a:gd name="T211" fmla="*/ -1128 h 63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600" h="634">
                  <a:moveTo>
                    <a:pt x="457" y="0"/>
                  </a:moveTo>
                  <a:lnTo>
                    <a:pt x="437" y="0"/>
                  </a:lnTo>
                  <a:lnTo>
                    <a:pt x="430" y="3"/>
                  </a:lnTo>
                  <a:lnTo>
                    <a:pt x="414" y="13"/>
                  </a:lnTo>
                  <a:lnTo>
                    <a:pt x="404" y="30"/>
                  </a:lnTo>
                  <a:lnTo>
                    <a:pt x="400" y="36"/>
                  </a:lnTo>
                  <a:lnTo>
                    <a:pt x="400" y="56"/>
                  </a:lnTo>
                  <a:lnTo>
                    <a:pt x="404" y="66"/>
                  </a:lnTo>
                  <a:lnTo>
                    <a:pt x="414" y="83"/>
                  </a:lnTo>
                  <a:lnTo>
                    <a:pt x="430" y="93"/>
                  </a:lnTo>
                  <a:lnTo>
                    <a:pt x="437" y="97"/>
                  </a:lnTo>
                  <a:lnTo>
                    <a:pt x="457" y="97"/>
                  </a:lnTo>
                  <a:lnTo>
                    <a:pt x="467" y="93"/>
                  </a:lnTo>
                  <a:lnTo>
                    <a:pt x="484" y="83"/>
                  </a:lnTo>
                  <a:lnTo>
                    <a:pt x="494" y="66"/>
                  </a:lnTo>
                  <a:lnTo>
                    <a:pt x="497" y="56"/>
                  </a:lnTo>
                  <a:lnTo>
                    <a:pt x="497" y="36"/>
                  </a:lnTo>
                  <a:lnTo>
                    <a:pt x="494" y="30"/>
                  </a:lnTo>
                  <a:lnTo>
                    <a:pt x="484" y="13"/>
                  </a:lnTo>
                  <a:lnTo>
                    <a:pt x="467" y="3"/>
                  </a:lnTo>
                  <a:lnTo>
                    <a:pt x="457" y="0"/>
                  </a:lnTo>
                  <a:close/>
                  <a:moveTo>
                    <a:pt x="404" y="507"/>
                  </a:moveTo>
                  <a:lnTo>
                    <a:pt x="197" y="507"/>
                  </a:lnTo>
                  <a:lnTo>
                    <a:pt x="190" y="617"/>
                  </a:lnTo>
                  <a:lnTo>
                    <a:pt x="244" y="630"/>
                  </a:lnTo>
                  <a:lnTo>
                    <a:pt x="270" y="633"/>
                  </a:lnTo>
                  <a:lnTo>
                    <a:pt x="327" y="633"/>
                  </a:lnTo>
                  <a:lnTo>
                    <a:pt x="357" y="630"/>
                  </a:lnTo>
                  <a:lnTo>
                    <a:pt x="410" y="617"/>
                  </a:lnTo>
                  <a:lnTo>
                    <a:pt x="404" y="507"/>
                  </a:lnTo>
                  <a:close/>
                  <a:moveTo>
                    <a:pt x="250" y="380"/>
                  </a:moveTo>
                  <a:lnTo>
                    <a:pt x="184" y="380"/>
                  </a:lnTo>
                  <a:lnTo>
                    <a:pt x="157" y="383"/>
                  </a:lnTo>
                  <a:lnTo>
                    <a:pt x="137" y="393"/>
                  </a:lnTo>
                  <a:lnTo>
                    <a:pt x="120" y="410"/>
                  </a:lnTo>
                  <a:lnTo>
                    <a:pt x="114" y="420"/>
                  </a:lnTo>
                  <a:lnTo>
                    <a:pt x="110" y="430"/>
                  </a:lnTo>
                  <a:lnTo>
                    <a:pt x="107" y="433"/>
                  </a:lnTo>
                  <a:lnTo>
                    <a:pt x="87" y="560"/>
                  </a:lnTo>
                  <a:lnTo>
                    <a:pt x="120" y="587"/>
                  </a:lnTo>
                  <a:lnTo>
                    <a:pt x="160" y="603"/>
                  </a:lnTo>
                  <a:lnTo>
                    <a:pt x="177" y="507"/>
                  </a:lnTo>
                  <a:lnTo>
                    <a:pt x="505" y="507"/>
                  </a:lnTo>
                  <a:lnTo>
                    <a:pt x="499" y="463"/>
                  </a:lnTo>
                  <a:lnTo>
                    <a:pt x="300" y="463"/>
                  </a:lnTo>
                  <a:lnTo>
                    <a:pt x="250" y="380"/>
                  </a:lnTo>
                  <a:close/>
                  <a:moveTo>
                    <a:pt x="505" y="507"/>
                  </a:moveTo>
                  <a:lnTo>
                    <a:pt x="424" y="507"/>
                  </a:lnTo>
                  <a:lnTo>
                    <a:pt x="440" y="603"/>
                  </a:lnTo>
                  <a:lnTo>
                    <a:pt x="480" y="583"/>
                  </a:lnTo>
                  <a:lnTo>
                    <a:pt x="514" y="560"/>
                  </a:lnTo>
                  <a:lnTo>
                    <a:pt x="505" y="507"/>
                  </a:lnTo>
                  <a:close/>
                  <a:moveTo>
                    <a:pt x="417" y="380"/>
                  </a:moveTo>
                  <a:lnTo>
                    <a:pt x="350" y="380"/>
                  </a:lnTo>
                  <a:lnTo>
                    <a:pt x="300" y="463"/>
                  </a:lnTo>
                  <a:lnTo>
                    <a:pt x="499" y="463"/>
                  </a:lnTo>
                  <a:lnTo>
                    <a:pt x="494" y="433"/>
                  </a:lnTo>
                  <a:lnTo>
                    <a:pt x="490" y="430"/>
                  </a:lnTo>
                  <a:lnTo>
                    <a:pt x="487" y="420"/>
                  </a:lnTo>
                  <a:lnTo>
                    <a:pt x="480" y="410"/>
                  </a:lnTo>
                  <a:lnTo>
                    <a:pt x="464" y="393"/>
                  </a:lnTo>
                  <a:lnTo>
                    <a:pt x="444" y="383"/>
                  </a:lnTo>
                  <a:lnTo>
                    <a:pt x="417" y="380"/>
                  </a:lnTo>
                  <a:close/>
                  <a:moveTo>
                    <a:pt x="220" y="197"/>
                  </a:moveTo>
                  <a:lnTo>
                    <a:pt x="87" y="197"/>
                  </a:lnTo>
                  <a:lnTo>
                    <a:pt x="84" y="407"/>
                  </a:lnTo>
                  <a:lnTo>
                    <a:pt x="90" y="393"/>
                  </a:lnTo>
                  <a:lnTo>
                    <a:pt x="100" y="380"/>
                  </a:lnTo>
                  <a:lnTo>
                    <a:pt x="110" y="370"/>
                  </a:lnTo>
                  <a:lnTo>
                    <a:pt x="137" y="357"/>
                  </a:lnTo>
                  <a:lnTo>
                    <a:pt x="150" y="350"/>
                  </a:lnTo>
                  <a:lnTo>
                    <a:pt x="167" y="347"/>
                  </a:lnTo>
                  <a:lnTo>
                    <a:pt x="210" y="347"/>
                  </a:lnTo>
                  <a:lnTo>
                    <a:pt x="200" y="330"/>
                  </a:lnTo>
                  <a:lnTo>
                    <a:pt x="190" y="313"/>
                  </a:lnTo>
                  <a:lnTo>
                    <a:pt x="187" y="297"/>
                  </a:lnTo>
                  <a:lnTo>
                    <a:pt x="187" y="257"/>
                  </a:lnTo>
                  <a:lnTo>
                    <a:pt x="194" y="237"/>
                  </a:lnTo>
                  <a:lnTo>
                    <a:pt x="200" y="220"/>
                  </a:lnTo>
                  <a:lnTo>
                    <a:pt x="214" y="203"/>
                  </a:lnTo>
                  <a:lnTo>
                    <a:pt x="220" y="197"/>
                  </a:lnTo>
                  <a:close/>
                  <a:moveTo>
                    <a:pt x="417" y="113"/>
                  </a:moveTo>
                  <a:lnTo>
                    <a:pt x="370" y="113"/>
                  </a:lnTo>
                  <a:lnTo>
                    <a:pt x="357" y="117"/>
                  </a:lnTo>
                  <a:lnTo>
                    <a:pt x="344" y="123"/>
                  </a:lnTo>
                  <a:lnTo>
                    <a:pt x="330" y="133"/>
                  </a:lnTo>
                  <a:lnTo>
                    <a:pt x="324" y="147"/>
                  </a:lnTo>
                  <a:lnTo>
                    <a:pt x="324" y="150"/>
                  </a:lnTo>
                  <a:lnTo>
                    <a:pt x="320" y="163"/>
                  </a:lnTo>
                  <a:lnTo>
                    <a:pt x="340" y="170"/>
                  </a:lnTo>
                  <a:lnTo>
                    <a:pt x="357" y="177"/>
                  </a:lnTo>
                  <a:lnTo>
                    <a:pt x="374" y="190"/>
                  </a:lnTo>
                  <a:lnTo>
                    <a:pt x="387" y="203"/>
                  </a:lnTo>
                  <a:lnTo>
                    <a:pt x="400" y="220"/>
                  </a:lnTo>
                  <a:lnTo>
                    <a:pt x="407" y="237"/>
                  </a:lnTo>
                  <a:lnTo>
                    <a:pt x="414" y="257"/>
                  </a:lnTo>
                  <a:lnTo>
                    <a:pt x="414" y="297"/>
                  </a:lnTo>
                  <a:lnTo>
                    <a:pt x="410" y="313"/>
                  </a:lnTo>
                  <a:lnTo>
                    <a:pt x="400" y="330"/>
                  </a:lnTo>
                  <a:lnTo>
                    <a:pt x="390" y="347"/>
                  </a:lnTo>
                  <a:lnTo>
                    <a:pt x="434" y="347"/>
                  </a:lnTo>
                  <a:lnTo>
                    <a:pt x="450" y="350"/>
                  </a:lnTo>
                  <a:lnTo>
                    <a:pt x="464" y="357"/>
                  </a:lnTo>
                  <a:lnTo>
                    <a:pt x="490" y="370"/>
                  </a:lnTo>
                  <a:lnTo>
                    <a:pt x="500" y="380"/>
                  </a:lnTo>
                  <a:lnTo>
                    <a:pt x="510" y="393"/>
                  </a:lnTo>
                  <a:lnTo>
                    <a:pt x="517" y="407"/>
                  </a:lnTo>
                  <a:lnTo>
                    <a:pt x="514" y="197"/>
                  </a:lnTo>
                  <a:lnTo>
                    <a:pt x="581" y="197"/>
                  </a:lnTo>
                  <a:lnTo>
                    <a:pt x="577" y="170"/>
                  </a:lnTo>
                  <a:lnTo>
                    <a:pt x="450" y="170"/>
                  </a:lnTo>
                  <a:lnTo>
                    <a:pt x="417" y="113"/>
                  </a:lnTo>
                  <a:close/>
                  <a:moveTo>
                    <a:pt x="317" y="197"/>
                  </a:moveTo>
                  <a:lnTo>
                    <a:pt x="284" y="197"/>
                  </a:lnTo>
                  <a:lnTo>
                    <a:pt x="270" y="200"/>
                  </a:lnTo>
                  <a:lnTo>
                    <a:pt x="254" y="210"/>
                  </a:lnTo>
                  <a:lnTo>
                    <a:pt x="234" y="230"/>
                  </a:lnTo>
                  <a:lnTo>
                    <a:pt x="227" y="243"/>
                  </a:lnTo>
                  <a:lnTo>
                    <a:pt x="220" y="260"/>
                  </a:lnTo>
                  <a:lnTo>
                    <a:pt x="220" y="293"/>
                  </a:lnTo>
                  <a:lnTo>
                    <a:pt x="227" y="307"/>
                  </a:lnTo>
                  <a:lnTo>
                    <a:pt x="234" y="323"/>
                  </a:lnTo>
                  <a:lnTo>
                    <a:pt x="254" y="343"/>
                  </a:lnTo>
                  <a:lnTo>
                    <a:pt x="270" y="350"/>
                  </a:lnTo>
                  <a:lnTo>
                    <a:pt x="284" y="357"/>
                  </a:lnTo>
                  <a:lnTo>
                    <a:pt x="317" y="357"/>
                  </a:lnTo>
                  <a:lnTo>
                    <a:pt x="334" y="350"/>
                  </a:lnTo>
                  <a:lnTo>
                    <a:pt x="347" y="343"/>
                  </a:lnTo>
                  <a:lnTo>
                    <a:pt x="367" y="323"/>
                  </a:lnTo>
                  <a:lnTo>
                    <a:pt x="374" y="307"/>
                  </a:lnTo>
                  <a:lnTo>
                    <a:pt x="380" y="293"/>
                  </a:lnTo>
                  <a:lnTo>
                    <a:pt x="380" y="260"/>
                  </a:lnTo>
                  <a:lnTo>
                    <a:pt x="374" y="243"/>
                  </a:lnTo>
                  <a:lnTo>
                    <a:pt x="367" y="230"/>
                  </a:lnTo>
                  <a:lnTo>
                    <a:pt x="347" y="210"/>
                  </a:lnTo>
                  <a:lnTo>
                    <a:pt x="334" y="200"/>
                  </a:lnTo>
                  <a:lnTo>
                    <a:pt x="317" y="197"/>
                  </a:lnTo>
                  <a:close/>
                  <a:moveTo>
                    <a:pt x="120" y="113"/>
                  </a:moveTo>
                  <a:lnTo>
                    <a:pt x="77" y="113"/>
                  </a:lnTo>
                  <a:lnTo>
                    <a:pt x="60" y="117"/>
                  </a:lnTo>
                  <a:lnTo>
                    <a:pt x="47" y="123"/>
                  </a:lnTo>
                  <a:lnTo>
                    <a:pt x="34" y="133"/>
                  </a:lnTo>
                  <a:lnTo>
                    <a:pt x="27" y="147"/>
                  </a:lnTo>
                  <a:lnTo>
                    <a:pt x="27" y="150"/>
                  </a:lnTo>
                  <a:lnTo>
                    <a:pt x="0" y="317"/>
                  </a:lnTo>
                  <a:lnTo>
                    <a:pt x="0" y="327"/>
                  </a:lnTo>
                  <a:lnTo>
                    <a:pt x="4" y="337"/>
                  </a:lnTo>
                  <a:lnTo>
                    <a:pt x="10" y="343"/>
                  </a:lnTo>
                  <a:lnTo>
                    <a:pt x="20" y="347"/>
                  </a:lnTo>
                  <a:lnTo>
                    <a:pt x="34" y="347"/>
                  </a:lnTo>
                  <a:lnTo>
                    <a:pt x="40" y="340"/>
                  </a:lnTo>
                  <a:lnTo>
                    <a:pt x="47" y="333"/>
                  </a:lnTo>
                  <a:lnTo>
                    <a:pt x="50" y="327"/>
                  </a:lnTo>
                  <a:lnTo>
                    <a:pt x="70" y="197"/>
                  </a:lnTo>
                  <a:lnTo>
                    <a:pt x="220" y="197"/>
                  </a:lnTo>
                  <a:lnTo>
                    <a:pt x="227" y="190"/>
                  </a:lnTo>
                  <a:lnTo>
                    <a:pt x="244" y="177"/>
                  </a:lnTo>
                  <a:lnTo>
                    <a:pt x="260" y="170"/>
                  </a:lnTo>
                  <a:lnTo>
                    <a:pt x="150" y="170"/>
                  </a:lnTo>
                  <a:lnTo>
                    <a:pt x="120" y="113"/>
                  </a:lnTo>
                  <a:close/>
                  <a:moveTo>
                    <a:pt x="581" y="197"/>
                  </a:moveTo>
                  <a:lnTo>
                    <a:pt x="530" y="197"/>
                  </a:lnTo>
                  <a:lnTo>
                    <a:pt x="550" y="327"/>
                  </a:lnTo>
                  <a:lnTo>
                    <a:pt x="554" y="333"/>
                  </a:lnTo>
                  <a:lnTo>
                    <a:pt x="560" y="340"/>
                  </a:lnTo>
                  <a:lnTo>
                    <a:pt x="567" y="347"/>
                  </a:lnTo>
                  <a:lnTo>
                    <a:pt x="580" y="347"/>
                  </a:lnTo>
                  <a:lnTo>
                    <a:pt x="590" y="343"/>
                  </a:lnTo>
                  <a:lnTo>
                    <a:pt x="597" y="337"/>
                  </a:lnTo>
                  <a:lnTo>
                    <a:pt x="600" y="327"/>
                  </a:lnTo>
                  <a:lnTo>
                    <a:pt x="600" y="317"/>
                  </a:lnTo>
                  <a:lnTo>
                    <a:pt x="581" y="197"/>
                  </a:lnTo>
                  <a:close/>
                  <a:moveTo>
                    <a:pt x="230" y="113"/>
                  </a:moveTo>
                  <a:lnTo>
                    <a:pt x="184" y="113"/>
                  </a:lnTo>
                  <a:lnTo>
                    <a:pt x="150" y="170"/>
                  </a:lnTo>
                  <a:lnTo>
                    <a:pt x="260" y="170"/>
                  </a:lnTo>
                  <a:lnTo>
                    <a:pt x="280" y="163"/>
                  </a:lnTo>
                  <a:lnTo>
                    <a:pt x="277" y="150"/>
                  </a:lnTo>
                  <a:lnTo>
                    <a:pt x="277" y="147"/>
                  </a:lnTo>
                  <a:lnTo>
                    <a:pt x="270" y="133"/>
                  </a:lnTo>
                  <a:lnTo>
                    <a:pt x="257" y="123"/>
                  </a:lnTo>
                  <a:lnTo>
                    <a:pt x="244" y="117"/>
                  </a:lnTo>
                  <a:lnTo>
                    <a:pt x="230" y="113"/>
                  </a:lnTo>
                  <a:close/>
                  <a:moveTo>
                    <a:pt x="524" y="113"/>
                  </a:moveTo>
                  <a:lnTo>
                    <a:pt x="480" y="113"/>
                  </a:lnTo>
                  <a:lnTo>
                    <a:pt x="450" y="170"/>
                  </a:lnTo>
                  <a:lnTo>
                    <a:pt x="577" y="170"/>
                  </a:lnTo>
                  <a:lnTo>
                    <a:pt x="574" y="150"/>
                  </a:lnTo>
                  <a:lnTo>
                    <a:pt x="574" y="147"/>
                  </a:lnTo>
                  <a:lnTo>
                    <a:pt x="567" y="133"/>
                  </a:lnTo>
                  <a:lnTo>
                    <a:pt x="554" y="123"/>
                  </a:lnTo>
                  <a:lnTo>
                    <a:pt x="540" y="117"/>
                  </a:lnTo>
                  <a:lnTo>
                    <a:pt x="524" y="113"/>
                  </a:lnTo>
                  <a:close/>
                  <a:moveTo>
                    <a:pt x="164" y="0"/>
                  </a:moveTo>
                  <a:lnTo>
                    <a:pt x="144" y="0"/>
                  </a:lnTo>
                  <a:lnTo>
                    <a:pt x="134" y="3"/>
                  </a:lnTo>
                  <a:lnTo>
                    <a:pt x="117" y="13"/>
                  </a:lnTo>
                  <a:lnTo>
                    <a:pt x="107" y="30"/>
                  </a:lnTo>
                  <a:lnTo>
                    <a:pt x="104" y="36"/>
                  </a:lnTo>
                  <a:lnTo>
                    <a:pt x="104" y="56"/>
                  </a:lnTo>
                  <a:lnTo>
                    <a:pt x="107" y="66"/>
                  </a:lnTo>
                  <a:lnTo>
                    <a:pt x="117" y="83"/>
                  </a:lnTo>
                  <a:lnTo>
                    <a:pt x="134" y="93"/>
                  </a:lnTo>
                  <a:lnTo>
                    <a:pt x="144" y="97"/>
                  </a:lnTo>
                  <a:lnTo>
                    <a:pt x="164" y="97"/>
                  </a:lnTo>
                  <a:lnTo>
                    <a:pt x="170" y="93"/>
                  </a:lnTo>
                  <a:lnTo>
                    <a:pt x="187" y="83"/>
                  </a:lnTo>
                  <a:lnTo>
                    <a:pt x="197" y="66"/>
                  </a:lnTo>
                  <a:lnTo>
                    <a:pt x="200" y="56"/>
                  </a:lnTo>
                  <a:lnTo>
                    <a:pt x="200" y="36"/>
                  </a:lnTo>
                  <a:lnTo>
                    <a:pt x="197" y="30"/>
                  </a:lnTo>
                  <a:lnTo>
                    <a:pt x="187" y="13"/>
                  </a:lnTo>
                  <a:lnTo>
                    <a:pt x="170" y="3"/>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2" name="AutoShape 20">
              <a:extLst>
                <a:ext uri="{FF2B5EF4-FFF2-40B4-BE49-F238E27FC236}">
                  <a16:creationId xmlns:a16="http://schemas.microsoft.com/office/drawing/2014/main" id="{B1D1569B-FB89-490A-912A-B45C44EE8EAC}"/>
                </a:ext>
              </a:extLst>
            </p:cNvPr>
            <p:cNvSpPr>
              <a:spLocks/>
            </p:cNvSpPr>
            <p:nvPr/>
          </p:nvSpPr>
          <p:spPr bwMode="auto">
            <a:xfrm>
              <a:off x="5877" y="-502"/>
              <a:ext cx="152" cy="467"/>
            </a:xfrm>
            <a:custGeom>
              <a:avLst/>
              <a:gdLst>
                <a:gd name="T0" fmla="+- 0 5928 5878"/>
                <a:gd name="T1" fmla="*/ T0 w 152"/>
                <a:gd name="T2" fmla="+- 0 -186 -502"/>
                <a:gd name="T3" fmla="*/ -186 h 467"/>
                <a:gd name="T4" fmla="+- 0 5878 5878"/>
                <a:gd name="T5" fmla="*/ T4 w 152"/>
                <a:gd name="T6" fmla="+- 0 -186 -502"/>
                <a:gd name="T7" fmla="*/ -186 h 467"/>
                <a:gd name="T8" fmla="+- 0 5953 5878"/>
                <a:gd name="T9" fmla="*/ T8 w 152"/>
                <a:gd name="T10" fmla="+- 0 -35 -502"/>
                <a:gd name="T11" fmla="*/ -35 h 467"/>
                <a:gd name="T12" fmla="+- 0 6016 5878"/>
                <a:gd name="T13" fmla="*/ T12 w 152"/>
                <a:gd name="T14" fmla="+- 0 -161 -502"/>
                <a:gd name="T15" fmla="*/ -161 h 467"/>
                <a:gd name="T16" fmla="+- 0 5928 5878"/>
                <a:gd name="T17" fmla="*/ T16 w 152"/>
                <a:gd name="T18" fmla="+- 0 -161 -502"/>
                <a:gd name="T19" fmla="*/ -161 h 467"/>
                <a:gd name="T20" fmla="+- 0 5928 5878"/>
                <a:gd name="T21" fmla="*/ T20 w 152"/>
                <a:gd name="T22" fmla="+- 0 -186 -502"/>
                <a:gd name="T23" fmla="*/ -186 h 467"/>
                <a:gd name="T24" fmla="+- 0 5978 5878"/>
                <a:gd name="T25" fmla="*/ T24 w 152"/>
                <a:gd name="T26" fmla="+- 0 -502 -502"/>
                <a:gd name="T27" fmla="*/ -502 h 467"/>
                <a:gd name="T28" fmla="+- 0 5928 5878"/>
                <a:gd name="T29" fmla="*/ T28 w 152"/>
                <a:gd name="T30" fmla="+- 0 -502 -502"/>
                <a:gd name="T31" fmla="*/ -502 h 467"/>
                <a:gd name="T32" fmla="+- 0 5928 5878"/>
                <a:gd name="T33" fmla="*/ T32 w 152"/>
                <a:gd name="T34" fmla="+- 0 -161 -502"/>
                <a:gd name="T35" fmla="*/ -161 h 467"/>
                <a:gd name="T36" fmla="+- 0 5978 5878"/>
                <a:gd name="T37" fmla="*/ T36 w 152"/>
                <a:gd name="T38" fmla="+- 0 -161 -502"/>
                <a:gd name="T39" fmla="*/ -161 h 467"/>
                <a:gd name="T40" fmla="+- 0 5978 5878"/>
                <a:gd name="T41" fmla="*/ T40 w 152"/>
                <a:gd name="T42" fmla="+- 0 -502 -502"/>
                <a:gd name="T43" fmla="*/ -502 h 467"/>
                <a:gd name="T44" fmla="+- 0 6029 5878"/>
                <a:gd name="T45" fmla="*/ T44 w 152"/>
                <a:gd name="T46" fmla="+- 0 -186 -502"/>
                <a:gd name="T47" fmla="*/ -186 h 467"/>
                <a:gd name="T48" fmla="+- 0 5978 5878"/>
                <a:gd name="T49" fmla="*/ T48 w 152"/>
                <a:gd name="T50" fmla="+- 0 -186 -502"/>
                <a:gd name="T51" fmla="*/ -186 h 467"/>
                <a:gd name="T52" fmla="+- 0 5978 5878"/>
                <a:gd name="T53" fmla="*/ T52 w 152"/>
                <a:gd name="T54" fmla="+- 0 -161 -502"/>
                <a:gd name="T55" fmla="*/ -161 h 467"/>
                <a:gd name="T56" fmla="+- 0 6016 5878"/>
                <a:gd name="T57" fmla="*/ T56 w 152"/>
                <a:gd name="T58" fmla="+- 0 -161 -502"/>
                <a:gd name="T59" fmla="*/ -161 h 467"/>
                <a:gd name="T60" fmla="+- 0 6029 5878"/>
                <a:gd name="T61" fmla="*/ T60 w 152"/>
                <a:gd name="T62" fmla="+- 0 -186 -502"/>
                <a:gd name="T63" fmla="*/ -186 h 4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52" h="467">
                  <a:moveTo>
                    <a:pt x="50" y="316"/>
                  </a:moveTo>
                  <a:lnTo>
                    <a:pt x="0" y="316"/>
                  </a:lnTo>
                  <a:lnTo>
                    <a:pt x="75" y="467"/>
                  </a:lnTo>
                  <a:lnTo>
                    <a:pt x="138" y="341"/>
                  </a:lnTo>
                  <a:lnTo>
                    <a:pt x="50" y="341"/>
                  </a:lnTo>
                  <a:lnTo>
                    <a:pt x="50" y="316"/>
                  </a:lnTo>
                  <a:close/>
                  <a:moveTo>
                    <a:pt x="100" y="0"/>
                  </a:moveTo>
                  <a:lnTo>
                    <a:pt x="50" y="0"/>
                  </a:lnTo>
                  <a:lnTo>
                    <a:pt x="50" y="341"/>
                  </a:lnTo>
                  <a:lnTo>
                    <a:pt x="100" y="341"/>
                  </a:lnTo>
                  <a:lnTo>
                    <a:pt x="100" y="0"/>
                  </a:lnTo>
                  <a:close/>
                  <a:moveTo>
                    <a:pt x="151" y="316"/>
                  </a:moveTo>
                  <a:lnTo>
                    <a:pt x="100" y="316"/>
                  </a:lnTo>
                  <a:lnTo>
                    <a:pt x="100" y="341"/>
                  </a:lnTo>
                  <a:lnTo>
                    <a:pt x="138" y="341"/>
                  </a:lnTo>
                  <a:lnTo>
                    <a:pt x="151"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grpSp>
        <p:nvGrpSpPr>
          <p:cNvPr id="23" name="Group 8">
            <a:extLst>
              <a:ext uri="{FF2B5EF4-FFF2-40B4-BE49-F238E27FC236}">
                <a16:creationId xmlns:a16="http://schemas.microsoft.com/office/drawing/2014/main" id="{0537AA0E-56BE-484B-9F28-5D0C9200E1AB}"/>
              </a:ext>
            </a:extLst>
          </p:cNvPr>
          <p:cNvGrpSpPr>
            <a:grpSpLocks/>
          </p:cNvGrpSpPr>
          <p:nvPr/>
        </p:nvGrpSpPr>
        <p:grpSpPr bwMode="auto">
          <a:xfrm>
            <a:off x="4170991" y="2854442"/>
            <a:ext cx="3981445" cy="2525591"/>
            <a:chOff x="5137" y="-1317"/>
            <a:chExt cx="4703" cy="2984"/>
          </a:xfrm>
        </p:grpSpPr>
        <p:sp>
          <p:nvSpPr>
            <p:cNvPr id="24" name="AutoShape 12">
              <a:extLst>
                <a:ext uri="{FF2B5EF4-FFF2-40B4-BE49-F238E27FC236}">
                  <a16:creationId xmlns:a16="http://schemas.microsoft.com/office/drawing/2014/main" id="{E361260A-2949-4C27-A8E5-AC6A32047B8F}"/>
                </a:ext>
              </a:extLst>
            </p:cNvPr>
            <p:cNvSpPr>
              <a:spLocks/>
            </p:cNvSpPr>
            <p:nvPr/>
          </p:nvSpPr>
          <p:spPr bwMode="auto">
            <a:xfrm>
              <a:off x="6594" y="-1317"/>
              <a:ext cx="3246" cy="2414"/>
            </a:xfrm>
            <a:custGeom>
              <a:avLst/>
              <a:gdLst>
                <a:gd name="T0" fmla="+- 0 6812 6661"/>
                <a:gd name="T1" fmla="*/ T0 w 3246"/>
                <a:gd name="T2" fmla="+- 0 2396 134"/>
                <a:gd name="T3" fmla="*/ 2396 h 2414"/>
                <a:gd name="T4" fmla="+- 0 6661 6661"/>
                <a:gd name="T5" fmla="*/ T4 w 3246"/>
                <a:gd name="T6" fmla="+- 0 2471 134"/>
                <a:gd name="T7" fmla="*/ 2471 h 2414"/>
                <a:gd name="T8" fmla="+- 0 6812 6661"/>
                <a:gd name="T9" fmla="*/ T8 w 3246"/>
                <a:gd name="T10" fmla="+- 0 2547 134"/>
                <a:gd name="T11" fmla="*/ 2547 h 2414"/>
                <a:gd name="T12" fmla="+- 0 6812 6661"/>
                <a:gd name="T13" fmla="*/ T12 w 3246"/>
                <a:gd name="T14" fmla="+- 0 2496 134"/>
                <a:gd name="T15" fmla="*/ 2496 h 2414"/>
                <a:gd name="T16" fmla="+- 0 6787 6661"/>
                <a:gd name="T17" fmla="*/ T16 w 3246"/>
                <a:gd name="T18" fmla="+- 0 2496 134"/>
                <a:gd name="T19" fmla="*/ 2496 h 2414"/>
                <a:gd name="T20" fmla="+- 0 6787 6661"/>
                <a:gd name="T21" fmla="*/ T20 w 3246"/>
                <a:gd name="T22" fmla="+- 0 2446 134"/>
                <a:gd name="T23" fmla="*/ 2446 h 2414"/>
                <a:gd name="T24" fmla="+- 0 6812 6661"/>
                <a:gd name="T25" fmla="*/ T24 w 3246"/>
                <a:gd name="T26" fmla="+- 0 2446 134"/>
                <a:gd name="T27" fmla="*/ 2446 h 2414"/>
                <a:gd name="T28" fmla="+- 0 6812 6661"/>
                <a:gd name="T29" fmla="*/ T28 w 3246"/>
                <a:gd name="T30" fmla="+- 0 2396 134"/>
                <a:gd name="T31" fmla="*/ 2396 h 2414"/>
                <a:gd name="T32" fmla="+- 0 6812 6661"/>
                <a:gd name="T33" fmla="*/ T32 w 3246"/>
                <a:gd name="T34" fmla="+- 0 2446 134"/>
                <a:gd name="T35" fmla="*/ 2446 h 2414"/>
                <a:gd name="T36" fmla="+- 0 6787 6661"/>
                <a:gd name="T37" fmla="*/ T36 w 3246"/>
                <a:gd name="T38" fmla="+- 0 2446 134"/>
                <a:gd name="T39" fmla="*/ 2446 h 2414"/>
                <a:gd name="T40" fmla="+- 0 6787 6661"/>
                <a:gd name="T41" fmla="*/ T40 w 3246"/>
                <a:gd name="T42" fmla="+- 0 2496 134"/>
                <a:gd name="T43" fmla="*/ 2496 h 2414"/>
                <a:gd name="T44" fmla="+- 0 6812 6661"/>
                <a:gd name="T45" fmla="*/ T44 w 3246"/>
                <a:gd name="T46" fmla="+- 0 2496 134"/>
                <a:gd name="T47" fmla="*/ 2496 h 2414"/>
                <a:gd name="T48" fmla="+- 0 6812 6661"/>
                <a:gd name="T49" fmla="*/ T48 w 3246"/>
                <a:gd name="T50" fmla="+- 0 2446 134"/>
                <a:gd name="T51" fmla="*/ 2446 h 2414"/>
                <a:gd name="T52" fmla="+- 0 9857 6661"/>
                <a:gd name="T53" fmla="*/ T52 w 3246"/>
                <a:gd name="T54" fmla="+- 0 2446 134"/>
                <a:gd name="T55" fmla="*/ 2446 h 2414"/>
                <a:gd name="T56" fmla="+- 0 6812 6661"/>
                <a:gd name="T57" fmla="*/ T56 w 3246"/>
                <a:gd name="T58" fmla="+- 0 2446 134"/>
                <a:gd name="T59" fmla="*/ 2446 h 2414"/>
                <a:gd name="T60" fmla="+- 0 6812 6661"/>
                <a:gd name="T61" fmla="*/ T60 w 3246"/>
                <a:gd name="T62" fmla="+- 0 2496 134"/>
                <a:gd name="T63" fmla="*/ 2496 h 2414"/>
                <a:gd name="T64" fmla="+- 0 9896 6661"/>
                <a:gd name="T65" fmla="*/ T64 w 3246"/>
                <a:gd name="T66" fmla="+- 0 2496 134"/>
                <a:gd name="T67" fmla="*/ 2496 h 2414"/>
                <a:gd name="T68" fmla="+- 0 9907 6661"/>
                <a:gd name="T69" fmla="*/ T68 w 3246"/>
                <a:gd name="T70" fmla="+- 0 2485 134"/>
                <a:gd name="T71" fmla="*/ 2485 h 2414"/>
                <a:gd name="T72" fmla="+- 0 9907 6661"/>
                <a:gd name="T73" fmla="*/ T72 w 3246"/>
                <a:gd name="T74" fmla="+- 0 2471 134"/>
                <a:gd name="T75" fmla="*/ 2471 h 2414"/>
                <a:gd name="T76" fmla="+- 0 9857 6661"/>
                <a:gd name="T77" fmla="*/ T76 w 3246"/>
                <a:gd name="T78" fmla="+- 0 2471 134"/>
                <a:gd name="T79" fmla="*/ 2471 h 2414"/>
                <a:gd name="T80" fmla="+- 0 9857 6661"/>
                <a:gd name="T81" fmla="*/ T80 w 3246"/>
                <a:gd name="T82" fmla="+- 0 2446 134"/>
                <a:gd name="T83" fmla="*/ 2446 h 2414"/>
                <a:gd name="T84" fmla="+- 0 9857 6661"/>
                <a:gd name="T85" fmla="*/ T84 w 3246"/>
                <a:gd name="T86" fmla="+- 0 159 134"/>
                <a:gd name="T87" fmla="*/ 159 h 2414"/>
                <a:gd name="T88" fmla="+- 0 9857 6661"/>
                <a:gd name="T89" fmla="*/ T88 w 3246"/>
                <a:gd name="T90" fmla="+- 0 2471 134"/>
                <a:gd name="T91" fmla="*/ 2471 h 2414"/>
                <a:gd name="T92" fmla="+- 0 9882 6661"/>
                <a:gd name="T93" fmla="*/ T92 w 3246"/>
                <a:gd name="T94" fmla="+- 0 2446 134"/>
                <a:gd name="T95" fmla="*/ 2446 h 2414"/>
                <a:gd name="T96" fmla="+- 0 9907 6661"/>
                <a:gd name="T97" fmla="*/ T96 w 3246"/>
                <a:gd name="T98" fmla="+- 0 2446 134"/>
                <a:gd name="T99" fmla="*/ 2446 h 2414"/>
                <a:gd name="T100" fmla="+- 0 9907 6661"/>
                <a:gd name="T101" fmla="*/ T100 w 3246"/>
                <a:gd name="T102" fmla="+- 0 184 134"/>
                <a:gd name="T103" fmla="*/ 184 h 2414"/>
                <a:gd name="T104" fmla="+- 0 9862 6661"/>
                <a:gd name="T105" fmla="*/ T104 w 3246"/>
                <a:gd name="T106" fmla="+- 0 184 134"/>
                <a:gd name="T107" fmla="*/ 184 h 2414"/>
                <a:gd name="T108" fmla="+- 0 9862 6661"/>
                <a:gd name="T109" fmla="*/ T108 w 3246"/>
                <a:gd name="T110" fmla="+- 0 164 134"/>
                <a:gd name="T111" fmla="*/ 164 h 2414"/>
                <a:gd name="T112" fmla="+- 0 9857 6661"/>
                <a:gd name="T113" fmla="*/ T112 w 3246"/>
                <a:gd name="T114" fmla="+- 0 159 134"/>
                <a:gd name="T115" fmla="*/ 159 h 2414"/>
                <a:gd name="T116" fmla="+- 0 9907 6661"/>
                <a:gd name="T117" fmla="*/ T116 w 3246"/>
                <a:gd name="T118" fmla="+- 0 2446 134"/>
                <a:gd name="T119" fmla="*/ 2446 h 2414"/>
                <a:gd name="T120" fmla="+- 0 9882 6661"/>
                <a:gd name="T121" fmla="*/ T120 w 3246"/>
                <a:gd name="T122" fmla="+- 0 2446 134"/>
                <a:gd name="T123" fmla="*/ 2446 h 2414"/>
                <a:gd name="T124" fmla="+- 0 9857 6661"/>
                <a:gd name="T125" fmla="*/ T124 w 3246"/>
                <a:gd name="T126" fmla="+- 0 2471 134"/>
                <a:gd name="T127" fmla="*/ 2471 h 2414"/>
                <a:gd name="T128" fmla="+- 0 9907 6661"/>
                <a:gd name="T129" fmla="*/ T128 w 3246"/>
                <a:gd name="T130" fmla="+- 0 2471 134"/>
                <a:gd name="T131" fmla="*/ 2471 h 2414"/>
                <a:gd name="T132" fmla="+- 0 9907 6661"/>
                <a:gd name="T133" fmla="*/ T132 w 3246"/>
                <a:gd name="T134" fmla="+- 0 2446 134"/>
                <a:gd name="T135" fmla="*/ 2446 h 2414"/>
                <a:gd name="T136" fmla="+- 0 9862 6661"/>
                <a:gd name="T137" fmla="*/ T136 w 3246"/>
                <a:gd name="T138" fmla="+- 0 164 134"/>
                <a:gd name="T139" fmla="*/ 164 h 2414"/>
                <a:gd name="T140" fmla="+- 0 9862 6661"/>
                <a:gd name="T141" fmla="*/ T140 w 3246"/>
                <a:gd name="T142" fmla="+- 0 184 134"/>
                <a:gd name="T143" fmla="*/ 184 h 2414"/>
                <a:gd name="T144" fmla="+- 0 9882 6661"/>
                <a:gd name="T145" fmla="*/ T144 w 3246"/>
                <a:gd name="T146" fmla="+- 0 184 134"/>
                <a:gd name="T147" fmla="*/ 184 h 2414"/>
                <a:gd name="T148" fmla="+- 0 9862 6661"/>
                <a:gd name="T149" fmla="*/ T148 w 3246"/>
                <a:gd name="T150" fmla="+- 0 164 134"/>
                <a:gd name="T151" fmla="*/ 164 h 2414"/>
                <a:gd name="T152" fmla="+- 0 9896 6661"/>
                <a:gd name="T153" fmla="*/ T152 w 3246"/>
                <a:gd name="T154" fmla="+- 0 134 134"/>
                <a:gd name="T155" fmla="*/ 134 h 2414"/>
                <a:gd name="T156" fmla="+- 0 9862 6661"/>
                <a:gd name="T157" fmla="*/ T156 w 3246"/>
                <a:gd name="T158" fmla="+- 0 134 134"/>
                <a:gd name="T159" fmla="*/ 134 h 2414"/>
                <a:gd name="T160" fmla="+- 0 9862 6661"/>
                <a:gd name="T161" fmla="*/ T160 w 3246"/>
                <a:gd name="T162" fmla="+- 0 164 134"/>
                <a:gd name="T163" fmla="*/ 164 h 2414"/>
                <a:gd name="T164" fmla="+- 0 9882 6661"/>
                <a:gd name="T165" fmla="*/ T164 w 3246"/>
                <a:gd name="T166" fmla="+- 0 184 134"/>
                <a:gd name="T167" fmla="*/ 184 h 2414"/>
                <a:gd name="T168" fmla="+- 0 9907 6661"/>
                <a:gd name="T169" fmla="*/ T168 w 3246"/>
                <a:gd name="T170" fmla="+- 0 184 134"/>
                <a:gd name="T171" fmla="*/ 184 h 2414"/>
                <a:gd name="T172" fmla="+- 0 9907 6661"/>
                <a:gd name="T173" fmla="*/ T172 w 3246"/>
                <a:gd name="T174" fmla="+- 0 145 134"/>
                <a:gd name="T175" fmla="*/ 145 h 2414"/>
                <a:gd name="T176" fmla="+- 0 9896 6661"/>
                <a:gd name="T177" fmla="*/ T176 w 3246"/>
                <a:gd name="T178" fmla="+- 0 134 134"/>
                <a:gd name="T179" fmla="*/ 134 h 241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Lst>
              <a:rect l="0" t="0" r="r" b="b"/>
              <a:pathLst>
                <a:path w="3246" h="2414">
                  <a:moveTo>
                    <a:pt x="151" y="2262"/>
                  </a:moveTo>
                  <a:lnTo>
                    <a:pt x="0" y="2337"/>
                  </a:lnTo>
                  <a:lnTo>
                    <a:pt x="151" y="2413"/>
                  </a:lnTo>
                  <a:lnTo>
                    <a:pt x="151" y="2362"/>
                  </a:lnTo>
                  <a:lnTo>
                    <a:pt x="126" y="2362"/>
                  </a:lnTo>
                  <a:lnTo>
                    <a:pt x="126" y="2312"/>
                  </a:lnTo>
                  <a:lnTo>
                    <a:pt x="151" y="2312"/>
                  </a:lnTo>
                  <a:lnTo>
                    <a:pt x="151" y="2262"/>
                  </a:lnTo>
                  <a:close/>
                  <a:moveTo>
                    <a:pt x="151" y="2312"/>
                  </a:moveTo>
                  <a:lnTo>
                    <a:pt x="126" y="2312"/>
                  </a:lnTo>
                  <a:lnTo>
                    <a:pt x="126" y="2362"/>
                  </a:lnTo>
                  <a:lnTo>
                    <a:pt x="151" y="2362"/>
                  </a:lnTo>
                  <a:lnTo>
                    <a:pt x="151" y="2312"/>
                  </a:lnTo>
                  <a:close/>
                  <a:moveTo>
                    <a:pt x="3196" y="2312"/>
                  </a:moveTo>
                  <a:lnTo>
                    <a:pt x="151" y="2312"/>
                  </a:lnTo>
                  <a:lnTo>
                    <a:pt x="151" y="2362"/>
                  </a:lnTo>
                  <a:lnTo>
                    <a:pt x="3235" y="2362"/>
                  </a:lnTo>
                  <a:lnTo>
                    <a:pt x="3246" y="2351"/>
                  </a:lnTo>
                  <a:lnTo>
                    <a:pt x="3246" y="2337"/>
                  </a:lnTo>
                  <a:lnTo>
                    <a:pt x="3196" y="2337"/>
                  </a:lnTo>
                  <a:lnTo>
                    <a:pt x="3196" y="2312"/>
                  </a:lnTo>
                  <a:close/>
                  <a:moveTo>
                    <a:pt x="3196" y="25"/>
                  </a:moveTo>
                  <a:lnTo>
                    <a:pt x="3196" y="2337"/>
                  </a:lnTo>
                  <a:lnTo>
                    <a:pt x="3221" y="2312"/>
                  </a:lnTo>
                  <a:lnTo>
                    <a:pt x="3246" y="2312"/>
                  </a:lnTo>
                  <a:lnTo>
                    <a:pt x="3246" y="50"/>
                  </a:lnTo>
                  <a:lnTo>
                    <a:pt x="3201" y="50"/>
                  </a:lnTo>
                  <a:lnTo>
                    <a:pt x="3201" y="30"/>
                  </a:lnTo>
                  <a:lnTo>
                    <a:pt x="3196" y="25"/>
                  </a:lnTo>
                  <a:close/>
                  <a:moveTo>
                    <a:pt x="3246" y="2312"/>
                  </a:moveTo>
                  <a:lnTo>
                    <a:pt x="3221" y="2312"/>
                  </a:lnTo>
                  <a:lnTo>
                    <a:pt x="3196" y="2337"/>
                  </a:lnTo>
                  <a:lnTo>
                    <a:pt x="3246" y="2337"/>
                  </a:lnTo>
                  <a:lnTo>
                    <a:pt x="3246" y="2312"/>
                  </a:lnTo>
                  <a:close/>
                  <a:moveTo>
                    <a:pt x="3201" y="30"/>
                  </a:moveTo>
                  <a:lnTo>
                    <a:pt x="3201" y="50"/>
                  </a:lnTo>
                  <a:lnTo>
                    <a:pt x="3221" y="50"/>
                  </a:lnTo>
                  <a:lnTo>
                    <a:pt x="3201" y="30"/>
                  </a:lnTo>
                  <a:close/>
                  <a:moveTo>
                    <a:pt x="3235" y="0"/>
                  </a:moveTo>
                  <a:lnTo>
                    <a:pt x="3201" y="0"/>
                  </a:lnTo>
                  <a:lnTo>
                    <a:pt x="3201" y="30"/>
                  </a:lnTo>
                  <a:lnTo>
                    <a:pt x="3221" y="50"/>
                  </a:lnTo>
                  <a:lnTo>
                    <a:pt x="3246" y="50"/>
                  </a:lnTo>
                  <a:lnTo>
                    <a:pt x="3246" y="11"/>
                  </a:lnTo>
                  <a:lnTo>
                    <a:pt x="3235" y="0"/>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5" name="Rectangle 11">
              <a:extLst>
                <a:ext uri="{FF2B5EF4-FFF2-40B4-BE49-F238E27FC236}">
                  <a16:creationId xmlns:a16="http://schemas.microsoft.com/office/drawing/2014/main" id="{B3EFCACD-11D4-4189-A82A-9907012573FF}"/>
                </a:ext>
              </a:extLst>
            </p:cNvPr>
            <p:cNvSpPr>
              <a:spLocks noChangeArrowheads="1"/>
            </p:cNvSpPr>
            <p:nvPr/>
          </p:nvSpPr>
          <p:spPr bwMode="auto">
            <a:xfrm>
              <a:off x="5137" y="486"/>
              <a:ext cx="1416" cy="1181"/>
            </a:xfrm>
            <a:prstGeom prst="rect">
              <a:avLst/>
            </a:prstGeom>
            <a:solidFill>
              <a:srgbClr val="002060"/>
            </a:solidFill>
            <a:ln w="9525">
              <a:solidFill>
                <a:srgbClr val="FFFFFF"/>
              </a:solidFill>
              <a:miter lim="800000"/>
              <a:headEnd/>
              <a:tailEnd/>
            </a:ln>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6" name="AutoShape 10">
              <a:extLst>
                <a:ext uri="{FF2B5EF4-FFF2-40B4-BE49-F238E27FC236}">
                  <a16:creationId xmlns:a16="http://schemas.microsoft.com/office/drawing/2014/main" id="{18694A43-11E8-48E2-8E88-D0170BB89B57}"/>
                </a:ext>
              </a:extLst>
            </p:cNvPr>
            <p:cNvSpPr>
              <a:spLocks/>
            </p:cNvSpPr>
            <p:nvPr/>
          </p:nvSpPr>
          <p:spPr bwMode="auto">
            <a:xfrm>
              <a:off x="7263" y="-1024"/>
              <a:ext cx="2119" cy="152"/>
            </a:xfrm>
            <a:custGeom>
              <a:avLst/>
              <a:gdLst>
                <a:gd name="T0" fmla="+- 0 7595 7444"/>
                <a:gd name="T1" fmla="*/ T0 w 2119"/>
                <a:gd name="T2" fmla="+- 0 436 436"/>
                <a:gd name="T3" fmla="*/ 436 h 152"/>
                <a:gd name="T4" fmla="+- 0 7444 7444"/>
                <a:gd name="T5" fmla="*/ T4 w 2119"/>
                <a:gd name="T6" fmla="+- 0 512 436"/>
                <a:gd name="T7" fmla="*/ 512 h 152"/>
                <a:gd name="T8" fmla="+- 0 7595 7444"/>
                <a:gd name="T9" fmla="*/ T8 w 2119"/>
                <a:gd name="T10" fmla="+- 0 587 436"/>
                <a:gd name="T11" fmla="*/ 587 h 152"/>
                <a:gd name="T12" fmla="+- 0 7595 7444"/>
                <a:gd name="T13" fmla="*/ T12 w 2119"/>
                <a:gd name="T14" fmla="+- 0 537 436"/>
                <a:gd name="T15" fmla="*/ 537 h 152"/>
                <a:gd name="T16" fmla="+- 0 7570 7444"/>
                <a:gd name="T17" fmla="*/ T16 w 2119"/>
                <a:gd name="T18" fmla="+- 0 537 436"/>
                <a:gd name="T19" fmla="*/ 537 h 152"/>
                <a:gd name="T20" fmla="+- 0 7570 7444"/>
                <a:gd name="T21" fmla="*/ T20 w 2119"/>
                <a:gd name="T22" fmla="+- 0 486 436"/>
                <a:gd name="T23" fmla="*/ 486 h 152"/>
                <a:gd name="T24" fmla="+- 0 7595 7444"/>
                <a:gd name="T25" fmla="*/ T24 w 2119"/>
                <a:gd name="T26" fmla="+- 0 486 436"/>
                <a:gd name="T27" fmla="*/ 486 h 152"/>
                <a:gd name="T28" fmla="+- 0 7595 7444"/>
                <a:gd name="T29" fmla="*/ T28 w 2119"/>
                <a:gd name="T30" fmla="+- 0 436 436"/>
                <a:gd name="T31" fmla="*/ 436 h 152"/>
                <a:gd name="T32" fmla="+- 0 7595 7444"/>
                <a:gd name="T33" fmla="*/ T32 w 2119"/>
                <a:gd name="T34" fmla="+- 0 486 436"/>
                <a:gd name="T35" fmla="*/ 486 h 152"/>
                <a:gd name="T36" fmla="+- 0 7570 7444"/>
                <a:gd name="T37" fmla="*/ T36 w 2119"/>
                <a:gd name="T38" fmla="+- 0 486 436"/>
                <a:gd name="T39" fmla="*/ 486 h 152"/>
                <a:gd name="T40" fmla="+- 0 7570 7444"/>
                <a:gd name="T41" fmla="*/ T40 w 2119"/>
                <a:gd name="T42" fmla="+- 0 537 436"/>
                <a:gd name="T43" fmla="*/ 537 h 152"/>
                <a:gd name="T44" fmla="+- 0 7595 7444"/>
                <a:gd name="T45" fmla="*/ T44 w 2119"/>
                <a:gd name="T46" fmla="+- 0 537 436"/>
                <a:gd name="T47" fmla="*/ 537 h 152"/>
                <a:gd name="T48" fmla="+- 0 7595 7444"/>
                <a:gd name="T49" fmla="*/ T48 w 2119"/>
                <a:gd name="T50" fmla="+- 0 486 436"/>
                <a:gd name="T51" fmla="*/ 486 h 152"/>
                <a:gd name="T52" fmla="+- 0 9562 7444"/>
                <a:gd name="T53" fmla="*/ T52 w 2119"/>
                <a:gd name="T54" fmla="+- 0 486 436"/>
                <a:gd name="T55" fmla="*/ 486 h 152"/>
                <a:gd name="T56" fmla="+- 0 7595 7444"/>
                <a:gd name="T57" fmla="*/ T56 w 2119"/>
                <a:gd name="T58" fmla="+- 0 486 436"/>
                <a:gd name="T59" fmla="*/ 486 h 152"/>
                <a:gd name="T60" fmla="+- 0 7595 7444"/>
                <a:gd name="T61" fmla="*/ T60 w 2119"/>
                <a:gd name="T62" fmla="+- 0 537 436"/>
                <a:gd name="T63" fmla="*/ 537 h 152"/>
                <a:gd name="T64" fmla="+- 0 9562 7444"/>
                <a:gd name="T65" fmla="*/ T64 w 2119"/>
                <a:gd name="T66" fmla="+- 0 537 436"/>
                <a:gd name="T67" fmla="*/ 537 h 152"/>
                <a:gd name="T68" fmla="+- 0 9562 7444"/>
                <a:gd name="T69" fmla="*/ T68 w 2119"/>
                <a:gd name="T70" fmla="+- 0 486 436"/>
                <a:gd name="T71" fmla="*/ 486 h 1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119" h="152">
                  <a:moveTo>
                    <a:pt x="151" y="0"/>
                  </a:moveTo>
                  <a:lnTo>
                    <a:pt x="0" y="76"/>
                  </a:lnTo>
                  <a:lnTo>
                    <a:pt x="151" y="151"/>
                  </a:lnTo>
                  <a:lnTo>
                    <a:pt x="151" y="101"/>
                  </a:lnTo>
                  <a:lnTo>
                    <a:pt x="126" y="101"/>
                  </a:lnTo>
                  <a:lnTo>
                    <a:pt x="126" y="50"/>
                  </a:lnTo>
                  <a:lnTo>
                    <a:pt x="151" y="50"/>
                  </a:lnTo>
                  <a:lnTo>
                    <a:pt x="151" y="0"/>
                  </a:lnTo>
                  <a:close/>
                  <a:moveTo>
                    <a:pt x="151" y="50"/>
                  </a:moveTo>
                  <a:lnTo>
                    <a:pt x="126" y="50"/>
                  </a:lnTo>
                  <a:lnTo>
                    <a:pt x="126" y="101"/>
                  </a:lnTo>
                  <a:lnTo>
                    <a:pt x="151" y="101"/>
                  </a:lnTo>
                  <a:lnTo>
                    <a:pt x="151" y="50"/>
                  </a:lnTo>
                  <a:close/>
                  <a:moveTo>
                    <a:pt x="2118" y="50"/>
                  </a:moveTo>
                  <a:lnTo>
                    <a:pt x="151" y="50"/>
                  </a:lnTo>
                  <a:lnTo>
                    <a:pt x="151" y="101"/>
                  </a:lnTo>
                  <a:lnTo>
                    <a:pt x="2118" y="101"/>
                  </a:lnTo>
                  <a:lnTo>
                    <a:pt x="2118" y="50"/>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27" name="AutoShape 9">
              <a:extLst>
                <a:ext uri="{FF2B5EF4-FFF2-40B4-BE49-F238E27FC236}">
                  <a16:creationId xmlns:a16="http://schemas.microsoft.com/office/drawing/2014/main" id="{A5729002-2DC1-4F6D-ABDF-00250107DCF9}"/>
                </a:ext>
              </a:extLst>
            </p:cNvPr>
            <p:cNvSpPr>
              <a:spLocks/>
            </p:cNvSpPr>
            <p:nvPr/>
          </p:nvSpPr>
          <p:spPr bwMode="auto">
            <a:xfrm>
              <a:off x="5709" y="-407"/>
              <a:ext cx="3685" cy="877"/>
            </a:xfrm>
            <a:custGeom>
              <a:avLst/>
              <a:gdLst>
                <a:gd name="T0" fmla="+- 0 6029 5878"/>
                <a:gd name="T1" fmla="*/ T0 w 3685"/>
                <a:gd name="T2" fmla="+- 0 1730 1005"/>
                <a:gd name="T3" fmla="*/ 1730 h 877"/>
                <a:gd name="T4" fmla="+- 0 5978 5878"/>
                <a:gd name="T5" fmla="*/ T4 w 3685"/>
                <a:gd name="T6" fmla="+- 0 1730 1005"/>
                <a:gd name="T7" fmla="*/ 1730 h 877"/>
                <a:gd name="T8" fmla="+- 0 5978 5878"/>
                <a:gd name="T9" fmla="*/ T8 w 3685"/>
                <a:gd name="T10" fmla="+- 0 1100 1005"/>
                <a:gd name="T11" fmla="*/ 1100 h 877"/>
                <a:gd name="T12" fmla="+- 0 5928 5878"/>
                <a:gd name="T13" fmla="*/ T12 w 3685"/>
                <a:gd name="T14" fmla="+- 0 1100 1005"/>
                <a:gd name="T15" fmla="*/ 1100 h 877"/>
                <a:gd name="T16" fmla="+- 0 5928 5878"/>
                <a:gd name="T17" fmla="*/ T16 w 3685"/>
                <a:gd name="T18" fmla="+- 0 1730 1005"/>
                <a:gd name="T19" fmla="*/ 1730 h 877"/>
                <a:gd name="T20" fmla="+- 0 5878 5878"/>
                <a:gd name="T21" fmla="*/ T20 w 3685"/>
                <a:gd name="T22" fmla="+- 0 1730 1005"/>
                <a:gd name="T23" fmla="*/ 1730 h 877"/>
                <a:gd name="T24" fmla="+- 0 5953 5878"/>
                <a:gd name="T25" fmla="*/ T24 w 3685"/>
                <a:gd name="T26" fmla="+- 0 1881 1005"/>
                <a:gd name="T27" fmla="*/ 1881 h 877"/>
                <a:gd name="T28" fmla="+- 0 6016 5878"/>
                <a:gd name="T29" fmla="*/ T28 w 3685"/>
                <a:gd name="T30" fmla="+- 0 1755 1005"/>
                <a:gd name="T31" fmla="*/ 1755 h 877"/>
                <a:gd name="T32" fmla="+- 0 6029 5878"/>
                <a:gd name="T33" fmla="*/ T32 w 3685"/>
                <a:gd name="T34" fmla="+- 0 1730 1005"/>
                <a:gd name="T35" fmla="*/ 1730 h 877"/>
                <a:gd name="T36" fmla="+- 0 9562 5878"/>
                <a:gd name="T37" fmla="*/ T36 w 3685"/>
                <a:gd name="T38" fmla="+- 0 1080 1005"/>
                <a:gd name="T39" fmla="*/ 1080 h 877"/>
                <a:gd name="T40" fmla="+- 0 9512 5878"/>
                <a:gd name="T41" fmla="*/ T40 w 3685"/>
                <a:gd name="T42" fmla="+- 0 1055 1005"/>
                <a:gd name="T43" fmla="*/ 1055 h 877"/>
                <a:gd name="T44" fmla="+- 0 9411 5878"/>
                <a:gd name="T45" fmla="*/ T44 w 3685"/>
                <a:gd name="T46" fmla="+- 0 1005 1005"/>
                <a:gd name="T47" fmla="*/ 1005 h 877"/>
                <a:gd name="T48" fmla="+- 0 9411 5878"/>
                <a:gd name="T49" fmla="*/ T48 w 3685"/>
                <a:gd name="T50" fmla="+- 0 1055 1005"/>
                <a:gd name="T51" fmla="*/ 1055 h 877"/>
                <a:gd name="T52" fmla="+- 0 7444 5878"/>
                <a:gd name="T53" fmla="*/ T52 w 3685"/>
                <a:gd name="T54" fmla="+- 0 1055 1005"/>
                <a:gd name="T55" fmla="*/ 1055 h 877"/>
                <a:gd name="T56" fmla="+- 0 7444 5878"/>
                <a:gd name="T57" fmla="*/ T56 w 3685"/>
                <a:gd name="T58" fmla="+- 0 1106 1005"/>
                <a:gd name="T59" fmla="*/ 1106 h 877"/>
                <a:gd name="T60" fmla="+- 0 9411 5878"/>
                <a:gd name="T61" fmla="*/ T60 w 3685"/>
                <a:gd name="T62" fmla="+- 0 1106 1005"/>
                <a:gd name="T63" fmla="*/ 1106 h 877"/>
                <a:gd name="T64" fmla="+- 0 9411 5878"/>
                <a:gd name="T65" fmla="*/ T64 w 3685"/>
                <a:gd name="T66" fmla="+- 0 1156 1005"/>
                <a:gd name="T67" fmla="*/ 1156 h 877"/>
                <a:gd name="T68" fmla="+- 0 9512 5878"/>
                <a:gd name="T69" fmla="*/ T68 w 3685"/>
                <a:gd name="T70" fmla="+- 0 1106 1005"/>
                <a:gd name="T71" fmla="*/ 1106 h 877"/>
                <a:gd name="T72" fmla="+- 0 9562 5878"/>
                <a:gd name="T73" fmla="*/ T72 w 3685"/>
                <a:gd name="T74" fmla="+- 0 1080 1005"/>
                <a:gd name="T75" fmla="*/ 1080 h 87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Lst>
              <a:rect l="0" t="0" r="r" b="b"/>
              <a:pathLst>
                <a:path w="3685" h="877">
                  <a:moveTo>
                    <a:pt x="151" y="725"/>
                  </a:moveTo>
                  <a:lnTo>
                    <a:pt x="100" y="725"/>
                  </a:lnTo>
                  <a:lnTo>
                    <a:pt x="100" y="95"/>
                  </a:lnTo>
                  <a:lnTo>
                    <a:pt x="50" y="95"/>
                  </a:lnTo>
                  <a:lnTo>
                    <a:pt x="50" y="725"/>
                  </a:lnTo>
                  <a:lnTo>
                    <a:pt x="0" y="725"/>
                  </a:lnTo>
                  <a:lnTo>
                    <a:pt x="75" y="876"/>
                  </a:lnTo>
                  <a:lnTo>
                    <a:pt x="138" y="750"/>
                  </a:lnTo>
                  <a:lnTo>
                    <a:pt x="151" y="725"/>
                  </a:lnTo>
                  <a:moveTo>
                    <a:pt x="3684" y="75"/>
                  </a:moveTo>
                  <a:lnTo>
                    <a:pt x="3634" y="50"/>
                  </a:lnTo>
                  <a:lnTo>
                    <a:pt x="3533" y="0"/>
                  </a:lnTo>
                  <a:lnTo>
                    <a:pt x="3533" y="50"/>
                  </a:lnTo>
                  <a:lnTo>
                    <a:pt x="1566" y="50"/>
                  </a:lnTo>
                  <a:lnTo>
                    <a:pt x="1566" y="101"/>
                  </a:lnTo>
                  <a:lnTo>
                    <a:pt x="3533" y="101"/>
                  </a:lnTo>
                  <a:lnTo>
                    <a:pt x="3533" y="151"/>
                  </a:lnTo>
                  <a:lnTo>
                    <a:pt x="3634" y="101"/>
                  </a:lnTo>
                  <a:lnTo>
                    <a:pt x="3684" y="75"/>
                  </a:lnTo>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grpSp>
        <p:nvGrpSpPr>
          <p:cNvPr id="28" name="Group 13">
            <a:extLst>
              <a:ext uri="{FF2B5EF4-FFF2-40B4-BE49-F238E27FC236}">
                <a16:creationId xmlns:a16="http://schemas.microsoft.com/office/drawing/2014/main" id="{9B0779DF-0B6F-44D1-8B78-16C98BAA9411}"/>
              </a:ext>
            </a:extLst>
          </p:cNvPr>
          <p:cNvGrpSpPr>
            <a:grpSpLocks/>
          </p:cNvGrpSpPr>
          <p:nvPr/>
        </p:nvGrpSpPr>
        <p:grpSpPr bwMode="auto">
          <a:xfrm>
            <a:off x="1929202" y="3410343"/>
            <a:ext cx="1794933" cy="129117"/>
            <a:chOff x="0" y="0"/>
            <a:chExt cx="2119" cy="152"/>
          </a:xfrm>
        </p:grpSpPr>
        <p:sp>
          <p:nvSpPr>
            <p:cNvPr id="29" name="AutoShape 14">
              <a:extLst>
                <a:ext uri="{FF2B5EF4-FFF2-40B4-BE49-F238E27FC236}">
                  <a16:creationId xmlns:a16="http://schemas.microsoft.com/office/drawing/2014/main" id="{1CA23EAC-BC04-4DC2-B9CD-50E41ED00402}"/>
                </a:ext>
              </a:extLst>
            </p:cNvPr>
            <p:cNvSpPr>
              <a:spLocks/>
            </p:cNvSpPr>
            <p:nvPr/>
          </p:nvSpPr>
          <p:spPr bwMode="auto">
            <a:xfrm>
              <a:off x="0" y="0"/>
              <a:ext cx="2119" cy="152"/>
            </a:xfrm>
            <a:custGeom>
              <a:avLst/>
              <a:gdLst>
                <a:gd name="T0" fmla="*/ 1967 w 2119"/>
                <a:gd name="T1" fmla="*/ 0 h 152"/>
                <a:gd name="T2" fmla="*/ 1967 w 2119"/>
                <a:gd name="T3" fmla="*/ 151 h 152"/>
                <a:gd name="T4" fmla="*/ 2068 w 2119"/>
                <a:gd name="T5" fmla="*/ 101 h 152"/>
                <a:gd name="T6" fmla="*/ 1993 w 2119"/>
                <a:gd name="T7" fmla="*/ 101 h 152"/>
                <a:gd name="T8" fmla="*/ 1993 w 2119"/>
                <a:gd name="T9" fmla="*/ 50 h 152"/>
                <a:gd name="T10" fmla="*/ 2068 w 2119"/>
                <a:gd name="T11" fmla="*/ 50 h 152"/>
                <a:gd name="T12" fmla="*/ 1967 w 2119"/>
                <a:gd name="T13" fmla="*/ 0 h 152"/>
                <a:gd name="T14" fmla="*/ 1967 w 2119"/>
                <a:gd name="T15" fmla="*/ 50 h 152"/>
                <a:gd name="T16" fmla="*/ 0 w 2119"/>
                <a:gd name="T17" fmla="*/ 50 h 152"/>
                <a:gd name="T18" fmla="*/ 0 w 2119"/>
                <a:gd name="T19" fmla="*/ 101 h 152"/>
                <a:gd name="T20" fmla="*/ 1967 w 2119"/>
                <a:gd name="T21" fmla="*/ 101 h 152"/>
                <a:gd name="T22" fmla="*/ 1967 w 2119"/>
                <a:gd name="T23" fmla="*/ 50 h 152"/>
                <a:gd name="T24" fmla="*/ 2068 w 2119"/>
                <a:gd name="T25" fmla="*/ 50 h 152"/>
                <a:gd name="T26" fmla="*/ 1993 w 2119"/>
                <a:gd name="T27" fmla="*/ 50 h 152"/>
                <a:gd name="T28" fmla="*/ 1993 w 2119"/>
                <a:gd name="T29" fmla="*/ 101 h 152"/>
                <a:gd name="T30" fmla="*/ 2068 w 2119"/>
                <a:gd name="T31" fmla="*/ 101 h 152"/>
                <a:gd name="T32" fmla="*/ 2119 w 2119"/>
                <a:gd name="T33" fmla="*/ 76 h 152"/>
                <a:gd name="T34" fmla="*/ 2068 w 2119"/>
                <a:gd name="T35" fmla="*/ 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19" h="152">
                  <a:moveTo>
                    <a:pt x="1967" y="0"/>
                  </a:moveTo>
                  <a:lnTo>
                    <a:pt x="1967" y="151"/>
                  </a:lnTo>
                  <a:lnTo>
                    <a:pt x="2068" y="101"/>
                  </a:lnTo>
                  <a:lnTo>
                    <a:pt x="1993" y="101"/>
                  </a:lnTo>
                  <a:lnTo>
                    <a:pt x="1993" y="50"/>
                  </a:lnTo>
                  <a:lnTo>
                    <a:pt x="2068" y="50"/>
                  </a:lnTo>
                  <a:lnTo>
                    <a:pt x="1967" y="0"/>
                  </a:lnTo>
                  <a:close/>
                  <a:moveTo>
                    <a:pt x="1967" y="50"/>
                  </a:moveTo>
                  <a:lnTo>
                    <a:pt x="0" y="50"/>
                  </a:lnTo>
                  <a:lnTo>
                    <a:pt x="0" y="101"/>
                  </a:lnTo>
                  <a:lnTo>
                    <a:pt x="1967" y="101"/>
                  </a:lnTo>
                  <a:lnTo>
                    <a:pt x="1967" y="50"/>
                  </a:lnTo>
                  <a:close/>
                  <a:moveTo>
                    <a:pt x="2068" y="50"/>
                  </a:moveTo>
                  <a:lnTo>
                    <a:pt x="1993" y="50"/>
                  </a:lnTo>
                  <a:lnTo>
                    <a:pt x="1993" y="101"/>
                  </a:lnTo>
                  <a:lnTo>
                    <a:pt x="2068" y="101"/>
                  </a:lnTo>
                  <a:lnTo>
                    <a:pt x="2119" y="76"/>
                  </a:lnTo>
                  <a:lnTo>
                    <a:pt x="2068" y="50"/>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grpSp>
        <p:nvGrpSpPr>
          <p:cNvPr id="30" name="Group 1">
            <a:extLst>
              <a:ext uri="{FF2B5EF4-FFF2-40B4-BE49-F238E27FC236}">
                <a16:creationId xmlns:a16="http://schemas.microsoft.com/office/drawing/2014/main" id="{7CF426E7-170E-4D94-9D61-D37E895A0C71}"/>
              </a:ext>
            </a:extLst>
          </p:cNvPr>
          <p:cNvGrpSpPr>
            <a:grpSpLocks/>
          </p:cNvGrpSpPr>
          <p:nvPr/>
        </p:nvGrpSpPr>
        <p:grpSpPr bwMode="auto">
          <a:xfrm>
            <a:off x="7809573" y="3710998"/>
            <a:ext cx="1201763" cy="2335955"/>
            <a:chOff x="9840" y="448"/>
            <a:chExt cx="1419" cy="2758"/>
          </a:xfrm>
          <a:solidFill>
            <a:srgbClr val="01AFD1"/>
          </a:solidFill>
        </p:grpSpPr>
        <p:sp>
          <p:nvSpPr>
            <p:cNvPr id="31" name="Rectangle 6">
              <a:extLst>
                <a:ext uri="{FF2B5EF4-FFF2-40B4-BE49-F238E27FC236}">
                  <a16:creationId xmlns:a16="http://schemas.microsoft.com/office/drawing/2014/main" id="{33E16206-DBDE-4993-A9F9-53C0C72847AD}"/>
                </a:ext>
              </a:extLst>
            </p:cNvPr>
            <p:cNvSpPr>
              <a:spLocks noChangeArrowheads="1"/>
            </p:cNvSpPr>
            <p:nvPr/>
          </p:nvSpPr>
          <p:spPr bwMode="auto">
            <a:xfrm>
              <a:off x="9840" y="2027"/>
              <a:ext cx="1419" cy="1179"/>
            </a:xfrm>
            <a:prstGeom prst="rect">
              <a:avLst/>
            </a:prstGeom>
            <a:solidFill>
              <a:srgbClr val="7396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2" name="AutoShape 5">
              <a:extLst>
                <a:ext uri="{FF2B5EF4-FFF2-40B4-BE49-F238E27FC236}">
                  <a16:creationId xmlns:a16="http://schemas.microsoft.com/office/drawing/2014/main" id="{B1AD3F63-701E-4FDA-92E0-B66C02A32E71}"/>
                </a:ext>
              </a:extLst>
            </p:cNvPr>
            <p:cNvSpPr>
              <a:spLocks/>
            </p:cNvSpPr>
            <p:nvPr/>
          </p:nvSpPr>
          <p:spPr bwMode="auto">
            <a:xfrm>
              <a:off x="10447" y="448"/>
              <a:ext cx="152" cy="1580"/>
            </a:xfrm>
            <a:custGeom>
              <a:avLst/>
              <a:gdLst>
                <a:gd name="T0" fmla="+- 0 10526 10476"/>
                <a:gd name="T1" fmla="*/ T0 w 152"/>
                <a:gd name="T2" fmla="+- 0 1880 452"/>
                <a:gd name="T3" fmla="*/ 1880 h 1580"/>
                <a:gd name="T4" fmla="+- 0 10476 10476"/>
                <a:gd name="T5" fmla="*/ T4 w 152"/>
                <a:gd name="T6" fmla="+- 0 1880 452"/>
                <a:gd name="T7" fmla="*/ 1880 h 1580"/>
                <a:gd name="T8" fmla="+- 0 10552 10476"/>
                <a:gd name="T9" fmla="*/ T8 w 152"/>
                <a:gd name="T10" fmla="+- 0 2031 452"/>
                <a:gd name="T11" fmla="*/ 2031 h 1580"/>
                <a:gd name="T12" fmla="+- 0 10615 10476"/>
                <a:gd name="T13" fmla="*/ T12 w 152"/>
                <a:gd name="T14" fmla="+- 0 1905 452"/>
                <a:gd name="T15" fmla="*/ 1905 h 1580"/>
                <a:gd name="T16" fmla="+- 0 10526 10476"/>
                <a:gd name="T17" fmla="*/ T16 w 152"/>
                <a:gd name="T18" fmla="+- 0 1905 452"/>
                <a:gd name="T19" fmla="*/ 1905 h 1580"/>
                <a:gd name="T20" fmla="+- 0 10526 10476"/>
                <a:gd name="T21" fmla="*/ T20 w 152"/>
                <a:gd name="T22" fmla="+- 0 1880 452"/>
                <a:gd name="T23" fmla="*/ 1880 h 1580"/>
                <a:gd name="T24" fmla="+- 0 10577 10476"/>
                <a:gd name="T25" fmla="*/ T24 w 152"/>
                <a:gd name="T26" fmla="+- 0 578 452"/>
                <a:gd name="T27" fmla="*/ 578 h 1580"/>
                <a:gd name="T28" fmla="+- 0 10526 10476"/>
                <a:gd name="T29" fmla="*/ T28 w 152"/>
                <a:gd name="T30" fmla="+- 0 578 452"/>
                <a:gd name="T31" fmla="*/ 578 h 1580"/>
                <a:gd name="T32" fmla="+- 0 10526 10476"/>
                <a:gd name="T33" fmla="*/ T32 w 152"/>
                <a:gd name="T34" fmla="+- 0 1905 452"/>
                <a:gd name="T35" fmla="*/ 1905 h 1580"/>
                <a:gd name="T36" fmla="+- 0 10577 10476"/>
                <a:gd name="T37" fmla="*/ T36 w 152"/>
                <a:gd name="T38" fmla="+- 0 1905 452"/>
                <a:gd name="T39" fmla="*/ 1905 h 1580"/>
                <a:gd name="T40" fmla="+- 0 10577 10476"/>
                <a:gd name="T41" fmla="*/ T40 w 152"/>
                <a:gd name="T42" fmla="+- 0 578 452"/>
                <a:gd name="T43" fmla="*/ 578 h 1580"/>
                <a:gd name="T44" fmla="+- 0 10627 10476"/>
                <a:gd name="T45" fmla="*/ T44 w 152"/>
                <a:gd name="T46" fmla="+- 0 1880 452"/>
                <a:gd name="T47" fmla="*/ 1880 h 1580"/>
                <a:gd name="T48" fmla="+- 0 10577 10476"/>
                <a:gd name="T49" fmla="*/ T48 w 152"/>
                <a:gd name="T50" fmla="+- 0 1880 452"/>
                <a:gd name="T51" fmla="*/ 1880 h 1580"/>
                <a:gd name="T52" fmla="+- 0 10577 10476"/>
                <a:gd name="T53" fmla="*/ T52 w 152"/>
                <a:gd name="T54" fmla="+- 0 1905 452"/>
                <a:gd name="T55" fmla="*/ 1905 h 1580"/>
                <a:gd name="T56" fmla="+- 0 10615 10476"/>
                <a:gd name="T57" fmla="*/ T56 w 152"/>
                <a:gd name="T58" fmla="+- 0 1905 452"/>
                <a:gd name="T59" fmla="*/ 1905 h 1580"/>
                <a:gd name="T60" fmla="+- 0 10627 10476"/>
                <a:gd name="T61" fmla="*/ T60 w 152"/>
                <a:gd name="T62" fmla="+- 0 1880 452"/>
                <a:gd name="T63" fmla="*/ 1880 h 1580"/>
                <a:gd name="T64" fmla="+- 0 10552 10476"/>
                <a:gd name="T65" fmla="*/ T64 w 152"/>
                <a:gd name="T66" fmla="+- 0 452 452"/>
                <a:gd name="T67" fmla="*/ 452 h 1580"/>
                <a:gd name="T68" fmla="+- 0 10476 10476"/>
                <a:gd name="T69" fmla="*/ T68 w 152"/>
                <a:gd name="T70" fmla="+- 0 603 452"/>
                <a:gd name="T71" fmla="*/ 603 h 1580"/>
                <a:gd name="T72" fmla="+- 0 10526 10476"/>
                <a:gd name="T73" fmla="*/ T72 w 152"/>
                <a:gd name="T74" fmla="+- 0 603 452"/>
                <a:gd name="T75" fmla="*/ 603 h 1580"/>
                <a:gd name="T76" fmla="+- 0 10526 10476"/>
                <a:gd name="T77" fmla="*/ T76 w 152"/>
                <a:gd name="T78" fmla="+- 0 578 452"/>
                <a:gd name="T79" fmla="*/ 578 h 1580"/>
                <a:gd name="T80" fmla="+- 0 10615 10476"/>
                <a:gd name="T81" fmla="*/ T80 w 152"/>
                <a:gd name="T82" fmla="+- 0 578 452"/>
                <a:gd name="T83" fmla="*/ 578 h 1580"/>
                <a:gd name="T84" fmla="+- 0 10552 10476"/>
                <a:gd name="T85" fmla="*/ T84 w 152"/>
                <a:gd name="T86" fmla="+- 0 452 452"/>
                <a:gd name="T87" fmla="*/ 452 h 1580"/>
                <a:gd name="T88" fmla="+- 0 10615 10476"/>
                <a:gd name="T89" fmla="*/ T88 w 152"/>
                <a:gd name="T90" fmla="+- 0 578 452"/>
                <a:gd name="T91" fmla="*/ 578 h 1580"/>
                <a:gd name="T92" fmla="+- 0 10577 10476"/>
                <a:gd name="T93" fmla="*/ T92 w 152"/>
                <a:gd name="T94" fmla="+- 0 578 452"/>
                <a:gd name="T95" fmla="*/ 578 h 1580"/>
                <a:gd name="T96" fmla="+- 0 10577 10476"/>
                <a:gd name="T97" fmla="*/ T96 w 152"/>
                <a:gd name="T98" fmla="+- 0 603 452"/>
                <a:gd name="T99" fmla="*/ 603 h 1580"/>
                <a:gd name="T100" fmla="+- 0 10627 10476"/>
                <a:gd name="T101" fmla="*/ T100 w 152"/>
                <a:gd name="T102" fmla="+- 0 603 452"/>
                <a:gd name="T103" fmla="*/ 603 h 1580"/>
                <a:gd name="T104" fmla="+- 0 10615 10476"/>
                <a:gd name="T105" fmla="*/ T104 w 152"/>
                <a:gd name="T106" fmla="+- 0 578 452"/>
                <a:gd name="T107" fmla="*/ 578 h 15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Lst>
              <a:rect l="0" t="0" r="r" b="b"/>
              <a:pathLst>
                <a:path w="152" h="1580">
                  <a:moveTo>
                    <a:pt x="50" y="1428"/>
                  </a:moveTo>
                  <a:lnTo>
                    <a:pt x="0" y="1428"/>
                  </a:lnTo>
                  <a:lnTo>
                    <a:pt x="76" y="1579"/>
                  </a:lnTo>
                  <a:lnTo>
                    <a:pt x="139" y="1453"/>
                  </a:lnTo>
                  <a:lnTo>
                    <a:pt x="50" y="1453"/>
                  </a:lnTo>
                  <a:lnTo>
                    <a:pt x="50" y="1428"/>
                  </a:lnTo>
                  <a:close/>
                  <a:moveTo>
                    <a:pt x="101" y="126"/>
                  </a:moveTo>
                  <a:lnTo>
                    <a:pt x="50" y="126"/>
                  </a:lnTo>
                  <a:lnTo>
                    <a:pt x="50" y="1453"/>
                  </a:lnTo>
                  <a:lnTo>
                    <a:pt x="101" y="1453"/>
                  </a:lnTo>
                  <a:lnTo>
                    <a:pt x="101" y="126"/>
                  </a:lnTo>
                  <a:close/>
                  <a:moveTo>
                    <a:pt x="151" y="1428"/>
                  </a:moveTo>
                  <a:lnTo>
                    <a:pt x="101" y="1428"/>
                  </a:lnTo>
                  <a:lnTo>
                    <a:pt x="101" y="1453"/>
                  </a:lnTo>
                  <a:lnTo>
                    <a:pt x="139" y="1453"/>
                  </a:lnTo>
                  <a:lnTo>
                    <a:pt x="151" y="1428"/>
                  </a:lnTo>
                  <a:close/>
                  <a:moveTo>
                    <a:pt x="76" y="0"/>
                  </a:moveTo>
                  <a:lnTo>
                    <a:pt x="0" y="151"/>
                  </a:lnTo>
                  <a:lnTo>
                    <a:pt x="50" y="151"/>
                  </a:lnTo>
                  <a:lnTo>
                    <a:pt x="50" y="126"/>
                  </a:lnTo>
                  <a:lnTo>
                    <a:pt x="139" y="126"/>
                  </a:lnTo>
                  <a:lnTo>
                    <a:pt x="76" y="0"/>
                  </a:lnTo>
                  <a:close/>
                  <a:moveTo>
                    <a:pt x="139" y="126"/>
                  </a:moveTo>
                  <a:lnTo>
                    <a:pt x="101" y="126"/>
                  </a:lnTo>
                  <a:lnTo>
                    <a:pt x="101" y="151"/>
                  </a:lnTo>
                  <a:lnTo>
                    <a:pt x="151" y="151"/>
                  </a:lnTo>
                  <a:lnTo>
                    <a:pt x="139"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3" name="Text Box 2">
              <a:extLst>
                <a:ext uri="{FF2B5EF4-FFF2-40B4-BE49-F238E27FC236}">
                  <a16:creationId xmlns:a16="http://schemas.microsoft.com/office/drawing/2014/main" id="{99182034-AB52-4D6A-A19F-029DB1B94CAA}"/>
                </a:ext>
              </a:extLst>
            </p:cNvPr>
            <p:cNvSpPr txBox="1">
              <a:spLocks noChangeArrowheads="1"/>
            </p:cNvSpPr>
            <p:nvPr/>
          </p:nvSpPr>
          <p:spPr bwMode="auto">
            <a:xfrm>
              <a:off x="10113" y="2435"/>
              <a:ext cx="873" cy="418"/>
            </a:xfrm>
            <a:prstGeom prst="rect">
              <a:avLst/>
            </a:prstGeom>
            <a:solidFill>
              <a:srgbClr val="7396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141814" algn="l"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rPr>
                <a:t>Crypto Exchange</a:t>
              </a:r>
              <a:endPar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p:txBody>
        </p:sp>
      </p:grpSp>
      <p:sp>
        <p:nvSpPr>
          <p:cNvPr id="34" name="AutoShape 16">
            <a:extLst>
              <a:ext uri="{FF2B5EF4-FFF2-40B4-BE49-F238E27FC236}">
                <a16:creationId xmlns:a16="http://schemas.microsoft.com/office/drawing/2014/main" id="{9E09936C-9668-4D12-B310-3F3C3CD264DB}"/>
              </a:ext>
            </a:extLst>
          </p:cNvPr>
          <p:cNvSpPr>
            <a:spLocks/>
          </p:cNvSpPr>
          <p:nvPr/>
        </p:nvSpPr>
        <p:spPr bwMode="auto">
          <a:xfrm>
            <a:off x="5939110" y="2683455"/>
            <a:ext cx="1794933" cy="129117"/>
          </a:xfrm>
          <a:custGeom>
            <a:avLst/>
            <a:gdLst>
              <a:gd name="T0" fmla="+- 0 4333 2365"/>
              <a:gd name="T1" fmla="*/ T0 w 2119"/>
              <a:gd name="T2" fmla="+- 0 -166 -166"/>
              <a:gd name="T3" fmla="*/ -166 h 152"/>
              <a:gd name="T4" fmla="+- 0 4333 2365"/>
              <a:gd name="T5" fmla="*/ T4 w 2119"/>
              <a:gd name="T6" fmla="+- 0 -15 -166"/>
              <a:gd name="T7" fmla="*/ -15 h 152"/>
              <a:gd name="T8" fmla="+- 0 4433 2365"/>
              <a:gd name="T9" fmla="*/ T8 w 2119"/>
              <a:gd name="T10" fmla="+- 0 -65 -166"/>
              <a:gd name="T11" fmla="*/ -65 h 152"/>
              <a:gd name="T12" fmla="+- 0 4358 2365"/>
              <a:gd name="T13" fmla="*/ T12 w 2119"/>
              <a:gd name="T14" fmla="+- 0 -65 -166"/>
              <a:gd name="T15" fmla="*/ -65 h 152"/>
              <a:gd name="T16" fmla="+- 0 4358 2365"/>
              <a:gd name="T17" fmla="*/ T16 w 2119"/>
              <a:gd name="T18" fmla="+- 0 -115 -166"/>
              <a:gd name="T19" fmla="*/ -115 h 152"/>
              <a:gd name="T20" fmla="+- 0 4433 2365"/>
              <a:gd name="T21" fmla="*/ T20 w 2119"/>
              <a:gd name="T22" fmla="+- 0 -115 -166"/>
              <a:gd name="T23" fmla="*/ -115 h 152"/>
              <a:gd name="T24" fmla="+- 0 4333 2365"/>
              <a:gd name="T25" fmla="*/ T24 w 2119"/>
              <a:gd name="T26" fmla="+- 0 -166 -166"/>
              <a:gd name="T27" fmla="*/ -166 h 152"/>
              <a:gd name="T28" fmla="+- 0 4333 2365"/>
              <a:gd name="T29" fmla="*/ T28 w 2119"/>
              <a:gd name="T30" fmla="+- 0 -115 -166"/>
              <a:gd name="T31" fmla="*/ -115 h 152"/>
              <a:gd name="T32" fmla="+- 0 2365 2365"/>
              <a:gd name="T33" fmla="*/ T32 w 2119"/>
              <a:gd name="T34" fmla="+- 0 -115 -166"/>
              <a:gd name="T35" fmla="*/ -115 h 152"/>
              <a:gd name="T36" fmla="+- 0 2365 2365"/>
              <a:gd name="T37" fmla="*/ T36 w 2119"/>
              <a:gd name="T38" fmla="+- 0 -65 -166"/>
              <a:gd name="T39" fmla="*/ -65 h 152"/>
              <a:gd name="T40" fmla="+- 0 4333 2365"/>
              <a:gd name="T41" fmla="*/ T40 w 2119"/>
              <a:gd name="T42" fmla="+- 0 -65 -166"/>
              <a:gd name="T43" fmla="*/ -65 h 152"/>
              <a:gd name="T44" fmla="+- 0 4333 2365"/>
              <a:gd name="T45" fmla="*/ T44 w 2119"/>
              <a:gd name="T46" fmla="+- 0 -115 -166"/>
              <a:gd name="T47" fmla="*/ -115 h 152"/>
              <a:gd name="T48" fmla="+- 0 4433 2365"/>
              <a:gd name="T49" fmla="*/ T48 w 2119"/>
              <a:gd name="T50" fmla="+- 0 -115 -166"/>
              <a:gd name="T51" fmla="*/ -115 h 152"/>
              <a:gd name="T52" fmla="+- 0 4358 2365"/>
              <a:gd name="T53" fmla="*/ T52 w 2119"/>
              <a:gd name="T54" fmla="+- 0 -115 -166"/>
              <a:gd name="T55" fmla="*/ -115 h 152"/>
              <a:gd name="T56" fmla="+- 0 4358 2365"/>
              <a:gd name="T57" fmla="*/ T56 w 2119"/>
              <a:gd name="T58" fmla="+- 0 -65 -166"/>
              <a:gd name="T59" fmla="*/ -65 h 152"/>
              <a:gd name="T60" fmla="+- 0 4433 2365"/>
              <a:gd name="T61" fmla="*/ T60 w 2119"/>
              <a:gd name="T62" fmla="+- 0 -65 -166"/>
              <a:gd name="T63" fmla="*/ -65 h 152"/>
              <a:gd name="T64" fmla="+- 0 4484 2365"/>
              <a:gd name="T65" fmla="*/ T64 w 2119"/>
              <a:gd name="T66" fmla="+- 0 -90 -166"/>
              <a:gd name="T67" fmla="*/ -90 h 152"/>
              <a:gd name="T68" fmla="+- 0 4433 2365"/>
              <a:gd name="T69" fmla="*/ T68 w 2119"/>
              <a:gd name="T70" fmla="+- 0 -115 -166"/>
              <a:gd name="T71" fmla="*/ -115 h 1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119" h="152">
                <a:moveTo>
                  <a:pt x="1968" y="0"/>
                </a:moveTo>
                <a:lnTo>
                  <a:pt x="1968" y="151"/>
                </a:lnTo>
                <a:lnTo>
                  <a:pt x="2068" y="101"/>
                </a:lnTo>
                <a:lnTo>
                  <a:pt x="1993" y="101"/>
                </a:lnTo>
                <a:lnTo>
                  <a:pt x="1993" y="51"/>
                </a:lnTo>
                <a:lnTo>
                  <a:pt x="2068" y="51"/>
                </a:lnTo>
                <a:lnTo>
                  <a:pt x="1968" y="0"/>
                </a:lnTo>
                <a:close/>
                <a:moveTo>
                  <a:pt x="1968" y="51"/>
                </a:moveTo>
                <a:lnTo>
                  <a:pt x="0" y="51"/>
                </a:lnTo>
                <a:lnTo>
                  <a:pt x="0" y="101"/>
                </a:lnTo>
                <a:lnTo>
                  <a:pt x="1968" y="101"/>
                </a:lnTo>
                <a:lnTo>
                  <a:pt x="1968" y="51"/>
                </a:lnTo>
                <a:close/>
                <a:moveTo>
                  <a:pt x="2068" y="51"/>
                </a:moveTo>
                <a:lnTo>
                  <a:pt x="1993" y="51"/>
                </a:lnTo>
                <a:lnTo>
                  <a:pt x="1993" y="101"/>
                </a:lnTo>
                <a:lnTo>
                  <a:pt x="2068" y="101"/>
                </a:lnTo>
                <a:lnTo>
                  <a:pt x="2119" y="76"/>
                </a:lnTo>
                <a:lnTo>
                  <a:pt x="2068" y="51"/>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5" name="AutoShape 18">
            <a:extLst>
              <a:ext uri="{FF2B5EF4-FFF2-40B4-BE49-F238E27FC236}">
                <a16:creationId xmlns:a16="http://schemas.microsoft.com/office/drawing/2014/main" id="{2659EE4B-A986-4B2E-938B-1D6C026A4C0F}"/>
              </a:ext>
            </a:extLst>
          </p:cNvPr>
          <p:cNvSpPr>
            <a:spLocks/>
          </p:cNvSpPr>
          <p:nvPr/>
        </p:nvSpPr>
        <p:spPr bwMode="auto">
          <a:xfrm>
            <a:off x="1914250" y="3046661"/>
            <a:ext cx="1794933" cy="129116"/>
          </a:xfrm>
          <a:custGeom>
            <a:avLst/>
            <a:gdLst>
              <a:gd name="T0" fmla="+- 0 2516 2365"/>
              <a:gd name="T1" fmla="*/ T0 w 2119"/>
              <a:gd name="T2" fmla="+- 0 208 208"/>
              <a:gd name="T3" fmla="*/ 208 h 152"/>
              <a:gd name="T4" fmla="+- 0 2365 2365"/>
              <a:gd name="T5" fmla="*/ T4 w 2119"/>
              <a:gd name="T6" fmla="+- 0 283 208"/>
              <a:gd name="T7" fmla="*/ 283 h 152"/>
              <a:gd name="T8" fmla="+- 0 2516 2365"/>
              <a:gd name="T9" fmla="*/ T8 w 2119"/>
              <a:gd name="T10" fmla="+- 0 359 208"/>
              <a:gd name="T11" fmla="*/ 359 h 152"/>
              <a:gd name="T12" fmla="+- 0 2516 2365"/>
              <a:gd name="T13" fmla="*/ T12 w 2119"/>
              <a:gd name="T14" fmla="+- 0 308 208"/>
              <a:gd name="T15" fmla="*/ 308 h 152"/>
              <a:gd name="T16" fmla="+- 0 2491 2365"/>
              <a:gd name="T17" fmla="*/ T16 w 2119"/>
              <a:gd name="T18" fmla="+- 0 308 208"/>
              <a:gd name="T19" fmla="*/ 308 h 152"/>
              <a:gd name="T20" fmla="+- 0 2491 2365"/>
              <a:gd name="T21" fmla="*/ T20 w 2119"/>
              <a:gd name="T22" fmla="+- 0 258 208"/>
              <a:gd name="T23" fmla="*/ 258 h 152"/>
              <a:gd name="T24" fmla="+- 0 2516 2365"/>
              <a:gd name="T25" fmla="*/ T24 w 2119"/>
              <a:gd name="T26" fmla="+- 0 258 208"/>
              <a:gd name="T27" fmla="*/ 258 h 152"/>
              <a:gd name="T28" fmla="+- 0 2516 2365"/>
              <a:gd name="T29" fmla="*/ T28 w 2119"/>
              <a:gd name="T30" fmla="+- 0 208 208"/>
              <a:gd name="T31" fmla="*/ 208 h 152"/>
              <a:gd name="T32" fmla="+- 0 2516 2365"/>
              <a:gd name="T33" fmla="*/ T32 w 2119"/>
              <a:gd name="T34" fmla="+- 0 258 208"/>
              <a:gd name="T35" fmla="*/ 258 h 152"/>
              <a:gd name="T36" fmla="+- 0 2491 2365"/>
              <a:gd name="T37" fmla="*/ T36 w 2119"/>
              <a:gd name="T38" fmla="+- 0 258 208"/>
              <a:gd name="T39" fmla="*/ 258 h 152"/>
              <a:gd name="T40" fmla="+- 0 2491 2365"/>
              <a:gd name="T41" fmla="*/ T40 w 2119"/>
              <a:gd name="T42" fmla="+- 0 308 208"/>
              <a:gd name="T43" fmla="*/ 308 h 152"/>
              <a:gd name="T44" fmla="+- 0 2516 2365"/>
              <a:gd name="T45" fmla="*/ T44 w 2119"/>
              <a:gd name="T46" fmla="+- 0 308 208"/>
              <a:gd name="T47" fmla="*/ 308 h 152"/>
              <a:gd name="T48" fmla="+- 0 2516 2365"/>
              <a:gd name="T49" fmla="*/ T48 w 2119"/>
              <a:gd name="T50" fmla="+- 0 258 208"/>
              <a:gd name="T51" fmla="*/ 258 h 152"/>
              <a:gd name="T52" fmla="+- 0 4484 2365"/>
              <a:gd name="T53" fmla="*/ T52 w 2119"/>
              <a:gd name="T54" fmla="+- 0 258 208"/>
              <a:gd name="T55" fmla="*/ 258 h 152"/>
              <a:gd name="T56" fmla="+- 0 2516 2365"/>
              <a:gd name="T57" fmla="*/ T56 w 2119"/>
              <a:gd name="T58" fmla="+- 0 258 208"/>
              <a:gd name="T59" fmla="*/ 258 h 152"/>
              <a:gd name="T60" fmla="+- 0 2516 2365"/>
              <a:gd name="T61" fmla="*/ T60 w 2119"/>
              <a:gd name="T62" fmla="+- 0 308 208"/>
              <a:gd name="T63" fmla="*/ 308 h 152"/>
              <a:gd name="T64" fmla="+- 0 4484 2365"/>
              <a:gd name="T65" fmla="*/ T64 w 2119"/>
              <a:gd name="T66" fmla="+- 0 308 208"/>
              <a:gd name="T67" fmla="*/ 308 h 152"/>
              <a:gd name="T68" fmla="+- 0 4484 2365"/>
              <a:gd name="T69" fmla="*/ T68 w 2119"/>
              <a:gd name="T70" fmla="+- 0 258 208"/>
              <a:gd name="T71" fmla="*/ 258 h 15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2119" h="152">
                <a:moveTo>
                  <a:pt x="151" y="0"/>
                </a:moveTo>
                <a:lnTo>
                  <a:pt x="0" y="75"/>
                </a:lnTo>
                <a:lnTo>
                  <a:pt x="151" y="151"/>
                </a:lnTo>
                <a:lnTo>
                  <a:pt x="151" y="100"/>
                </a:lnTo>
                <a:lnTo>
                  <a:pt x="126" y="100"/>
                </a:lnTo>
                <a:lnTo>
                  <a:pt x="126" y="50"/>
                </a:lnTo>
                <a:lnTo>
                  <a:pt x="151" y="50"/>
                </a:lnTo>
                <a:lnTo>
                  <a:pt x="151" y="0"/>
                </a:lnTo>
                <a:close/>
                <a:moveTo>
                  <a:pt x="151" y="50"/>
                </a:moveTo>
                <a:lnTo>
                  <a:pt x="126" y="50"/>
                </a:lnTo>
                <a:lnTo>
                  <a:pt x="126" y="100"/>
                </a:lnTo>
                <a:lnTo>
                  <a:pt x="151" y="100"/>
                </a:lnTo>
                <a:lnTo>
                  <a:pt x="151" y="50"/>
                </a:lnTo>
                <a:close/>
                <a:moveTo>
                  <a:pt x="2119" y="50"/>
                </a:moveTo>
                <a:lnTo>
                  <a:pt x="151" y="50"/>
                </a:lnTo>
                <a:lnTo>
                  <a:pt x="151" y="100"/>
                </a:lnTo>
                <a:lnTo>
                  <a:pt x="2119" y="100"/>
                </a:lnTo>
                <a:lnTo>
                  <a:pt x="2119" y="50"/>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36" name="Text Box 7">
            <a:extLst>
              <a:ext uri="{FF2B5EF4-FFF2-40B4-BE49-F238E27FC236}">
                <a16:creationId xmlns:a16="http://schemas.microsoft.com/office/drawing/2014/main" id="{E408EADF-84E4-42B3-9AC5-5D14DCDF066D}"/>
              </a:ext>
            </a:extLst>
          </p:cNvPr>
          <p:cNvSpPr txBox="1">
            <a:spLocks noChangeArrowheads="1"/>
          </p:cNvSpPr>
          <p:nvPr/>
        </p:nvSpPr>
        <p:spPr bwMode="auto">
          <a:xfrm>
            <a:off x="7794005" y="2692520"/>
            <a:ext cx="1202267" cy="999067"/>
          </a:xfrm>
          <a:prstGeom prst="rect">
            <a:avLst/>
          </a:prstGeom>
          <a:solidFill>
            <a:srgbClr val="01AFD1"/>
          </a:solidFill>
          <a:ln>
            <a:noFill/>
          </a:ln>
        </p:spPr>
        <p:txBody>
          <a:bodyPr vert="horz" wrap="square" lIns="144000" tIns="96000" rIns="48000" bIns="0" numCol="1" anchor="t" anchorCtr="0" compatLnSpc="1">
            <a:prstTxWarp prst="textNoShape">
              <a:avLst/>
            </a:prstTxWarp>
          </a:bodyPr>
          <a:lstStyle/>
          <a:p>
            <a:pPr marL="0" marR="0" lvl="0" indent="186262" algn="ctr" defTabSz="1219170" rtl="0" eaLnBrk="0" fontAlgn="base" latinLnBrk="0" hangingPunct="0">
              <a:lnSpc>
                <a:spcPct val="100000"/>
              </a:lnSpc>
              <a:spcBef>
                <a:spcPct val="0"/>
              </a:spcBef>
              <a:spcAft>
                <a:spcPct val="0"/>
              </a:spcAft>
              <a:buClrTx/>
              <a:buSzTx/>
              <a:buFontTx/>
              <a:buNone/>
              <a:tabLst/>
              <a:defRPr/>
            </a:pP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186262" algn="l"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rPr>
              <a:t>Token    purchasers</a:t>
            </a:r>
            <a:endPar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p:txBody>
      </p:sp>
      <p:sp>
        <p:nvSpPr>
          <p:cNvPr id="37" name="Text Box 15">
            <a:extLst>
              <a:ext uri="{FF2B5EF4-FFF2-40B4-BE49-F238E27FC236}">
                <a16:creationId xmlns:a16="http://schemas.microsoft.com/office/drawing/2014/main" id="{CF4D0B20-D7F5-4CBE-B1D8-CD61B2BCE1DD}"/>
              </a:ext>
            </a:extLst>
          </p:cNvPr>
          <p:cNvSpPr txBox="1">
            <a:spLocks noChangeArrowheads="1"/>
          </p:cNvSpPr>
          <p:nvPr/>
        </p:nvSpPr>
        <p:spPr bwMode="auto">
          <a:xfrm>
            <a:off x="3765612" y="2676090"/>
            <a:ext cx="2089149" cy="999067"/>
          </a:xfrm>
          <a:prstGeom prst="rect">
            <a:avLst/>
          </a:prstGeom>
          <a:solidFill>
            <a:srgbClr val="0070C0"/>
          </a:solidFill>
          <a:ln>
            <a:noFill/>
          </a:ln>
        </p:spPr>
        <p:txBody>
          <a:bodyPr vert="horz" wrap="square" lIns="0" tIns="48000" rIns="0" bIns="0" numCol="1" anchor="t" anchorCtr="0" compatLnSpc="1">
            <a:prstTxWarp prst="textNoShape">
              <a:avLst/>
            </a:prstTxWarp>
          </a:bodyPr>
          <a:lstStyle>
            <a:lvl1pPr indent="1588"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117" algn="ctr" defTabSz="1219170" rtl="0" eaLnBrk="0" fontAlgn="base" latinLnBrk="0" hangingPunct="0">
              <a:lnSpc>
                <a:spcPct val="100000"/>
              </a:lnSpc>
              <a:spcBef>
                <a:spcPts val="0"/>
              </a:spcBef>
              <a:spcAft>
                <a:spcPct val="0"/>
              </a:spcAft>
              <a:buClrTx/>
              <a:buSzTx/>
              <a:buFontTx/>
              <a:buNone/>
              <a:tabLst/>
              <a:defRPr/>
            </a:pPr>
            <a:endParaRPr kumimoji="0" lang="en-US" altLang="en-US" sz="133"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2117" algn="ctr" defTabSz="1219170" rtl="0" eaLnBrk="0" fontAlgn="base" latinLnBrk="0" hangingPunct="0">
              <a:lnSpc>
                <a:spcPct val="100000"/>
              </a:lnSpc>
              <a:spcBef>
                <a:spcPts val="0"/>
              </a:spcBef>
              <a:spcAft>
                <a:spcPct val="0"/>
              </a:spcAft>
              <a:buClrTx/>
              <a:buSzTx/>
              <a:buFontTx/>
              <a:buNone/>
              <a:tabLst/>
              <a:defRPr/>
            </a:pPr>
            <a:endParaRPr kumimoji="0" lang="en-US" altLang="en-US" sz="667"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2117" algn="ctr" defTabSz="1219170" rtl="0" eaLnBrk="0" fontAlgn="base" latinLnBrk="0" hangingPunct="0">
              <a:lnSpc>
                <a:spcPct val="100000"/>
              </a:lnSpc>
              <a:spcBef>
                <a:spcPts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rPr>
              <a:t>Token issuing Entity </a:t>
            </a:r>
          </a:p>
          <a:p>
            <a:pPr marL="0" marR="0" lvl="0" indent="2117" algn="ctr" defTabSz="1219170" rtl="0" eaLnBrk="0" fontAlgn="base" latinLnBrk="0" hangingPunct="0">
              <a:lnSpc>
                <a:spcPct val="100000"/>
              </a:lnSpc>
              <a:spcBef>
                <a:spcPct val="0"/>
              </a:spcBef>
              <a:spcAft>
                <a:spcPct val="0"/>
              </a:spcAft>
              <a:buClrTx/>
              <a:buSzTx/>
              <a:buFontTx/>
              <a:buNone/>
              <a:tabLst/>
              <a:defRPr/>
            </a:pPr>
            <a:endParaRPr kumimoji="0" lang="en-US" altLang="en-US" sz="667"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2117" algn="ctr" defTabSz="1219170" rtl="0" eaLnBrk="0" fontAlgn="base" latinLnBrk="0" hangingPunct="0">
              <a:lnSpc>
                <a:spcPct val="100000"/>
              </a:lnSpc>
              <a:spcBef>
                <a:spcPct val="0"/>
              </a:spcBef>
              <a:spcAft>
                <a:spcPct val="0"/>
              </a:spcAft>
              <a:buClrTx/>
              <a:buSzTx/>
              <a:buFontTx/>
              <a:buNone/>
              <a:tabLst/>
              <a:defRPr/>
            </a:pPr>
            <a:r>
              <a:rPr kumimoji="0" lang="en-GB" altLang="en-US" sz="1067" b="1"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rPr>
              <a:t>Company Limited by </a:t>
            </a:r>
          </a:p>
          <a:p>
            <a:pPr marL="0" marR="0" lvl="0" indent="2117" algn="ctr" defTabSz="1219170" rtl="0" eaLnBrk="0" fontAlgn="base" latinLnBrk="0" hangingPunct="0">
              <a:lnSpc>
                <a:spcPct val="100000"/>
              </a:lnSpc>
              <a:spcBef>
                <a:spcPct val="0"/>
              </a:spcBef>
              <a:spcAft>
                <a:spcPct val="0"/>
              </a:spcAft>
              <a:buClrTx/>
              <a:buSzTx/>
              <a:buFontTx/>
              <a:buNone/>
              <a:tabLst/>
              <a:defRPr/>
            </a:pPr>
            <a:r>
              <a:rPr kumimoji="0" lang="en-GB" altLang="en-US" sz="1067" b="1"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rPr>
              <a:t>Guarantee/Shares</a:t>
            </a:r>
          </a:p>
          <a:p>
            <a:pPr marL="0" marR="0" lvl="0" indent="2117" algn="ctr" defTabSz="1219170" rtl="0" eaLnBrk="0" fontAlgn="base" latinLnBrk="0" hangingPunct="0">
              <a:lnSpc>
                <a:spcPct val="100000"/>
              </a:lnSpc>
              <a:spcBef>
                <a:spcPct val="0"/>
              </a:spcBef>
              <a:spcAft>
                <a:spcPct val="0"/>
              </a:spcAft>
              <a:buClrTx/>
              <a:buSzTx/>
              <a:buFontTx/>
              <a:buNone/>
              <a:tabLst/>
              <a:defRPr/>
            </a:pPr>
            <a:r>
              <a:rPr kumimoji="0" lang="fr-FR" altLang="en-US" sz="1067" b="1"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rPr>
              <a:t>(OFFSHORE)</a:t>
            </a:r>
            <a:endParaRPr kumimoji="0" lang="en-GB" altLang="en-US" sz="1067" b="1"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a:p>
            <a:pPr marL="0" marR="0" lvl="0" indent="2117" algn="ctr" defTabSz="1219170" rtl="0" eaLnBrk="0" fontAlgn="base" latinLnBrk="0" hangingPunct="0">
              <a:lnSpc>
                <a:spcPct val="100000"/>
              </a:lnSpc>
              <a:spcBef>
                <a:spcPct val="0"/>
              </a:spcBef>
              <a:spcAft>
                <a:spcPct val="0"/>
              </a:spcAft>
              <a:buClrTx/>
              <a:buSzTx/>
              <a:buFontTx/>
              <a:buNone/>
              <a:tabLst/>
              <a:defRPr/>
            </a:pP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p:txBody>
      </p:sp>
      <p:sp>
        <p:nvSpPr>
          <p:cNvPr id="38" name="Text Box 17">
            <a:extLst>
              <a:ext uri="{FF2B5EF4-FFF2-40B4-BE49-F238E27FC236}">
                <a16:creationId xmlns:a16="http://schemas.microsoft.com/office/drawing/2014/main" id="{A4973F37-5341-4CE3-A886-5FD195383F35}"/>
              </a:ext>
            </a:extLst>
          </p:cNvPr>
          <p:cNvSpPr txBox="1">
            <a:spLocks noChangeArrowheads="1"/>
          </p:cNvSpPr>
          <p:nvPr/>
        </p:nvSpPr>
        <p:spPr bwMode="auto">
          <a:xfrm>
            <a:off x="648446" y="2676090"/>
            <a:ext cx="1198033" cy="999067"/>
          </a:xfrm>
          <a:prstGeom prst="rect">
            <a:avLst/>
          </a:prstGeom>
          <a:solidFill>
            <a:srgbClr val="0AC8C3"/>
          </a:solidFill>
          <a:ln>
            <a:noFill/>
          </a:ln>
        </p:spPr>
        <p:txBody>
          <a:bodyPr vert="horz" wrap="square" lIns="0" tIns="0" rIns="0" bIns="0" numCol="1" anchor="t" anchorCtr="0" compatLnSpc="1">
            <a:prstTxWarp prst="textNoShape">
              <a:avLst/>
            </a:prstTxWarp>
          </a:bodyP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rPr>
              <a:t>Founders and management team</a:t>
            </a:r>
            <a:endParaRPr kumimoji="0" lang="en-US" altLang="en-US" sz="2400" b="0" i="0" u="none" strike="noStrike" kern="0" cap="none" spc="0" normalizeH="0" baseline="0" noProof="0" dirty="0">
              <a:ln>
                <a:noFill/>
              </a:ln>
              <a:solidFill>
                <a:srgbClr val="FFFFFF"/>
              </a:solidFill>
              <a:effectLst/>
              <a:uLnTx/>
              <a:uFillTx/>
              <a:latin typeface="Arial" panose="020B0604020202020204" pitchFamily="34" charset="0"/>
              <a:ea typeface="+mn-ea"/>
              <a:cs typeface="Arial"/>
              <a:sym typeface="Arial"/>
            </a:endParaRPr>
          </a:p>
        </p:txBody>
      </p:sp>
      <p:sp>
        <p:nvSpPr>
          <p:cNvPr id="39" name="Rectangle 24">
            <a:extLst>
              <a:ext uri="{FF2B5EF4-FFF2-40B4-BE49-F238E27FC236}">
                <a16:creationId xmlns:a16="http://schemas.microsoft.com/office/drawing/2014/main" id="{3E49C9FC-4434-409F-BFEA-E42A2F937CF4}"/>
              </a:ext>
            </a:extLst>
          </p:cNvPr>
          <p:cNvSpPr>
            <a:spLocks noChangeArrowheads="1"/>
          </p:cNvSpPr>
          <p:nvPr/>
        </p:nvSpPr>
        <p:spPr bwMode="auto">
          <a:xfrm>
            <a:off x="2159374" y="2599640"/>
            <a:ext cx="1225657" cy="45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Receive Tokens</a:t>
            </a:r>
            <a:endParaRPr kumimoji="0" lang="en-GB" altLang="en-US" sz="667" b="0" i="0" u="none" strike="noStrike" kern="0" cap="none" spc="0" normalizeH="0" baseline="0" noProof="0" dirty="0">
              <a:ln>
                <a:noFill/>
              </a:ln>
              <a:solidFill>
                <a:srgbClr val="002060"/>
              </a:solidFill>
              <a:effectLst/>
              <a:uLnTx/>
              <a:uFillTx/>
              <a:latin typeface="Arial"/>
              <a:ea typeface="+mn-ea"/>
              <a:cs typeface="Arial"/>
              <a:sym typeface="Arial"/>
            </a:endParaRPr>
          </a:p>
        </p:txBody>
      </p:sp>
      <p:sp>
        <p:nvSpPr>
          <p:cNvPr id="40" name="Rectangle 25">
            <a:extLst>
              <a:ext uri="{FF2B5EF4-FFF2-40B4-BE49-F238E27FC236}">
                <a16:creationId xmlns:a16="http://schemas.microsoft.com/office/drawing/2014/main" id="{58EE44DF-CFF1-409F-8B4D-83C363BFE19F}"/>
              </a:ext>
            </a:extLst>
          </p:cNvPr>
          <p:cNvSpPr>
            <a:spLocks noChangeArrowheads="1"/>
          </p:cNvSpPr>
          <p:nvPr/>
        </p:nvSpPr>
        <p:spPr bwMode="auto">
          <a:xfrm>
            <a:off x="1928341" y="3498001"/>
            <a:ext cx="1419619" cy="45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Manage the Token </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issuance entity</a:t>
            </a:r>
            <a:endParaRPr kumimoji="0" lang="en-US" altLang="en-US" sz="1333" b="0" i="0" u="none" strike="noStrike" kern="0" cap="none" spc="0" normalizeH="0" baseline="0" noProof="0" dirty="0">
              <a:ln>
                <a:noFill/>
              </a:ln>
              <a:solidFill>
                <a:srgbClr val="002060"/>
              </a:solidFill>
              <a:effectLst/>
              <a:uLnTx/>
              <a:uFillTx/>
              <a:latin typeface="Arial"/>
              <a:ea typeface="Georgia" panose="02040502050405020303" pitchFamily="18" charset="0"/>
              <a:cs typeface="Georgia" panose="02040502050405020303" pitchFamily="18" charset="0"/>
              <a:sym typeface="Arial"/>
            </a:endParaRPr>
          </a:p>
        </p:txBody>
      </p:sp>
      <p:sp>
        <p:nvSpPr>
          <p:cNvPr id="41" name="Rectangle 40">
            <a:extLst>
              <a:ext uri="{FF2B5EF4-FFF2-40B4-BE49-F238E27FC236}">
                <a16:creationId xmlns:a16="http://schemas.microsoft.com/office/drawing/2014/main" id="{426E84A4-26A9-4FC9-A3E1-B6A1516BD70F}"/>
              </a:ext>
            </a:extLst>
          </p:cNvPr>
          <p:cNvSpPr>
            <a:spLocks noChangeArrowheads="1"/>
          </p:cNvSpPr>
          <p:nvPr/>
        </p:nvSpPr>
        <p:spPr bwMode="auto">
          <a:xfrm>
            <a:off x="4833685" y="2113769"/>
            <a:ext cx="1155124" cy="45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1"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Shareholders/</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1"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Guarantors</a:t>
            </a:r>
            <a:endParaRPr kumimoji="0" lang="en-US" altLang="en-US" sz="1467" b="0" i="0" u="none" strike="noStrike" kern="0" cap="none" spc="0" normalizeH="0" baseline="0" noProof="0" dirty="0">
              <a:ln>
                <a:noFill/>
              </a:ln>
              <a:solidFill>
                <a:srgbClr val="002060"/>
              </a:solidFill>
              <a:effectLst/>
              <a:uLnTx/>
              <a:uFillTx/>
              <a:latin typeface="Arial"/>
              <a:ea typeface="Georgia" panose="02040502050405020303" pitchFamily="18" charset="0"/>
              <a:cs typeface="Georgia" panose="02040502050405020303" pitchFamily="18" charset="0"/>
              <a:sym typeface="Arial"/>
            </a:endParaRPr>
          </a:p>
        </p:txBody>
      </p:sp>
      <p:sp>
        <p:nvSpPr>
          <p:cNvPr id="42" name="Rectangle 30">
            <a:extLst>
              <a:ext uri="{FF2B5EF4-FFF2-40B4-BE49-F238E27FC236}">
                <a16:creationId xmlns:a16="http://schemas.microsoft.com/office/drawing/2014/main" id="{59970B53-4F87-488F-98BE-D4510FD0A01D}"/>
              </a:ext>
            </a:extLst>
          </p:cNvPr>
          <p:cNvSpPr>
            <a:spLocks noChangeArrowheads="1"/>
          </p:cNvSpPr>
          <p:nvPr/>
        </p:nvSpPr>
        <p:spPr bwMode="auto">
          <a:xfrm>
            <a:off x="6153815" y="2581432"/>
            <a:ext cx="1594347" cy="61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Pays in crypto or fiat </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(e.g. ETH, BTC, USD)</a:t>
            </a:r>
            <a:endParaRPr kumimoji="0" lang="en-GB" altLang="en-US" sz="667" b="0" i="0" u="none" strike="noStrike" kern="0" cap="none" spc="0" normalizeH="0" baseline="0" noProof="0" dirty="0">
              <a:ln>
                <a:noFill/>
              </a:ln>
              <a:solidFill>
                <a:srgbClr val="002060"/>
              </a:solidFill>
              <a:effectLst/>
              <a:uLnTx/>
              <a:uFillTx/>
              <a:latin typeface="Arial"/>
              <a:ea typeface="+mn-ea"/>
              <a:cs typeface="Arial"/>
              <a:sym typeface="Arial"/>
            </a:endParaRPr>
          </a:p>
        </p:txBody>
      </p:sp>
      <p:sp>
        <p:nvSpPr>
          <p:cNvPr id="43" name="Rectangle 33">
            <a:extLst>
              <a:ext uri="{FF2B5EF4-FFF2-40B4-BE49-F238E27FC236}">
                <a16:creationId xmlns:a16="http://schemas.microsoft.com/office/drawing/2014/main" id="{267B24DD-5561-43D4-894D-C346302E049C}"/>
              </a:ext>
            </a:extLst>
          </p:cNvPr>
          <p:cNvSpPr>
            <a:spLocks noChangeArrowheads="1"/>
          </p:cNvSpPr>
          <p:nvPr/>
        </p:nvSpPr>
        <p:spPr bwMode="auto">
          <a:xfrm>
            <a:off x="5599356" y="4137031"/>
            <a:ext cx="2066912" cy="82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253920" rIns="121920" bIns="236992" numCol="1" anchor="ctr" anchorCtr="0" compatLnSpc="1">
            <a:prstTxWarp prst="textNoShape">
              <a:avLst/>
            </a:prstTxWarp>
            <a:spAutoFit/>
          </a:bodyPr>
          <a:lstStyle>
            <a:lvl1pPr indent="889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1853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Use the token to participate </a:t>
            </a:r>
          </a:p>
          <a:p>
            <a:pPr marL="0" marR="0" lvl="0" indent="11853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in the ecosystem</a:t>
            </a:r>
          </a:p>
        </p:txBody>
      </p:sp>
      <p:sp>
        <p:nvSpPr>
          <p:cNvPr id="44" name="Rectangle 25">
            <a:extLst>
              <a:ext uri="{FF2B5EF4-FFF2-40B4-BE49-F238E27FC236}">
                <a16:creationId xmlns:a16="http://schemas.microsoft.com/office/drawing/2014/main" id="{8022C665-7C3C-4AB3-882F-C4B820F0E998}"/>
              </a:ext>
            </a:extLst>
          </p:cNvPr>
          <p:cNvSpPr>
            <a:spLocks noChangeArrowheads="1"/>
          </p:cNvSpPr>
          <p:nvPr/>
        </p:nvSpPr>
        <p:spPr bwMode="auto">
          <a:xfrm>
            <a:off x="3211057" y="3763353"/>
            <a:ext cx="1575111" cy="45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Provides funding &amp; </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oversees project R&amp;D</a:t>
            </a:r>
            <a:endParaRPr kumimoji="0" lang="en-US" altLang="en-US" sz="1333" b="0" i="0" u="none" strike="noStrike" kern="0" cap="none" spc="0" normalizeH="0" baseline="0" noProof="0" dirty="0">
              <a:ln>
                <a:noFill/>
              </a:ln>
              <a:solidFill>
                <a:srgbClr val="002060"/>
              </a:solidFill>
              <a:effectLst/>
              <a:uLnTx/>
              <a:uFillTx/>
              <a:latin typeface="Arial"/>
              <a:ea typeface="Georgia" panose="02040502050405020303" pitchFamily="18" charset="0"/>
              <a:cs typeface="Georgia" panose="02040502050405020303" pitchFamily="18" charset="0"/>
              <a:sym typeface="Arial"/>
            </a:endParaRPr>
          </a:p>
        </p:txBody>
      </p:sp>
      <p:sp>
        <p:nvSpPr>
          <p:cNvPr id="45" name="Rectangle 44">
            <a:extLst>
              <a:ext uri="{FF2B5EF4-FFF2-40B4-BE49-F238E27FC236}">
                <a16:creationId xmlns:a16="http://schemas.microsoft.com/office/drawing/2014/main" id="{1B3FA8C8-C068-405E-AB82-EFF9AE3ABCA8}"/>
              </a:ext>
            </a:extLst>
          </p:cNvPr>
          <p:cNvSpPr>
            <a:spLocks noChangeArrowheads="1"/>
          </p:cNvSpPr>
          <p:nvPr/>
        </p:nvSpPr>
        <p:spPr bwMode="auto">
          <a:xfrm>
            <a:off x="6018273" y="2279323"/>
            <a:ext cx="1648849" cy="451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Issues whitepaper and </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project information</a:t>
            </a:r>
            <a:endParaRPr kumimoji="0" lang="en-GB" altLang="en-US" sz="667" b="0" i="0" u="none" strike="noStrike" kern="0" cap="none" spc="0" normalizeH="0" baseline="0" noProof="0" dirty="0">
              <a:ln>
                <a:noFill/>
              </a:ln>
              <a:solidFill>
                <a:srgbClr val="002060"/>
              </a:solidFill>
              <a:effectLst/>
              <a:uLnTx/>
              <a:uFillTx/>
              <a:latin typeface="Arial"/>
              <a:ea typeface="+mn-ea"/>
              <a:cs typeface="Arial"/>
              <a:sym typeface="Arial"/>
            </a:endParaRPr>
          </a:p>
        </p:txBody>
      </p:sp>
      <p:sp>
        <p:nvSpPr>
          <p:cNvPr id="46" name="Rectangle 24">
            <a:extLst>
              <a:ext uri="{FF2B5EF4-FFF2-40B4-BE49-F238E27FC236}">
                <a16:creationId xmlns:a16="http://schemas.microsoft.com/office/drawing/2014/main" id="{1E6A3FC5-05FE-4198-993B-D363CAF99167}"/>
              </a:ext>
            </a:extLst>
          </p:cNvPr>
          <p:cNvSpPr>
            <a:spLocks noChangeArrowheads="1"/>
          </p:cNvSpPr>
          <p:nvPr/>
        </p:nvSpPr>
        <p:spPr bwMode="auto">
          <a:xfrm>
            <a:off x="4126577" y="4353431"/>
            <a:ext cx="1246175" cy="841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altLang="en-US" sz="1067" b="0" i="0" u="none" strike="noStrike" kern="0" cap="none" spc="0" normalizeH="0" baseline="0" noProof="0" dirty="0">
              <a:ln>
                <a:noFill/>
              </a:ln>
              <a:solidFill>
                <a:srgbClr val="FFFFFF"/>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118530" algn="ctr"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a:ea typeface="Georgia" panose="02040502050405020303" pitchFamily="18" charset="0"/>
                <a:cs typeface="Arial" panose="020B0604020202020204" pitchFamily="34" charset="0"/>
                <a:sym typeface="Arial"/>
              </a:rPr>
              <a:t>Project / </a:t>
            </a:r>
          </a:p>
          <a:p>
            <a:pPr marL="0" marR="0" lvl="0" indent="118530" algn="ctr"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a:ea typeface="Georgia" panose="02040502050405020303" pitchFamily="18" charset="0"/>
                <a:cs typeface="Arial" panose="020B0604020202020204" pitchFamily="34" charset="0"/>
                <a:sym typeface="Arial"/>
              </a:rPr>
              <a:t>Ecosystem</a:t>
            </a:r>
          </a:p>
          <a:p>
            <a:pPr marL="0" marR="0" lvl="0" indent="118530" algn="ctr" defTabSz="121917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Arial"/>
                <a:ea typeface="Georgia" panose="02040502050405020303" pitchFamily="18" charset="0"/>
                <a:cs typeface="Arial" panose="020B0604020202020204" pitchFamily="34" charset="0"/>
                <a:sym typeface="Arial"/>
              </a:rPr>
              <a:t>(ONSHORE)</a:t>
            </a:r>
          </a:p>
        </p:txBody>
      </p:sp>
      <p:sp>
        <p:nvSpPr>
          <p:cNvPr id="47" name="Rectangle 24">
            <a:extLst>
              <a:ext uri="{FF2B5EF4-FFF2-40B4-BE49-F238E27FC236}">
                <a16:creationId xmlns:a16="http://schemas.microsoft.com/office/drawing/2014/main" id="{6EFBFBCC-7891-4BEA-A6F6-906402A01208}"/>
              </a:ext>
            </a:extLst>
          </p:cNvPr>
          <p:cNvSpPr>
            <a:spLocks noChangeArrowheads="1"/>
          </p:cNvSpPr>
          <p:nvPr/>
        </p:nvSpPr>
        <p:spPr bwMode="auto">
          <a:xfrm>
            <a:off x="6178502" y="3387866"/>
            <a:ext cx="1014060"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Issues token</a:t>
            </a:r>
          </a:p>
        </p:txBody>
      </p:sp>
      <p:sp>
        <p:nvSpPr>
          <p:cNvPr id="48" name="Rectangle 24">
            <a:extLst>
              <a:ext uri="{FF2B5EF4-FFF2-40B4-BE49-F238E27FC236}">
                <a16:creationId xmlns:a16="http://schemas.microsoft.com/office/drawing/2014/main" id="{E505B956-9362-40E9-B135-C810940D810D}"/>
              </a:ext>
            </a:extLst>
          </p:cNvPr>
          <p:cNvSpPr>
            <a:spLocks noChangeArrowheads="1"/>
          </p:cNvSpPr>
          <p:nvPr/>
        </p:nvSpPr>
        <p:spPr bwMode="auto">
          <a:xfrm>
            <a:off x="8410924" y="3986720"/>
            <a:ext cx="663002" cy="615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endPar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endParaRP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Token </a:t>
            </a:r>
          </a:p>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0"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t</a:t>
            </a:r>
            <a:r>
              <a:rPr kumimoji="0" lang="en-US" altLang="en-US" sz="1067" b="0" i="0" u="none" strike="noStrike" kern="0" cap="none" spc="0" normalizeH="0" baseline="0" noProof="0" dirty="0" err="1">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rading</a:t>
            </a:r>
            <a:endParaRPr kumimoji="0" lang="en-GB" altLang="en-US" sz="667" b="0" i="0" u="none" strike="noStrike" kern="0" cap="none" spc="0" normalizeH="0" baseline="0" noProof="0" dirty="0">
              <a:ln>
                <a:noFill/>
              </a:ln>
              <a:solidFill>
                <a:srgbClr val="002060"/>
              </a:solidFill>
              <a:effectLst/>
              <a:uLnTx/>
              <a:uFillTx/>
              <a:latin typeface="Arial"/>
              <a:ea typeface="+mn-ea"/>
              <a:cs typeface="Arial"/>
              <a:sym typeface="Arial"/>
            </a:endParaRPr>
          </a:p>
        </p:txBody>
      </p:sp>
      <p:grpSp>
        <p:nvGrpSpPr>
          <p:cNvPr id="49" name="Group 19">
            <a:extLst>
              <a:ext uri="{FF2B5EF4-FFF2-40B4-BE49-F238E27FC236}">
                <a16:creationId xmlns:a16="http://schemas.microsoft.com/office/drawing/2014/main" id="{A027F895-E4D1-4BF7-A37B-646231C07838}"/>
              </a:ext>
            </a:extLst>
          </p:cNvPr>
          <p:cNvGrpSpPr>
            <a:grpSpLocks/>
          </p:cNvGrpSpPr>
          <p:nvPr/>
        </p:nvGrpSpPr>
        <p:grpSpPr bwMode="auto">
          <a:xfrm>
            <a:off x="8149495" y="1728781"/>
            <a:ext cx="508000" cy="937684"/>
            <a:chOff x="5666" y="-1141"/>
            <a:chExt cx="600" cy="1107"/>
          </a:xfrm>
        </p:grpSpPr>
        <p:sp>
          <p:nvSpPr>
            <p:cNvPr id="50" name="AutoShape 21">
              <a:extLst>
                <a:ext uri="{FF2B5EF4-FFF2-40B4-BE49-F238E27FC236}">
                  <a16:creationId xmlns:a16="http://schemas.microsoft.com/office/drawing/2014/main" id="{B1F30282-CD17-4BF6-819D-992DBD51A0EB}"/>
                </a:ext>
              </a:extLst>
            </p:cNvPr>
            <p:cNvSpPr>
              <a:spLocks/>
            </p:cNvSpPr>
            <p:nvPr/>
          </p:nvSpPr>
          <p:spPr bwMode="auto">
            <a:xfrm>
              <a:off x="5666" y="-1142"/>
              <a:ext cx="600" cy="634"/>
            </a:xfrm>
            <a:custGeom>
              <a:avLst/>
              <a:gdLst>
                <a:gd name="T0" fmla="+- 0 6080 5666"/>
                <a:gd name="T1" fmla="*/ T0 w 600"/>
                <a:gd name="T2" fmla="+- 0 -1128 -1141"/>
                <a:gd name="T3" fmla="*/ -1128 h 634"/>
                <a:gd name="T4" fmla="+- 0 6070 5666"/>
                <a:gd name="T5" fmla="*/ T4 w 600"/>
                <a:gd name="T6" fmla="+- 0 -1075 -1141"/>
                <a:gd name="T7" fmla="*/ -1075 h 634"/>
                <a:gd name="T8" fmla="+- 0 6123 5666"/>
                <a:gd name="T9" fmla="*/ T8 w 600"/>
                <a:gd name="T10" fmla="+- 0 -1044 -1141"/>
                <a:gd name="T11" fmla="*/ -1044 h 634"/>
                <a:gd name="T12" fmla="+- 0 6163 5666"/>
                <a:gd name="T13" fmla="*/ T12 w 600"/>
                <a:gd name="T14" fmla="+- 0 -1085 -1141"/>
                <a:gd name="T15" fmla="*/ -1085 h 634"/>
                <a:gd name="T16" fmla="+- 0 6133 5666"/>
                <a:gd name="T17" fmla="*/ T16 w 600"/>
                <a:gd name="T18" fmla="+- 0 -1138 -1141"/>
                <a:gd name="T19" fmla="*/ -1138 h 634"/>
                <a:gd name="T20" fmla="+- 0 5856 5666"/>
                <a:gd name="T21" fmla="*/ T20 w 600"/>
                <a:gd name="T22" fmla="+- 0 -524 -1141"/>
                <a:gd name="T23" fmla="*/ -524 h 634"/>
                <a:gd name="T24" fmla="+- 0 6023 5666"/>
                <a:gd name="T25" fmla="*/ T24 w 600"/>
                <a:gd name="T26" fmla="+- 0 -511 -1141"/>
                <a:gd name="T27" fmla="*/ -511 h 634"/>
                <a:gd name="T28" fmla="+- 0 5850 5666"/>
                <a:gd name="T29" fmla="*/ T28 w 600"/>
                <a:gd name="T30" fmla="+- 0 -761 -1141"/>
                <a:gd name="T31" fmla="*/ -761 h 634"/>
                <a:gd name="T32" fmla="+- 0 5780 5666"/>
                <a:gd name="T33" fmla="*/ T32 w 600"/>
                <a:gd name="T34" fmla="+- 0 -721 -1141"/>
                <a:gd name="T35" fmla="*/ -721 h 634"/>
                <a:gd name="T36" fmla="+- 0 5786 5666"/>
                <a:gd name="T37" fmla="*/ T36 w 600"/>
                <a:gd name="T38" fmla="+- 0 -554 -1141"/>
                <a:gd name="T39" fmla="*/ -554 h 634"/>
                <a:gd name="T40" fmla="+- 0 6165 5666"/>
                <a:gd name="T41" fmla="*/ T40 w 600"/>
                <a:gd name="T42" fmla="+- 0 -678 -1141"/>
                <a:gd name="T43" fmla="*/ -678 h 634"/>
                <a:gd name="T44" fmla="+- 0 6090 5666"/>
                <a:gd name="T45" fmla="*/ T44 w 600"/>
                <a:gd name="T46" fmla="+- 0 -634 -1141"/>
                <a:gd name="T47" fmla="*/ -634 h 634"/>
                <a:gd name="T48" fmla="+- 0 6171 5666"/>
                <a:gd name="T49" fmla="*/ T48 w 600"/>
                <a:gd name="T50" fmla="+- 0 -634 -1141"/>
                <a:gd name="T51" fmla="*/ -634 h 634"/>
                <a:gd name="T52" fmla="+- 0 6165 5666"/>
                <a:gd name="T53" fmla="*/ T52 w 600"/>
                <a:gd name="T54" fmla="+- 0 -678 -1141"/>
                <a:gd name="T55" fmla="*/ -678 h 634"/>
                <a:gd name="T56" fmla="+- 0 6146 5666"/>
                <a:gd name="T57" fmla="*/ T56 w 600"/>
                <a:gd name="T58" fmla="+- 0 -731 -1141"/>
                <a:gd name="T59" fmla="*/ -731 h 634"/>
                <a:gd name="T60" fmla="+- 0 5886 5666"/>
                <a:gd name="T61" fmla="*/ T60 w 600"/>
                <a:gd name="T62" fmla="+- 0 -944 -1141"/>
                <a:gd name="T63" fmla="*/ -944 h 634"/>
                <a:gd name="T64" fmla="+- 0 5766 5666"/>
                <a:gd name="T65" fmla="*/ T64 w 600"/>
                <a:gd name="T66" fmla="+- 0 -761 -1141"/>
                <a:gd name="T67" fmla="*/ -761 h 634"/>
                <a:gd name="T68" fmla="+- 0 5833 5666"/>
                <a:gd name="T69" fmla="*/ T68 w 600"/>
                <a:gd name="T70" fmla="+- 0 -794 -1141"/>
                <a:gd name="T71" fmla="*/ -794 h 634"/>
                <a:gd name="T72" fmla="+- 0 5853 5666"/>
                <a:gd name="T73" fmla="*/ T72 w 600"/>
                <a:gd name="T74" fmla="+- 0 -844 -1141"/>
                <a:gd name="T75" fmla="*/ -844 h 634"/>
                <a:gd name="T76" fmla="+- 0 5880 5666"/>
                <a:gd name="T77" fmla="*/ T76 w 600"/>
                <a:gd name="T78" fmla="+- 0 -938 -1141"/>
                <a:gd name="T79" fmla="*/ -938 h 634"/>
                <a:gd name="T80" fmla="+- 0 6023 5666"/>
                <a:gd name="T81" fmla="*/ T80 w 600"/>
                <a:gd name="T82" fmla="+- 0 -1024 -1141"/>
                <a:gd name="T83" fmla="*/ -1024 h 634"/>
                <a:gd name="T84" fmla="+- 0 5990 5666"/>
                <a:gd name="T85" fmla="*/ T84 w 600"/>
                <a:gd name="T86" fmla="+- 0 -991 -1141"/>
                <a:gd name="T87" fmla="*/ -991 h 634"/>
                <a:gd name="T88" fmla="+- 0 6040 5666"/>
                <a:gd name="T89" fmla="*/ T88 w 600"/>
                <a:gd name="T90" fmla="+- 0 -951 -1141"/>
                <a:gd name="T91" fmla="*/ -951 h 634"/>
                <a:gd name="T92" fmla="+- 0 6080 5666"/>
                <a:gd name="T93" fmla="*/ T92 w 600"/>
                <a:gd name="T94" fmla="+- 0 -884 -1141"/>
                <a:gd name="T95" fmla="*/ -884 h 634"/>
                <a:gd name="T96" fmla="+- 0 6056 5666"/>
                <a:gd name="T97" fmla="*/ T96 w 600"/>
                <a:gd name="T98" fmla="+- 0 -794 -1141"/>
                <a:gd name="T99" fmla="*/ -794 h 634"/>
                <a:gd name="T100" fmla="+- 0 6156 5666"/>
                <a:gd name="T101" fmla="*/ T100 w 600"/>
                <a:gd name="T102" fmla="+- 0 -771 -1141"/>
                <a:gd name="T103" fmla="*/ -771 h 634"/>
                <a:gd name="T104" fmla="+- 0 6180 5666"/>
                <a:gd name="T105" fmla="*/ T104 w 600"/>
                <a:gd name="T106" fmla="+- 0 -944 -1141"/>
                <a:gd name="T107" fmla="*/ -944 h 634"/>
                <a:gd name="T108" fmla="+- 0 6083 5666"/>
                <a:gd name="T109" fmla="*/ T108 w 600"/>
                <a:gd name="T110" fmla="+- 0 -1028 -1141"/>
                <a:gd name="T111" fmla="*/ -1028 h 634"/>
                <a:gd name="T112" fmla="+- 0 5920 5666"/>
                <a:gd name="T113" fmla="*/ T112 w 600"/>
                <a:gd name="T114" fmla="+- 0 -931 -1141"/>
                <a:gd name="T115" fmla="*/ -931 h 634"/>
                <a:gd name="T116" fmla="+- 0 5886 5666"/>
                <a:gd name="T117" fmla="*/ T116 w 600"/>
                <a:gd name="T118" fmla="+- 0 -848 -1141"/>
                <a:gd name="T119" fmla="*/ -848 h 634"/>
                <a:gd name="T120" fmla="+- 0 5936 5666"/>
                <a:gd name="T121" fmla="*/ T120 w 600"/>
                <a:gd name="T122" fmla="+- 0 -791 -1141"/>
                <a:gd name="T123" fmla="*/ -791 h 634"/>
                <a:gd name="T124" fmla="+- 0 6013 5666"/>
                <a:gd name="T125" fmla="*/ T124 w 600"/>
                <a:gd name="T126" fmla="+- 0 -798 -1141"/>
                <a:gd name="T127" fmla="*/ -798 h 634"/>
                <a:gd name="T128" fmla="+- 0 6046 5666"/>
                <a:gd name="T129" fmla="*/ T128 w 600"/>
                <a:gd name="T130" fmla="+- 0 -881 -1141"/>
                <a:gd name="T131" fmla="*/ -881 h 634"/>
                <a:gd name="T132" fmla="+- 0 6000 5666"/>
                <a:gd name="T133" fmla="*/ T132 w 600"/>
                <a:gd name="T134" fmla="+- 0 -941 -1141"/>
                <a:gd name="T135" fmla="*/ -941 h 634"/>
                <a:gd name="T136" fmla="+- 0 5726 5666"/>
                <a:gd name="T137" fmla="*/ T136 w 600"/>
                <a:gd name="T138" fmla="+- 0 -1024 -1141"/>
                <a:gd name="T139" fmla="*/ -1024 h 634"/>
                <a:gd name="T140" fmla="+- 0 5693 5666"/>
                <a:gd name="T141" fmla="*/ T140 w 600"/>
                <a:gd name="T142" fmla="+- 0 -991 -1141"/>
                <a:gd name="T143" fmla="*/ -991 h 634"/>
                <a:gd name="T144" fmla="+- 0 5676 5666"/>
                <a:gd name="T145" fmla="*/ T144 w 600"/>
                <a:gd name="T146" fmla="+- 0 -798 -1141"/>
                <a:gd name="T147" fmla="*/ -798 h 634"/>
                <a:gd name="T148" fmla="+- 0 5713 5666"/>
                <a:gd name="T149" fmla="*/ T148 w 600"/>
                <a:gd name="T150" fmla="+- 0 -808 -1141"/>
                <a:gd name="T151" fmla="*/ -808 h 634"/>
                <a:gd name="T152" fmla="+- 0 5893 5666"/>
                <a:gd name="T153" fmla="*/ T152 w 600"/>
                <a:gd name="T154" fmla="+- 0 -951 -1141"/>
                <a:gd name="T155" fmla="*/ -951 h 634"/>
                <a:gd name="T156" fmla="+- 0 5786 5666"/>
                <a:gd name="T157" fmla="*/ T156 w 600"/>
                <a:gd name="T158" fmla="+- 0 -1028 -1141"/>
                <a:gd name="T159" fmla="*/ -1028 h 634"/>
                <a:gd name="T160" fmla="+- 0 6220 5666"/>
                <a:gd name="T161" fmla="*/ T160 w 600"/>
                <a:gd name="T162" fmla="+- 0 -808 -1141"/>
                <a:gd name="T163" fmla="*/ -808 h 634"/>
                <a:gd name="T164" fmla="+- 0 6256 5666"/>
                <a:gd name="T165" fmla="*/ T164 w 600"/>
                <a:gd name="T166" fmla="+- 0 -798 -1141"/>
                <a:gd name="T167" fmla="*/ -798 h 634"/>
                <a:gd name="T168" fmla="+- 0 6247 5666"/>
                <a:gd name="T169" fmla="*/ T168 w 600"/>
                <a:gd name="T170" fmla="+- 0 -944 -1141"/>
                <a:gd name="T171" fmla="*/ -944 h 634"/>
                <a:gd name="T172" fmla="+- 0 5926 5666"/>
                <a:gd name="T173" fmla="*/ T172 w 600"/>
                <a:gd name="T174" fmla="+- 0 -971 -1141"/>
                <a:gd name="T175" fmla="*/ -971 h 634"/>
                <a:gd name="T176" fmla="+- 0 5936 5666"/>
                <a:gd name="T177" fmla="*/ T176 w 600"/>
                <a:gd name="T178" fmla="+- 0 -1008 -1141"/>
                <a:gd name="T179" fmla="*/ -1008 h 634"/>
                <a:gd name="T180" fmla="+- 0 6190 5666"/>
                <a:gd name="T181" fmla="*/ T180 w 600"/>
                <a:gd name="T182" fmla="+- 0 -1028 -1141"/>
                <a:gd name="T183" fmla="*/ -1028 h 634"/>
                <a:gd name="T184" fmla="+- 0 6240 5666"/>
                <a:gd name="T185" fmla="*/ T184 w 600"/>
                <a:gd name="T186" fmla="+- 0 -991 -1141"/>
                <a:gd name="T187" fmla="*/ -991 h 634"/>
                <a:gd name="T188" fmla="+- 0 6206 5666"/>
                <a:gd name="T189" fmla="*/ T188 w 600"/>
                <a:gd name="T190" fmla="+- 0 -1024 -1141"/>
                <a:gd name="T191" fmla="*/ -1024 h 634"/>
                <a:gd name="T192" fmla="+- 0 5800 5666"/>
                <a:gd name="T193" fmla="*/ T192 w 600"/>
                <a:gd name="T194" fmla="+- 0 -1138 -1141"/>
                <a:gd name="T195" fmla="*/ -1138 h 634"/>
                <a:gd name="T196" fmla="+- 0 5770 5666"/>
                <a:gd name="T197" fmla="*/ T196 w 600"/>
                <a:gd name="T198" fmla="+- 0 -1085 -1141"/>
                <a:gd name="T199" fmla="*/ -1085 h 634"/>
                <a:gd name="T200" fmla="+- 0 5810 5666"/>
                <a:gd name="T201" fmla="*/ T200 w 600"/>
                <a:gd name="T202" fmla="+- 0 -1044 -1141"/>
                <a:gd name="T203" fmla="*/ -1044 h 634"/>
                <a:gd name="T204" fmla="+- 0 5863 5666"/>
                <a:gd name="T205" fmla="*/ T204 w 600"/>
                <a:gd name="T206" fmla="+- 0 -1075 -1141"/>
                <a:gd name="T207" fmla="*/ -1075 h 634"/>
                <a:gd name="T208" fmla="+- 0 5853 5666"/>
                <a:gd name="T209" fmla="*/ T208 w 600"/>
                <a:gd name="T210" fmla="+- 0 -1128 -1141"/>
                <a:gd name="T211" fmla="*/ -1128 h 63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600" h="634">
                  <a:moveTo>
                    <a:pt x="457" y="0"/>
                  </a:moveTo>
                  <a:lnTo>
                    <a:pt x="437" y="0"/>
                  </a:lnTo>
                  <a:lnTo>
                    <a:pt x="430" y="3"/>
                  </a:lnTo>
                  <a:lnTo>
                    <a:pt x="414" y="13"/>
                  </a:lnTo>
                  <a:lnTo>
                    <a:pt x="404" y="30"/>
                  </a:lnTo>
                  <a:lnTo>
                    <a:pt x="400" y="36"/>
                  </a:lnTo>
                  <a:lnTo>
                    <a:pt x="400" y="56"/>
                  </a:lnTo>
                  <a:lnTo>
                    <a:pt x="404" y="66"/>
                  </a:lnTo>
                  <a:lnTo>
                    <a:pt x="414" y="83"/>
                  </a:lnTo>
                  <a:lnTo>
                    <a:pt x="430" y="93"/>
                  </a:lnTo>
                  <a:lnTo>
                    <a:pt x="437" y="97"/>
                  </a:lnTo>
                  <a:lnTo>
                    <a:pt x="457" y="97"/>
                  </a:lnTo>
                  <a:lnTo>
                    <a:pt x="467" y="93"/>
                  </a:lnTo>
                  <a:lnTo>
                    <a:pt x="484" y="83"/>
                  </a:lnTo>
                  <a:lnTo>
                    <a:pt x="494" y="66"/>
                  </a:lnTo>
                  <a:lnTo>
                    <a:pt x="497" y="56"/>
                  </a:lnTo>
                  <a:lnTo>
                    <a:pt x="497" y="36"/>
                  </a:lnTo>
                  <a:lnTo>
                    <a:pt x="494" y="30"/>
                  </a:lnTo>
                  <a:lnTo>
                    <a:pt x="484" y="13"/>
                  </a:lnTo>
                  <a:lnTo>
                    <a:pt x="467" y="3"/>
                  </a:lnTo>
                  <a:lnTo>
                    <a:pt x="457" y="0"/>
                  </a:lnTo>
                  <a:close/>
                  <a:moveTo>
                    <a:pt x="404" y="507"/>
                  </a:moveTo>
                  <a:lnTo>
                    <a:pt x="197" y="507"/>
                  </a:lnTo>
                  <a:lnTo>
                    <a:pt x="190" y="617"/>
                  </a:lnTo>
                  <a:lnTo>
                    <a:pt x="244" y="630"/>
                  </a:lnTo>
                  <a:lnTo>
                    <a:pt x="270" y="633"/>
                  </a:lnTo>
                  <a:lnTo>
                    <a:pt x="327" y="633"/>
                  </a:lnTo>
                  <a:lnTo>
                    <a:pt x="357" y="630"/>
                  </a:lnTo>
                  <a:lnTo>
                    <a:pt x="410" y="617"/>
                  </a:lnTo>
                  <a:lnTo>
                    <a:pt x="404" y="507"/>
                  </a:lnTo>
                  <a:close/>
                  <a:moveTo>
                    <a:pt x="250" y="380"/>
                  </a:moveTo>
                  <a:lnTo>
                    <a:pt x="184" y="380"/>
                  </a:lnTo>
                  <a:lnTo>
                    <a:pt x="157" y="383"/>
                  </a:lnTo>
                  <a:lnTo>
                    <a:pt x="137" y="393"/>
                  </a:lnTo>
                  <a:lnTo>
                    <a:pt x="120" y="410"/>
                  </a:lnTo>
                  <a:lnTo>
                    <a:pt x="114" y="420"/>
                  </a:lnTo>
                  <a:lnTo>
                    <a:pt x="110" y="430"/>
                  </a:lnTo>
                  <a:lnTo>
                    <a:pt x="107" y="433"/>
                  </a:lnTo>
                  <a:lnTo>
                    <a:pt x="87" y="560"/>
                  </a:lnTo>
                  <a:lnTo>
                    <a:pt x="120" y="587"/>
                  </a:lnTo>
                  <a:lnTo>
                    <a:pt x="160" y="603"/>
                  </a:lnTo>
                  <a:lnTo>
                    <a:pt x="177" y="507"/>
                  </a:lnTo>
                  <a:lnTo>
                    <a:pt x="505" y="507"/>
                  </a:lnTo>
                  <a:lnTo>
                    <a:pt x="499" y="463"/>
                  </a:lnTo>
                  <a:lnTo>
                    <a:pt x="300" y="463"/>
                  </a:lnTo>
                  <a:lnTo>
                    <a:pt x="250" y="380"/>
                  </a:lnTo>
                  <a:close/>
                  <a:moveTo>
                    <a:pt x="505" y="507"/>
                  </a:moveTo>
                  <a:lnTo>
                    <a:pt x="424" y="507"/>
                  </a:lnTo>
                  <a:lnTo>
                    <a:pt x="440" y="603"/>
                  </a:lnTo>
                  <a:lnTo>
                    <a:pt x="480" y="583"/>
                  </a:lnTo>
                  <a:lnTo>
                    <a:pt x="514" y="560"/>
                  </a:lnTo>
                  <a:lnTo>
                    <a:pt x="505" y="507"/>
                  </a:lnTo>
                  <a:close/>
                  <a:moveTo>
                    <a:pt x="417" y="380"/>
                  </a:moveTo>
                  <a:lnTo>
                    <a:pt x="350" y="380"/>
                  </a:lnTo>
                  <a:lnTo>
                    <a:pt x="300" y="463"/>
                  </a:lnTo>
                  <a:lnTo>
                    <a:pt x="499" y="463"/>
                  </a:lnTo>
                  <a:lnTo>
                    <a:pt x="494" y="433"/>
                  </a:lnTo>
                  <a:lnTo>
                    <a:pt x="490" y="430"/>
                  </a:lnTo>
                  <a:lnTo>
                    <a:pt x="487" y="420"/>
                  </a:lnTo>
                  <a:lnTo>
                    <a:pt x="480" y="410"/>
                  </a:lnTo>
                  <a:lnTo>
                    <a:pt x="464" y="393"/>
                  </a:lnTo>
                  <a:lnTo>
                    <a:pt x="444" y="383"/>
                  </a:lnTo>
                  <a:lnTo>
                    <a:pt x="417" y="380"/>
                  </a:lnTo>
                  <a:close/>
                  <a:moveTo>
                    <a:pt x="220" y="197"/>
                  </a:moveTo>
                  <a:lnTo>
                    <a:pt x="87" y="197"/>
                  </a:lnTo>
                  <a:lnTo>
                    <a:pt x="84" y="407"/>
                  </a:lnTo>
                  <a:lnTo>
                    <a:pt x="90" y="393"/>
                  </a:lnTo>
                  <a:lnTo>
                    <a:pt x="100" y="380"/>
                  </a:lnTo>
                  <a:lnTo>
                    <a:pt x="110" y="370"/>
                  </a:lnTo>
                  <a:lnTo>
                    <a:pt x="137" y="357"/>
                  </a:lnTo>
                  <a:lnTo>
                    <a:pt x="150" y="350"/>
                  </a:lnTo>
                  <a:lnTo>
                    <a:pt x="167" y="347"/>
                  </a:lnTo>
                  <a:lnTo>
                    <a:pt x="210" y="347"/>
                  </a:lnTo>
                  <a:lnTo>
                    <a:pt x="200" y="330"/>
                  </a:lnTo>
                  <a:lnTo>
                    <a:pt x="190" y="313"/>
                  </a:lnTo>
                  <a:lnTo>
                    <a:pt x="187" y="297"/>
                  </a:lnTo>
                  <a:lnTo>
                    <a:pt x="187" y="257"/>
                  </a:lnTo>
                  <a:lnTo>
                    <a:pt x="194" y="237"/>
                  </a:lnTo>
                  <a:lnTo>
                    <a:pt x="200" y="220"/>
                  </a:lnTo>
                  <a:lnTo>
                    <a:pt x="214" y="203"/>
                  </a:lnTo>
                  <a:lnTo>
                    <a:pt x="220" y="197"/>
                  </a:lnTo>
                  <a:close/>
                  <a:moveTo>
                    <a:pt x="417" y="113"/>
                  </a:moveTo>
                  <a:lnTo>
                    <a:pt x="370" y="113"/>
                  </a:lnTo>
                  <a:lnTo>
                    <a:pt x="357" y="117"/>
                  </a:lnTo>
                  <a:lnTo>
                    <a:pt x="344" y="123"/>
                  </a:lnTo>
                  <a:lnTo>
                    <a:pt x="330" y="133"/>
                  </a:lnTo>
                  <a:lnTo>
                    <a:pt x="324" y="147"/>
                  </a:lnTo>
                  <a:lnTo>
                    <a:pt x="324" y="150"/>
                  </a:lnTo>
                  <a:lnTo>
                    <a:pt x="320" y="163"/>
                  </a:lnTo>
                  <a:lnTo>
                    <a:pt x="340" y="170"/>
                  </a:lnTo>
                  <a:lnTo>
                    <a:pt x="357" y="177"/>
                  </a:lnTo>
                  <a:lnTo>
                    <a:pt x="374" y="190"/>
                  </a:lnTo>
                  <a:lnTo>
                    <a:pt x="387" y="203"/>
                  </a:lnTo>
                  <a:lnTo>
                    <a:pt x="400" y="220"/>
                  </a:lnTo>
                  <a:lnTo>
                    <a:pt x="407" y="237"/>
                  </a:lnTo>
                  <a:lnTo>
                    <a:pt x="414" y="257"/>
                  </a:lnTo>
                  <a:lnTo>
                    <a:pt x="414" y="297"/>
                  </a:lnTo>
                  <a:lnTo>
                    <a:pt x="410" y="313"/>
                  </a:lnTo>
                  <a:lnTo>
                    <a:pt x="400" y="330"/>
                  </a:lnTo>
                  <a:lnTo>
                    <a:pt x="390" y="347"/>
                  </a:lnTo>
                  <a:lnTo>
                    <a:pt x="434" y="347"/>
                  </a:lnTo>
                  <a:lnTo>
                    <a:pt x="450" y="350"/>
                  </a:lnTo>
                  <a:lnTo>
                    <a:pt x="464" y="357"/>
                  </a:lnTo>
                  <a:lnTo>
                    <a:pt x="490" y="370"/>
                  </a:lnTo>
                  <a:lnTo>
                    <a:pt x="500" y="380"/>
                  </a:lnTo>
                  <a:lnTo>
                    <a:pt x="510" y="393"/>
                  </a:lnTo>
                  <a:lnTo>
                    <a:pt x="517" y="407"/>
                  </a:lnTo>
                  <a:lnTo>
                    <a:pt x="514" y="197"/>
                  </a:lnTo>
                  <a:lnTo>
                    <a:pt x="581" y="197"/>
                  </a:lnTo>
                  <a:lnTo>
                    <a:pt x="577" y="170"/>
                  </a:lnTo>
                  <a:lnTo>
                    <a:pt x="450" y="170"/>
                  </a:lnTo>
                  <a:lnTo>
                    <a:pt x="417" y="113"/>
                  </a:lnTo>
                  <a:close/>
                  <a:moveTo>
                    <a:pt x="317" y="197"/>
                  </a:moveTo>
                  <a:lnTo>
                    <a:pt x="284" y="197"/>
                  </a:lnTo>
                  <a:lnTo>
                    <a:pt x="270" y="200"/>
                  </a:lnTo>
                  <a:lnTo>
                    <a:pt x="254" y="210"/>
                  </a:lnTo>
                  <a:lnTo>
                    <a:pt x="234" y="230"/>
                  </a:lnTo>
                  <a:lnTo>
                    <a:pt x="227" y="243"/>
                  </a:lnTo>
                  <a:lnTo>
                    <a:pt x="220" y="260"/>
                  </a:lnTo>
                  <a:lnTo>
                    <a:pt x="220" y="293"/>
                  </a:lnTo>
                  <a:lnTo>
                    <a:pt x="227" y="307"/>
                  </a:lnTo>
                  <a:lnTo>
                    <a:pt x="234" y="323"/>
                  </a:lnTo>
                  <a:lnTo>
                    <a:pt x="254" y="343"/>
                  </a:lnTo>
                  <a:lnTo>
                    <a:pt x="270" y="350"/>
                  </a:lnTo>
                  <a:lnTo>
                    <a:pt x="284" y="357"/>
                  </a:lnTo>
                  <a:lnTo>
                    <a:pt x="317" y="357"/>
                  </a:lnTo>
                  <a:lnTo>
                    <a:pt x="334" y="350"/>
                  </a:lnTo>
                  <a:lnTo>
                    <a:pt x="347" y="343"/>
                  </a:lnTo>
                  <a:lnTo>
                    <a:pt x="367" y="323"/>
                  </a:lnTo>
                  <a:lnTo>
                    <a:pt x="374" y="307"/>
                  </a:lnTo>
                  <a:lnTo>
                    <a:pt x="380" y="293"/>
                  </a:lnTo>
                  <a:lnTo>
                    <a:pt x="380" y="260"/>
                  </a:lnTo>
                  <a:lnTo>
                    <a:pt x="374" y="243"/>
                  </a:lnTo>
                  <a:lnTo>
                    <a:pt x="367" y="230"/>
                  </a:lnTo>
                  <a:lnTo>
                    <a:pt x="347" y="210"/>
                  </a:lnTo>
                  <a:lnTo>
                    <a:pt x="334" y="200"/>
                  </a:lnTo>
                  <a:lnTo>
                    <a:pt x="317" y="197"/>
                  </a:lnTo>
                  <a:close/>
                  <a:moveTo>
                    <a:pt x="120" y="113"/>
                  </a:moveTo>
                  <a:lnTo>
                    <a:pt x="77" y="113"/>
                  </a:lnTo>
                  <a:lnTo>
                    <a:pt x="60" y="117"/>
                  </a:lnTo>
                  <a:lnTo>
                    <a:pt x="47" y="123"/>
                  </a:lnTo>
                  <a:lnTo>
                    <a:pt x="34" y="133"/>
                  </a:lnTo>
                  <a:lnTo>
                    <a:pt x="27" y="147"/>
                  </a:lnTo>
                  <a:lnTo>
                    <a:pt x="27" y="150"/>
                  </a:lnTo>
                  <a:lnTo>
                    <a:pt x="0" y="317"/>
                  </a:lnTo>
                  <a:lnTo>
                    <a:pt x="0" y="327"/>
                  </a:lnTo>
                  <a:lnTo>
                    <a:pt x="4" y="337"/>
                  </a:lnTo>
                  <a:lnTo>
                    <a:pt x="10" y="343"/>
                  </a:lnTo>
                  <a:lnTo>
                    <a:pt x="20" y="347"/>
                  </a:lnTo>
                  <a:lnTo>
                    <a:pt x="34" y="347"/>
                  </a:lnTo>
                  <a:lnTo>
                    <a:pt x="40" y="340"/>
                  </a:lnTo>
                  <a:lnTo>
                    <a:pt x="47" y="333"/>
                  </a:lnTo>
                  <a:lnTo>
                    <a:pt x="50" y="327"/>
                  </a:lnTo>
                  <a:lnTo>
                    <a:pt x="70" y="197"/>
                  </a:lnTo>
                  <a:lnTo>
                    <a:pt x="220" y="197"/>
                  </a:lnTo>
                  <a:lnTo>
                    <a:pt x="227" y="190"/>
                  </a:lnTo>
                  <a:lnTo>
                    <a:pt x="244" y="177"/>
                  </a:lnTo>
                  <a:lnTo>
                    <a:pt x="260" y="170"/>
                  </a:lnTo>
                  <a:lnTo>
                    <a:pt x="150" y="170"/>
                  </a:lnTo>
                  <a:lnTo>
                    <a:pt x="120" y="113"/>
                  </a:lnTo>
                  <a:close/>
                  <a:moveTo>
                    <a:pt x="581" y="197"/>
                  </a:moveTo>
                  <a:lnTo>
                    <a:pt x="530" y="197"/>
                  </a:lnTo>
                  <a:lnTo>
                    <a:pt x="550" y="327"/>
                  </a:lnTo>
                  <a:lnTo>
                    <a:pt x="554" y="333"/>
                  </a:lnTo>
                  <a:lnTo>
                    <a:pt x="560" y="340"/>
                  </a:lnTo>
                  <a:lnTo>
                    <a:pt x="567" y="347"/>
                  </a:lnTo>
                  <a:lnTo>
                    <a:pt x="580" y="347"/>
                  </a:lnTo>
                  <a:lnTo>
                    <a:pt x="590" y="343"/>
                  </a:lnTo>
                  <a:lnTo>
                    <a:pt x="597" y="337"/>
                  </a:lnTo>
                  <a:lnTo>
                    <a:pt x="600" y="327"/>
                  </a:lnTo>
                  <a:lnTo>
                    <a:pt x="600" y="317"/>
                  </a:lnTo>
                  <a:lnTo>
                    <a:pt x="581" y="197"/>
                  </a:lnTo>
                  <a:close/>
                  <a:moveTo>
                    <a:pt x="230" y="113"/>
                  </a:moveTo>
                  <a:lnTo>
                    <a:pt x="184" y="113"/>
                  </a:lnTo>
                  <a:lnTo>
                    <a:pt x="150" y="170"/>
                  </a:lnTo>
                  <a:lnTo>
                    <a:pt x="260" y="170"/>
                  </a:lnTo>
                  <a:lnTo>
                    <a:pt x="280" y="163"/>
                  </a:lnTo>
                  <a:lnTo>
                    <a:pt x="277" y="150"/>
                  </a:lnTo>
                  <a:lnTo>
                    <a:pt x="277" y="147"/>
                  </a:lnTo>
                  <a:lnTo>
                    <a:pt x="270" y="133"/>
                  </a:lnTo>
                  <a:lnTo>
                    <a:pt x="257" y="123"/>
                  </a:lnTo>
                  <a:lnTo>
                    <a:pt x="244" y="117"/>
                  </a:lnTo>
                  <a:lnTo>
                    <a:pt x="230" y="113"/>
                  </a:lnTo>
                  <a:close/>
                  <a:moveTo>
                    <a:pt x="524" y="113"/>
                  </a:moveTo>
                  <a:lnTo>
                    <a:pt x="480" y="113"/>
                  </a:lnTo>
                  <a:lnTo>
                    <a:pt x="450" y="170"/>
                  </a:lnTo>
                  <a:lnTo>
                    <a:pt x="577" y="170"/>
                  </a:lnTo>
                  <a:lnTo>
                    <a:pt x="574" y="150"/>
                  </a:lnTo>
                  <a:lnTo>
                    <a:pt x="574" y="147"/>
                  </a:lnTo>
                  <a:lnTo>
                    <a:pt x="567" y="133"/>
                  </a:lnTo>
                  <a:lnTo>
                    <a:pt x="554" y="123"/>
                  </a:lnTo>
                  <a:lnTo>
                    <a:pt x="540" y="117"/>
                  </a:lnTo>
                  <a:lnTo>
                    <a:pt x="524" y="113"/>
                  </a:lnTo>
                  <a:close/>
                  <a:moveTo>
                    <a:pt x="164" y="0"/>
                  </a:moveTo>
                  <a:lnTo>
                    <a:pt x="144" y="0"/>
                  </a:lnTo>
                  <a:lnTo>
                    <a:pt x="134" y="3"/>
                  </a:lnTo>
                  <a:lnTo>
                    <a:pt x="117" y="13"/>
                  </a:lnTo>
                  <a:lnTo>
                    <a:pt x="107" y="30"/>
                  </a:lnTo>
                  <a:lnTo>
                    <a:pt x="104" y="36"/>
                  </a:lnTo>
                  <a:lnTo>
                    <a:pt x="104" y="56"/>
                  </a:lnTo>
                  <a:lnTo>
                    <a:pt x="107" y="66"/>
                  </a:lnTo>
                  <a:lnTo>
                    <a:pt x="117" y="83"/>
                  </a:lnTo>
                  <a:lnTo>
                    <a:pt x="134" y="93"/>
                  </a:lnTo>
                  <a:lnTo>
                    <a:pt x="144" y="97"/>
                  </a:lnTo>
                  <a:lnTo>
                    <a:pt x="164" y="97"/>
                  </a:lnTo>
                  <a:lnTo>
                    <a:pt x="170" y="93"/>
                  </a:lnTo>
                  <a:lnTo>
                    <a:pt x="187" y="83"/>
                  </a:lnTo>
                  <a:lnTo>
                    <a:pt x="197" y="66"/>
                  </a:lnTo>
                  <a:lnTo>
                    <a:pt x="200" y="56"/>
                  </a:lnTo>
                  <a:lnTo>
                    <a:pt x="200" y="36"/>
                  </a:lnTo>
                  <a:lnTo>
                    <a:pt x="197" y="30"/>
                  </a:lnTo>
                  <a:lnTo>
                    <a:pt x="187" y="13"/>
                  </a:lnTo>
                  <a:lnTo>
                    <a:pt x="170" y="3"/>
                  </a:lnTo>
                  <a:lnTo>
                    <a:pt x="164" y="0"/>
                  </a:lnTo>
                  <a:close/>
                </a:path>
              </a:pathLst>
            </a:custGeom>
            <a:solidFill>
              <a:srgbClr val="01A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51" name="AutoShape 20">
              <a:extLst>
                <a:ext uri="{FF2B5EF4-FFF2-40B4-BE49-F238E27FC236}">
                  <a16:creationId xmlns:a16="http://schemas.microsoft.com/office/drawing/2014/main" id="{58DFE727-2337-48A0-BDA4-2A5A7E579B7B}"/>
                </a:ext>
              </a:extLst>
            </p:cNvPr>
            <p:cNvSpPr>
              <a:spLocks/>
            </p:cNvSpPr>
            <p:nvPr/>
          </p:nvSpPr>
          <p:spPr bwMode="auto">
            <a:xfrm>
              <a:off x="5877" y="-502"/>
              <a:ext cx="152" cy="467"/>
            </a:xfrm>
            <a:custGeom>
              <a:avLst/>
              <a:gdLst>
                <a:gd name="T0" fmla="+- 0 5928 5878"/>
                <a:gd name="T1" fmla="*/ T0 w 152"/>
                <a:gd name="T2" fmla="+- 0 -186 -502"/>
                <a:gd name="T3" fmla="*/ -186 h 467"/>
                <a:gd name="T4" fmla="+- 0 5878 5878"/>
                <a:gd name="T5" fmla="*/ T4 w 152"/>
                <a:gd name="T6" fmla="+- 0 -186 -502"/>
                <a:gd name="T7" fmla="*/ -186 h 467"/>
                <a:gd name="T8" fmla="+- 0 5953 5878"/>
                <a:gd name="T9" fmla="*/ T8 w 152"/>
                <a:gd name="T10" fmla="+- 0 -35 -502"/>
                <a:gd name="T11" fmla="*/ -35 h 467"/>
                <a:gd name="T12" fmla="+- 0 6016 5878"/>
                <a:gd name="T13" fmla="*/ T12 w 152"/>
                <a:gd name="T14" fmla="+- 0 -161 -502"/>
                <a:gd name="T15" fmla="*/ -161 h 467"/>
                <a:gd name="T16" fmla="+- 0 5928 5878"/>
                <a:gd name="T17" fmla="*/ T16 w 152"/>
                <a:gd name="T18" fmla="+- 0 -161 -502"/>
                <a:gd name="T19" fmla="*/ -161 h 467"/>
                <a:gd name="T20" fmla="+- 0 5928 5878"/>
                <a:gd name="T21" fmla="*/ T20 w 152"/>
                <a:gd name="T22" fmla="+- 0 -186 -502"/>
                <a:gd name="T23" fmla="*/ -186 h 467"/>
                <a:gd name="T24" fmla="+- 0 5978 5878"/>
                <a:gd name="T25" fmla="*/ T24 w 152"/>
                <a:gd name="T26" fmla="+- 0 -502 -502"/>
                <a:gd name="T27" fmla="*/ -502 h 467"/>
                <a:gd name="T28" fmla="+- 0 5928 5878"/>
                <a:gd name="T29" fmla="*/ T28 w 152"/>
                <a:gd name="T30" fmla="+- 0 -502 -502"/>
                <a:gd name="T31" fmla="*/ -502 h 467"/>
                <a:gd name="T32" fmla="+- 0 5928 5878"/>
                <a:gd name="T33" fmla="*/ T32 w 152"/>
                <a:gd name="T34" fmla="+- 0 -161 -502"/>
                <a:gd name="T35" fmla="*/ -161 h 467"/>
                <a:gd name="T36" fmla="+- 0 5978 5878"/>
                <a:gd name="T37" fmla="*/ T36 w 152"/>
                <a:gd name="T38" fmla="+- 0 -161 -502"/>
                <a:gd name="T39" fmla="*/ -161 h 467"/>
                <a:gd name="T40" fmla="+- 0 5978 5878"/>
                <a:gd name="T41" fmla="*/ T40 w 152"/>
                <a:gd name="T42" fmla="+- 0 -502 -502"/>
                <a:gd name="T43" fmla="*/ -502 h 467"/>
                <a:gd name="T44" fmla="+- 0 6029 5878"/>
                <a:gd name="T45" fmla="*/ T44 w 152"/>
                <a:gd name="T46" fmla="+- 0 -186 -502"/>
                <a:gd name="T47" fmla="*/ -186 h 467"/>
                <a:gd name="T48" fmla="+- 0 5978 5878"/>
                <a:gd name="T49" fmla="*/ T48 w 152"/>
                <a:gd name="T50" fmla="+- 0 -186 -502"/>
                <a:gd name="T51" fmla="*/ -186 h 467"/>
                <a:gd name="T52" fmla="+- 0 5978 5878"/>
                <a:gd name="T53" fmla="*/ T52 w 152"/>
                <a:gd name="T54" fmla="+- 0 -161 -502"/>
                <a:gd name="T55" fmla="*/ -161 h 467"/>
                <a:gd name="T56" fmla="+- 0 6016 5878"/>
                <a:gd name="T57" fmla="*/ T56 w 152"/>
                <a:gd name="T58" fmla="+- 0 -161 -502"/>
                <a:gd name="T59" fmla="*/ -161 h 467"/>
                <a:gd name="T60" fmla="+- 0 6029 5878"/>
                <a:gd name="T61" fmla="*/ T60 w 152"/>
                <a:gd name="T62" fmla="+- 0 -186 -502"/>
                <a:gd name="T63" fmla="*/ -186 h 4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52" h="467">
                  <a:moveTo>
                    <a:pt x="50" y="316"/>
                  </a:moveTo>
                  <a:lnTo>
                    <a:pt x="0" y="316"/>
                  </a:lnTo>
                  <a:lnTo>
                    <a:pt x="75" y="467"/>
                  </a:lnTo>
                  <a:lnTo>
                    <a:pt x="138" y="341"/>
                  </a:lnTo>
                  <a:lnTo>
                    <a:pt x="50" y="341"/>
                  </a:lnTo>
                  <a:lnTo>
                    <a:pt x="50" y="316"/>
                  </a:lnTo>
                  <a:close/>
                  <a:moveTo>
                    <a:pt x="100" y="0"/>
                  </a:moveTo>
                  <a:lnTo>
                    <a:pt x="50" y="0"/>
                  </a:lnTo>
                  <a:lnTo>
                    <a:pt x="50" y="341"/>
                  </a:lnTo>
                  <a:lnTo>
                    <a:pt x="100" y="341"/>
                  </a:lnTo>
                  <a:lnTo>
                    <a:pt x="100" y="0"/>
                  </a:lnTo>
                  <a:close/>
                  <a:moveTo>
                    <a:pt x="151" y="316"/>
                  </a:moveTo>
                  <a:lnTo>
                    <a:pt x="100" y="316"/>
                  </a:lnTo>
                  <a:lnTo>
                    <a:pt x="100" y="341"/>
                  </a:lnTo>
                  <a:lnTo>
                    <a:pt x="138" y="341"/>
                  </a:lnTo>
                  <a:lnTo>
                    <a:pt x="151" y="316"/>
                  </a:ln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sp>
        <p:nvSpPr>
          <p:cNvPr id="52" name="Rectangle 51">
            <a:extLst>
              <a:ext uri="{FF2B5EF4-FFF2-40B4-BE49-F238E27FC236}">
                <a16:creationId xmlns:a16="http://schemas.microsoft.com/office/drawing/2014/main" id="{7A98E320-D169-4142-BA9A-5717CADB7A03}"/>
              </a:ext>
            </a:extLst>
          </p:cNvPr>
          <p:cNvSpPr>
            <a:spLocks noChangeArrowheads="1"/>
          </p:cNvSpPr>
          <p:nvPr/>
        </p:nvSpPr>
        <p:spPr bwMode="auto">
          <a:xfrm>
            <a:off x="8452378" y="2174617"/>
            <a:ext cx="850554"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1"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Investors</a:t>
            </a:r>
            <a:endParaRPr kumimoji="0" lang="en-US" altLang="en-US" sz="1467" b="0" i="0" u="none" strike="noStrike" kern="0" cap="none" spc="0" normalizeH="0" baseline="0" noProof="0" dirty="0">
              <a:ln>
                <a:noFill/>
              </a:ln>
              <a:solidFill>
                <a:srgbClr val="002060"/>
              </a:solidFill>
              <a:effectLst/>
              <a:uLnTx/>
              <a:uFillTx/>
              <a:latin typeface="Arial"/>
              <a:ea typeface="Georgia" panose="02040502050405020303" pitchFamily="18" charset="0"/>
              <a:cs typeface="Georgia" panose="02040502050405020303" pitchFamily="18" charset="0"/>
              <a:sym typeface="Arial"/>
            </a:endParaRPr>
          </a:p>
        </p:txBody>
      </p:sp>
      <p:grpSp>
        <p:nvGrpSpPr>
          <p:cNvPr id="53" name="Group 19">
            <a:extLst>
              <a:ext uri="{FF2B5EF4-FFF2-40B4-BE49-F238E27FC236}">
                <a16:creationId xmlns:a16="http://schemas.microsoft.com/office/drawing/2014/main" id="{29DFA9B4-4099-4A99-B51C-8D05B531896A}"/>
              </a:ext>
            </a:extLst>
          </p:cNvPr>
          <p:cNvGrpSpPr>
            <a:grpSpLocks/>
          </p:cNvGrpSpPr>
          <p:nvPr/>
        </p:nvGrpSpPr>
        <p:grpSpPr bwMode="auto">
          <a:xfrm>
            <a:off x="971409" y="1730748"/>
            <a:ext cx="508000" cy="937684"/>
            <a:chOff x="5666" y="-1141"/>
            <a:chExt cx="600" cy="1107"/>
          </a:xfrm>
          <a:solidFill>
            <a:srgbClr val="0AC8C3"/>
          </a:solidFill>
        </p:grpSpPr>
        <p:sp>
          <p:nvSpPr>
            <p:cNvPr id="54" name="AutoShape 21">
              <a:extLst>
                <a:ext uri="{FF2B5EF4-FFF2-40B4-BE49-F238E27FC236}">
                  <a16:creationId xmlns:a16="http://schemas.microsoft.com/office/drawing/2014/main" id="{0C3240E2-D09F-46B8-B6D5-CC3051B0E64F}"/>
                </a:ext>
              </a:extLst>
            </p:cNvPr>
            <p:cNvSpPr>
              <a:spLocks/>
            </p:cNvSpPr>
            <p:nvPr/>
          </p:nvSpPr>
          <p:spPr bwMode="auto">
            <a:xfrm>
              <a:off x="5666" y="-1142"/>
              <a:ext cx="600" cy="634"/>
            </a:xfrm>
            <a:custGeom>
              <a:avLst/>
              <a:gdLst>
                <a:gd name="T0" fmla="+- 0 6080 5666"/>
                <a:gd name="T1" fmla="*/ T0 w 600"/>
                <a:gd name="T2" fmla="+- 0 -1128 -1141"/>
                <a:gd name="T3" fmla="*/ -1128 h 634"/>
                <a:gd name="T4" fmla="+- 0 6070 5666"/>
                <a:gd name="T5" fmla="*/ T4 w 600"/>
                <a:gd name="T6" fmla="+- 0 -1075 -1141"/>
                <a:gd name="T7" fmla="*/ -1075 h 634"/>
                <a:gd name="T8" fmla="+- 0 6123 5666"/>
                <a:gd name="T9" fmla="*/ T8 w 600"/>
                <a:gd name="T10" fmla="+- 0 -1044 -1141"/>
                <a:gd name="T11" fmla="*/ -1044 h 634"/>
                <a:gd name="T12" fmla="+- 0 6163 5666"/>
                <a:gd name="T13" fmla="*/ T12 w 600"/>
                <a:gd name="T14" fmla="+- 0 -1085 -1141"/>
                <a:gd name="T15" fmla="*/ -1085 h 634"/>
                <a:gd name="T16" fmla="+- 0 6133 5666"/>
                <a:gd name="T17" fmla="*/ T16 w 600"/>
                <a:gd name="T18" fmla="+- 0 -1138 -1141"/>
                <a:gd name="T19" fmla="*/ -1138 h 634"/>
                <a:gd name="T20" fmla="+- 0 5856 5666"/>
                <a:gd name="T21" fmla="*/ T20 w 600"/>
                <a:gd name="T22" fmla="+- 0 -524 -1141"/>
                <a:gd name="T23" fmla="*/ -524 h 634"/>
                <a:gd name="T24" fmla="+- 0 6023 5666"/>
                <a:gd name="T25" fmla="*/ T24 w 600"/>
                <a:gd name="T26" fmla="+- 0 -511 -1141"/>
                <a:gd name="T27" fmla="*/ -511 h 634"/>
                <a:gd name="T28" fmla="+- 0 5850 5666"/>
                <a:gd name="T29" fmla="*/ T28 w 600"/>
                <a:gd name="T30" fmla="+- 0 -761 -1141"/>
                <a:gd name="T31" fmla="*/ -761 h 634"/>
                <a:gd name="T32" fmla="+- 0 5780 5666"/>
                <a:gd name="T33" fmla="*/ T32 w 600"/>
                <a:gd name="T34" fmla="+- 0 -721 -1141"/>
                <a:gd name="T35" fmla="*/ -721 h 634"/>
                <a:gd name="T36" fmla="+- 0 5786 5666"/>
                <a:gd name="T37" fmla="*/ T36 w 600"/>
                <a:gd name="T38" fmla="+- 0 -554 -1141"/>
                <a:gd name="T39" fmla="*/ -554 h 634"/>
                <a:gd name="T40" fmla="+- 0 6165 5666"/>
                <a:gd name="T41" fmla="*/ T40 w 600"/>
                <a:gd name="T42" fmla="+- 0 -678 -1141"/>
                <a:gd name="T43" fmla="*/ -678 h 634"/>
                <a:gd name="T44" fmla="+- 0 6090 5666"/>
                <a:gd name="T45" fmla="*/ T44 w 600"/>
                <a:gd name="T46" fmla="+- 0 -634 -1141"/>
                <a:gd name="T47" fmla="*/ -634 h 634"/>
                <a:gd name="T48" fmla="+- 0 6171 5666"/>
                <a:gd name="T49" fmla="*/ T48 w 600"/>
                <a:gd name="T50" fmla="+- 0 -634 -1141"/>
                <a:gd name="T51" fmla="*/ -634 h 634"/>
                <a:gd name="T52" fmla="+- 0 6165 5666"/>
                <a:gd name="T53" fmla="*/ T52 w 600"/>
                <a:gd name="T54" fmla="+- 0 -678 -1141"/>
                <a:gd name="T55" fmla="*/ -678 h 634"/>
                <a:gd name="T56" fmla="+- 0 6146 5666"/>
                <a:gd name="T57" fmla="*/ T56 w 600"/>
                <a:gd name="T58" fmla="+- 0 -731 -1141"/>
                <a:gd name="T59" fmla="*/ -731 h 634"/>
                <a:gd name="T60" fmla="+- 0 5886 5666"/>
                <a:gd name="T61" fmla="*/ T60 w 600"/>
                <a:gd name="T62" fmla="+- 0 -944 -1141"/>
                <a:gd name="T63" fmla="*/ -944 h 634"/>
                <a:gd name="T64" fmla="+- 0 5766 5666"/>
                <a:gd name="T65" fmla="*/ T64 w 600"/>
                <a:gd name="T66" fmla="+- 0 -761 -1141"/>
                <a:gd name="T67" fmla="*/ -761 h 634"/>
                <a:gd name="T68" fmla="+- 0 5833 5666"/>
                <a:gd name="T69" fmla="*/ T68 w 600"/>
                <a:gd name="T70" fmla="+- 0 -794 -1141"/>
                <a:gd name="T71" fmla="*/ -794 h 634"/>
                <a:gd name="T72" fmla="+- 0 5853 5666"/>
                <a:gd name="T73" fmla="*/ T72 w 600"/>
                <a:gd name="T74" fmla="+- 0 -844 -1141"/>
                <a:gd name="T75" fmla="*/ -844 h 634"/>
                <a:gd name="T76" fmla="+- 0 5880 5666"/>
                <a:gd name="T77" fmla="*/ T76 w 600"/>
                <a:gd name="T78" fmla="+- 0 -938 -1141"/>
                <a:gd name="T79" fmla="*/ -938 h 634"/>
                <a:gd name="T80" fmla="+- 0 6023 5666"/>
                <a:gd name="T81" fmla="*/ T80 w 600"/>
                <a:gd name="T82" fmla="+- 0 -1024 -1141"/>
                <a:gd name="T83" fmla="*/ -1024 h 634"/>
                <a:gd name="T84" fmla="+- 0 5990 5666"/>
                <a:gd name="T85" fmla="*/ T84 w 600"/>
                <a:gd name="T86" fmla="+- 0 -991 -1141"/>
                <a:gd name="T87" fmla="*/ -991 h 634"/>
                <a:gd name="T88" fmla="+- 0 6040 5666"/>
                <a:gd name="T89" fmla="*/ T88 w 600"/>
                <a:gd name="T90" fmla="+- 0 -951 -1141"/>
                <a:gd name="T91" fmla="*/ -951 h 634"/>
                <a:gd name="T92" fmla="+- 0 6080 5666"/>
                <a:gd name="T93" fmla="*/ T92 w 600"/>
                <a:gd name="T94" fmla="+- 0 -884 -1141"/>
                <a:gd name="T95" fmla="*/ -884 h 634"/>
                <a:gd name="T96" fmla="+- 0 6056 5666"/>
                <a:gd name="T97" fmla="*/ T96 w 600"/>
                <a:gd name="T98" fmla="+- 0 -794 -1141"/>
                <a:gd name="T99" fmla="*/ -794 h 634"/>
                <a:gd name="T100" fmla="+- 0 6156 5666"/>
                <a:gd name="T101" fmla="*/ T100 w 600"/>
                <a:gd name="T102" fmla="+- 0 -771 -1141"/>
                <a:gd name="T103" fmla="*/ -771 h 634"/>
                <a:gd name="T104" fmla="+- 0 6180 5666"/>
                <a:gd name="T105" fmla="*/ T104 w 600"/>
                <a:gd name="T106" fmla="+- 0 -944 -1141"/>
                <a:gd name="T107" fmla="*/ -944 h 634"/>
                <a:gd name="T108" fmla="+- 0 6083 5666"/>
                <a:gd name="T109" fmla="*/ T108 w 600"/>
                <a:gd name="T110" fmla="+- 0 -1028 -1141"/>
                <a:gd name="T111" fmla="*/ -1028 h 634"/>
                <a:gd name="T112" fmla="+- 0 5920 5666"/>
                <a:gd name="T113" fmla="*/ T112 w 600"/>
                <a:gd name="T114" fmla="+- 0 -931 -1141"/>
                <a:gd name="T115" fmla="*/ -931 h 634"/>
                <a:gd name="T116" fmla="+- 0 5886 5666"/>
                <a:gd name="T117" fmla="*/ T116 w 600"/>
                <a:gd name="T118" fmla="+- 0 -848 -1141"/>
                <a:gd name="T119" fmla="*/ -848 h 634"/>
                <a:gd name="T120" fmla="+- 0 5936 5666"/>
                <a:gd name="T121" fmla="*/ T120 w 600"/>
                <a:gd name="T122" fmla="+- 0 -791 -1141"/>
                <a:gd name="T123" fmla="*/ -791 h 634"/>
                <a:gd name="T124" fmla="+- 0 6013 5666"/>
                <a:gd name="T125" fmla="*/ T124 w 600"/>
                <a:gd name="T126" fmla="+- 0 -798 -1141"/>
                <a:gd name="T127" fmla="*/ -798 h 634"/>
                <a:gd name="T128" fmla="+- 0 6046 5666"/>
                <a:gd name="T129" fmla="*/ T128 w 600"/>
                <a:gd name="T130" fmla="+- 0 -881 -1141"/>
                <a:gd name="T131" fmla="*/ -881 h 634"/>
                <a:gd name="T132" fmla="+- 0 6000 5666"/>
                <a:gd name="T133" fmla="*/ T132 w 600"/>
                <a:gd name="T134" fmla="+- 0 -941 -1141"/>
                <a:gd name="T135" fmla="*/ -941 h 634"/>
                <a:gd name="T136" fmla="+- 0 5726 5666"/>
                <a:gd name="T137" fmla="*/ T136 w 600"/>
                <a:gd name="T138" fmla="+- 0 -1024 -1141"/>
                <a:gd name="T139" fmla="*/ -1024 h 634"/>
                <a:gd name="T140" fmla="+- 0 5693 5666"/>
                <a:gd name="T141" fmla="*/ T140 w 600"/>
                <a:gd name="T142" fmla="+- 0 -991 -1141"/>
                <a:gd name="T143" fmla="*/ -991 h 634"/>
                <a:gd name="T144" fmla="+- 0 5676 5666"/>
                <a:gd name="T145" fmla="*/ T144 w 600"/>
                <a:gd name="T146" fmla="+- 0 -798 -1141"/>
                <a:gd name="T147" fmla="*/ -798 h 634"/>
                <a:gd name="T148" fmla="+- 0 5713 5666"/>
                <a:gd name="T149" fmla="*/ T148 w 600"/>
                <a:gd name="T150" fmla="+- 0 -808 -1141"/>
                <a:gd name="T151" fmla="*/ -808 h 634"/>
                <a:gd name="T152" fmla="+- 0 5893 5666"/>
                <a:gd name="T153" fmla="*/ T152 w 600"/>
                <a:gd name="T154" fmla="+- 0 -951 -1141"/>
                <a:gd name="T155" fmla="*/ -951 h 634"/>
                <a:gd name="T156" fmla="+- 0 5786 5666"/>
                <a:gd name="T157" fmla="*/ T156 w 600"/>
                <a:gd name="T158" fmla="+- 0 -1028 -1141"/>
                <a:gd name="T159" fmla="*/ -1028 h 634"/>
                <a:gd name="T160" fmla="+- 0 6220 5666"/>
                <a:gd name="T161" fmla="*/ T160 w 600"/>
                <a:gd name="T162" fmla="+- 0 -808 -1141"/>
                <a:gd name="T163" fmla="*/ -808 h 634"/>
                <a:gd name="T164" fmla="+- 0 6256 5666"/>
                <a:gd name="T165" fmla="*/ T164 w 600"/>
                <a:gd name="T166" fmla="+- 0 -798 -1141"/>
                <a:gd name="T167" fmla="*/ -798 h 634"/>
                <a:gd name="T168" fmla="+- 0 6247 5666"/>
                <a:gd name="T169" fmla="*/ T168 w 600"/>
                <a:gd name="T170" fmla="+- 0 -944 -1141"/>
                <a:gd name="T171" fmla="*/ -944 h 634"/>
                <a:gd name="T172" fmla="+- 0 5926 5666"/>
                <a:gd name="T173" fmla="*/ T172 w 600"/>
                <a:gd name="T174" fmla="+- 0 -971 -1141"/>
                <a:gd name="T175" fmla="*/ -971 h 634"/>
                <a:gd name="T176" fmla="+- 0 5936 5666"/>
                <a:gd name="T177" fmla="*/ T176 w 600"/>
                <a:gd name="T178" fmla="+- 0 -1008 -1141"/>
                <a:gd name="T179" fmla="*/ -1008 h 634"/>
                <a:gd name="T180" fmla="+- 0 6190 5666"/>
                <a:gd name="T181" fmla="*/ T180 w 600"/>
                <a:gd name="T182" fmla="+- 0 -1028 -1141"/>
                <a:gd name="T183" fmla="*/ -1028 h 634"/>
                <a:gd name="T184" fmla="+- 0 6240 5666"/>
                <a:gd name="T185" fmla="*/ T184 w 600"/>
                <a:gd name="T186" fmla="+- 0 -991 -1141"/>
                <a:gd name="T187" fmla="*/ -991 h 634"/>
                <a:gd name="T188" fmla="+- 0 6206 5666"/>
                <a:gd name="T189" fmla="*/ T188 w 600"/>
                <a:gd name="T190" fmla="+- 0 -1024 -1141"/>
                <a:gd name="T191" fmla="*/ -1024 h 634"/>
                <a:gd name="T192" fmla="+- 0 5800 5666"/>
                <a:gd name="T193" fmla="*/ T192 w 600"/>
                <a:gd name="T194" fmla="+- 0 -1138 -1141"/>
                <a:gd name="T195" fmla="*/ -1138 h 634"/>
                <a:gd name="T196" fmla="+- 0 5770 5666"/>
                <a:gd name="T197" fmla="*/ T196 w 600"/>
                <a:gd name="T198" fmla="+- 0 -1085 -1141"/>
                <a:gd name="T199" fmla="*/ -1085 h 634"/>
                <a:gd name="T200" fmla="+- 0 5810 5666"/>
                <a:gd name="T201" fmla="*/ T200 w 600"/>
                <a:gd name="T202" fmla="+- 0 -1044 -1141"/>
                <a:gd name="T203" fmla="*/ -1044 h 634"/>
                <a:gd name="T204" fmla="+- 0 5863 5666"/>
                <a:gd name="T205" fmla="*/ T204 w 600"/>
                <a:gd name="T206" fmla="+- 0 -1075 -1141"/>
                <a:gd name="T207" fmla="*/ -1075 h 634"/>
                <a:gd name="T208" fmla="+- 0 5853 5666"/>
                <a:gd name="T209" fmla="*/ T208 w 600"/>
                <a:gd name="T210" fmla="+- 0 -1128 -1141"/>
                <a:gd name="T211" fmla="*/ -1128 h 63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 ang="0">
                  <a:pos x="T177" y="T179"/>
                </a:cxn>
                <a:cxn ang="0">
                  <a:pos x="T181" y="T183"/>
                </a:cxn>
                <a:cxn ang="0">
                  <a:pos x="T185" y="T187"/>
                </a:cxn>
                <a:cxn ang="0">
                  <a:pos x="T189" y="T191"/>
                </a:cxn>
                <a:cxn ang="0">
                  <a:pos x="T193" y="T195"/>
                </a:cxn>
                <a:cxn ang="0">
                  <a:pos x="T197" y="T199"/>
                </a:cxn>
                <a:cxn ang="0">
                  <a:pos x="T201" y="T203"/>
                </a:cxn>
                <a:cxn ang="0">
                  <a:pos x="T205" y="T207"/>
                </a:cxn>
                <a:cxn ang="0">
                  <a:pos x="T209" y="T211"/>
                </a:cxn>
              </a:cxnLst>
              <a:rect l="0" t="0" r="r" b="b"/>
              <a:pathLst>
                <a:path w="600" h="634">
                  <a:moveTo>
                    <a:pt x="457" y="0"/>
                  </a:moveTo>
                  <a:lnTo>
                    <a:pt x="437" y="0"/>
                  </a:lnTo>
                  <a:lnTo>
                    <a:pt x="430" y="3"/>
                  </a:lnTo>
                  <a:lnTo>
                    <a:pt x="414" y="13"/>
                  </a:lnTo>
                  <a:lnTo>
                    <a:pt x="404" y="30"/>
                  </a:lnTo>
                  <a:lnTo>
                    <a:pt x="400" y="36"/>
                  </a:lnTo>
                  <a:lnTo>
                    <a:pt x="400" y="56"/>
                  </a:lnTo>
                  <a:lnTo>
                    <a:pt x="404" y="66"/>
                  </a:lnTo>
                  <a:lnTo>
                    <a:pt x="414" y="83"/>
                  </a:lnTo>
                  <a:lnTo>
                    <a:pt x="430" y="93"/>
                  </a:lnTo>
                  <a:lnTo>
                    <a:pt x="437" y="97"/>
                  </a:lnTo>
                  <a:lnTo>
                    <a:pt x="457" y="97"/>
                  </a:lnTo>
                  <a:lnTo>
                    <a:pt x="467" y="93"/>
                  </a:lnTo>
                  <a:lnTo>
                    <a:pt x="484" y="83"/>
                  </a:lnTo>
                  <a:lnTo>
                    <a:pt x="494" y="66"/>
                  </a:lnTo>
                  <a:lnTo>
                    <a:pt x="497" y="56"/>
                  </a:lnTo>
                  <a:lnTo>
                    <a:pt x="497" y="36"/>
                  </a:lnTo>
                  <a:lnTo>
                    <a:pt x="494" y="30"/>
                  </a:lnTo>
                  <a:lnTo>
                    <a:pt x="484" y="13"/>
                  </a:lnTo>
                  <a:lnTo>
                    <a:pt x="467" y="3"/>
                  </a:lnTo>
                  <a:lnTo>
                    <a:pt x="457" y="0"/>
                  </a:lnTo>
                  <a:close/>
                  <a:moveTo>
                    <a:pt x="404" y="507"/>
                  </a:moveTo>
                  <a:lnTo>
                    <a:pt x="197" y="507"/>
                  </a:lnTo>
                  <a:lnTo>
                    <a:pt x="190" y="617"/>
                  </a:lnTo>
                  <a:lnTo>
                    <a:pt x="244" y="630"/>
                  </a:lnTo>
                  <a:lnTo>
                    <a:pt x="270" y="633"/>
                  </a:lnTo>
                  <a:lnTo>
                    <a:pt x="327" y="633"/>
                  </a:lnTo>
                  <a:lnTo>
                    <a:pt x="357" y="630"/>
                  </a:lnTo>
                  <a:lnTo>
                    <a:pt x="410" y="617"/>
                  </a:lnTo>
                  <a:lnTo>
                    <a:pt x="404" y="507"/>
                  </a:lnTo>
                  <a:close/>
                  <a:moveTo>
                    <a:pt x="250" y="380"/>
                  </a:moveTo>
                  <a:lnTo>
                    <a:pt x="184" y="380"/>
                  </a:lnTo>
                  <a:lnTo>
                    <a:pt x="157" y="383"/>
                  </a:lnTo>
                  <a:lnTo>
                    <a:pt x="137" y="393"/>
                  </a:lnTo>
                  <a:lnTo>
                    <a:pt x="120" y="410"/>
                  </a:lnTo>
                  <a:lnTo>
                    <a:pt x="114" y="420"/>
                  </a:lnTo>
                  <a:lnTo>
                    <a:pt x="110" y="430"/>
                  </a:lnTo>
                  <a:lnTo>
                    <a:pt x="107" y="433"/>
                  </a:lnTo>
                  <a:lnTo>
                    <a:pt x="87" y="560"/>
                  </a:lnTo>
                  <a:lnTo>
                    <a:pt x="120" y="587"/>
                  </a:lnTo>
                  <a:lnTo>
                    <a:pt x="160" y="603"/>
                  </a:lnTo>
                  <a:lnTo>
                    <a:pt x="177" y="507"/>
                  </a:lnTo>
                  <a:lnTo>
                    <a:pt x="505" y="507"/>
                  </a:lnTo>
                  <a:lnTo>
                    <a:pt x="499" y="463"/>
                  </a:lnTo>
                  <a:lnTo>
                    <a:pt x="300" y="463"/>
                  </a:lnTo>
                  <a:lnTo>
                    <a:pt x="250" y="380"/>
                  </a:lnTo>
                  <a:close/>
                  <a:moveTo>
                    <a:pt x="505" y="507"/>
                  </a:moveTo>
                  <a:lnTo>
                    <a:pt x="424" y="507"/>
                  </a:lnTo>
                  <a:lnTo>
                    <a:pt x="440" y="603"/>
                  </a:lnTo>
                  <a:lnTo>
                    <a:pt x="480" y="583"/>
                  </a:lnTo>
                  <a:lnTo>
                    <a:pt x="514" y="560"/>
                  </a:lnTo>
                  <a:lnTo>
                    <a:pt x="505" y="507"/>
                  </a:lnTo>
                  <a:close/>
                  <a:moveTo>
                    <a:pt x="417" y="380"/>
                  </a:moveTo>
                  <a:lnTo>
                    <a:pt x="350" y="380"/>
                  </a:lnTo>
                  <a:lnTo>
                    <a:pt x="300" y="463"/>
                  </a:lnTo>
                  <a:lnTo>
                    <a:pt x="499" y="463"/>
                  </a:lnTo>
                  <a:lnTo>
                    <a:pt x="494" y="433"/>
                  </a:lnTo>
                  <a:lnTo>
                    <a:pt x="490" y="430"/>
                  </a:lnTo>
                  <a:lnTo>
                    <a:pt x="487" y="420"/>
                  </a:lnTo>
                  <a:lnTo>
                    <a:pt x="480" y="410"/>
                  </a:lnTo>
                  <a:lnTo>
                    <a:pt x="464" y="393"/>
                  </a:lnTo>
                  <a:lnTo>
                    <a:pt x="444" y="383"/>
                  </a:lnTo>
                  <a:lnTo>
                    <a:pt x="417" y="380"/>
                  </a:lnTo>
                  <a:close/>
                  <a:moveTo>
                    <a:pt x="220" y="197"/>
                  </a:moveTo>
                  <a:lnTo>
                    <a:pt x="87" y="197"/>
                  </a:lnTo>
                  <a:lnTo>
                    <a:pt x="84" y="407"/>
                  </a:lnTo>
                  <a:lnTo>
                    <a:pt x="90" y="393"/>
                  </a:lnTo>
                  <a:lnTo>
                    <a:pt x="100" y="380"/>
                  </a:lnTo>
                  <a:lnTo>
                    <a:pt x="110" y="370"/>
                  </a:lnTo>
                  <a:lnTo>
                    <a:pt x="137" y="357"/>
                  </a:lnTo>
                  <a:lnTo>
                    <a:pt x="150" y="350"/>
                  </a:lnTo>
                  <a:lnTo>
                    <a:pt x="167" y="347"/>
                  </a:lnTo>
                  <a:lnTo>
                    <a:pt x="210" y="347"/>
                  </a:lnTo>
                  <a:lnTo>
                    <a:pt x="200" y="330"/>
                  </a:lnTo>
                  <a:lnTo>
                    <a:pt x="190" y="313"/>
                  </a:lnTo>
                  <a:lnTo>
                    <a:pt x="187" y="297"/>
                  </a:lnTo>
                  <a:lnTo>
                    <a:pt x="187" y="257"/>
                  </a:lnTo>
                  <a:lnTo>
                    <a:pt x="194" y="237"/>
                  </a:lnTo>
                  <a:lnTo>
                    <a:pt x="200" y="220"/>
                  </a:lnTo>
                  <a:lnTo>
                    <a:pt x="214" y="203"/>
                  </a:lnTo>
                  <a:lnTo>
                    <a:pt x="220" y="197"/>
                  </a:lnTo>
                  <a:close/>
                  <a:moveTo>
                    <a:pt x="417" y="113"/>
                  </a:moveTo>
                  <a:lnTo>
                    <a:pt x="370" y="113"/>
                  </a:lnTo>
                  <a:lnTo>
                    <a:pt x="357" y="117"/>
                  </a:lnTo>
                  <a:lnTo>
                    <a:pt x="344" y="123"/>
                  </a:lnTo>
                  <a:lnTo>
                    <a:pt x="330" y="133"/>
                  </a:lnTo>
                  <a:lnTo>
                    <a:pt x="324" y="147"/>
                  </a:lnTo>
                  <a:lnTo>
                    <a:pt x="324" y="150"/>
                  </a:lnTo>
                  <a:lnTo>
                    <a:pt x="320" y="163"/>
                  </a:lnTo>
                  <a:lnTo>
                    <a:pt x="340" y="170"/>
                  </a:lnTo>
                  <a:lnTo>
                    <a:pt x="357" y="177"/>
                  </a:lnTo>
                  <a:lnTo>
                    <a:pt x="374" y="190"/>
                  </a:lnTo>
                  <a:lnTo>
                    <a:pt x="387" y="203"/>
                  </a:lnTo>
                  <a:lnTo>
                    <a:pt x="400" y="220"/>
                  </a:lnTo>
                  <a:lnTo>
                    <a:pt x="407" y="237"/>
                  </a:lnTo>
                  <a:lnTo>
                    <a:pt x="414" y="257"/>
                  </a:lnTo>
                  <a:lnTo>
                    <a:pt x="414" y="297"/>
                  </a:lnTo>
                  <a:lnTo>
                    <a:pt x="410" y="313"/>
                  </a:lnTo>
                  <a:lnTo>
                    <a:pt x="400" y="330"/>
                  </a:lnTo>
                  <a:lnTo>
                    <a:pt x="390" y="347"/>
                  </a:lnTo>
                  <a:lnTo>
                    <a:pt x="434" y="347"/>
                  </a:lnTo>
                  <a:lnTo>
                    <a:pt x="450" y="350"/>
                  </a:lnTo>
                  <a:lnTo>
                    <a:pt x="464" y="357"/>
                  </a:lnTo>
                  <a:lnTo>
                    <a:pt x="490" y="370"/>
                  </a:lnTo>
                  <a:lnTo>
                    <a:pt x="500" y="380"/>
                  </a:lnTo>
                  <a:lnTo>
                    <a:pt x="510" y="393"/>
                  </a:lnTo>
                  <a:lnTo>
                    <a:pt x="517" y="407"/>
                  </a:lnTo>
                  <a:lnTo>
                    <a:pt x="514" y="197"/>
                  </a:lnTo>
                  <a:lnTo>
                    <a:pt x="581" y="197"/>
                  </a:lnTo>
                  <a:lnTo>
                    <a:pt x="577" y="170"/>
                  </a:lnTo>
                  <a:lnTo>
                    <a:pt x="450" y="170"/>
                  </a:lnTo>
                  <a:lnTo>
                    <a:pt x="417" y="113"/>
                  </a:lnTo>
                  <a:close/>
                  <a:moveTo>
                    <a:pt x="317" y="197"/>
                  </a:moveTo>
                  <a:lnTo>
                    <a:pt x="284" y="197"/>
                  </a:lnTo>
                  <a:lnTo>
                    <a:pt x="270" y="200"/>
                  </a:lnTo>
                  <a:lnTo>
                    <a:pt x="254" y="210"/>
                  </a:lnTo>
                  <a:lnTo>
                    <a:pt x="234" y="230"/>
                  </a:lnTo>
                  <a:lnTo>
                    <a:pt x="227" y="243"/>
                  </a:lnTo>
                  <a:lnTo>
                    <a:pt x="220" y="260"/>
                  </a:lnTo>
                  <a:lnTo>
                    <a:pt x="220" y="293"/>
                  </a:lnTo>
                  <a:lnTo>
                    <a:pt x="227" y="307"/>
                  </a:lnTo>
                  <a:lnTo>
                    <a:pt x="234" y="323"/>
                  </a:lnTo>
                  <a:lnTo>
                    <a:pt x="254" y="343"/>
                  </a:lnTo>
                  <a:lnTo>
                    <a:pt x="270" y="350"/>
                  </a:lnTo>
                  <a:lnTo>
                    <a:pt x="284" y="357"/>
                  </a:lnTo>
                  <a:lnTo>
                    <a:pt x="317" y="357"/>
                  </a:lnTo>
                  <a:lnTo>
                    <a:pt x="334" y="350"/>
                  </a:lnTo>
                  <a:lnTo>
                    <a:pt x="347" y="343"/>
                  </a:lnTo>
                  <a:lnTo>
                    <a:pt x="367" y="323"/>
                  </a:lnTo>
                  <a:lnTo>
                    <a:pt x="374" y="307"/>
                  </a:lnTo>
                  <a:lnTo>
                    <a:pt x="380" y="293"/>
                  </a:lnTo>
                  <a:lnTo>
                    <a:pt x="380" y="260"/>
                  </a:lnTo>
                  <a:lnTo>
                    <a:pt x="374" y="243"/>
                  </a:lnTo>
                  <a:lnTo>
                    <a:pt x="367" y="230"/>
                  </a:lnTo>
                  <a:lnTo>
                    <a:pt x="347" y="210"/>
                  </a:lnTo>
                  <a:lnTo>
                    <a:pt x="334" y="200"/>
                  </a:lnTo>
                  <a:lnTo>
                    <a:pt x="317" y="197"/>
                  </a:lnTo>
                  <a:close/>
                  <a:moveTo>
                    <a:pt x="120" y="113"/>
                  </a:moveTo>
                  <a:lnTo>
                    <a:pt x="77" y="113"/>
                  </a:lnTo>
                  <a:lnTo>
                    <a:pt x="60" y="117"/>
                  </a:lnTo>
                  <a:lnTo>
                    <a:pt x="47" y="123"/>
                  </a:lnTo>
                  <a:lnTo>
                    <a:pt x="34" y="133"/>
                  </a:lnTo>
                  <a:lnTo>
                    <a:pt x="27" y="147"/>
                  </a:lnTo>
                  <a:lnTo>
                    <a:pt x="27" y="150"/>
                  </a:lnTo>
                  <a:lnTo>
                    <a:pt x="0" y="317"/>
                  </a:lnTo>
                  <a:lnTo>
                    <a:pt x="0" y="327"/>
                  </a:lnTo>
                  <a:lnTo>
                    <a:pt x="4" y="337"/>
                  </a:lnTo>
                  <a:lnTo>
                    <a:pt x="10" y="343"/>
                  </a:lnTo>
                  <a:lnTo>
                    <a:pt x="20" y="347"/>
                  </a:lnTo>
                  <a:lnTo>
                    <a:pt x="34" y="347"/>
                  </a:lnTo>
                  <a:lnTo>
                    <a:pt x="40" y="340"/>
                  </a:lnTo>
                  <a:lnTo>
                    <a:pt x="47" y="333"/>
                  </a:lnTo>
                  <a:lnTo>
                    <a:pt x="50" y="327"/>
                  </a:lnTo>
                  <a:lnTo>
                    <a:pt x="70" y="197"/>
                  </a:lnTo>
                  <a:lnTo>
                    <a:pt x="220" y="197"/>
                  </a:lnTo>
                  <a:lnTo>
                    <a:pt x="227" y="190"/>
                  </a:lnTo>
                  <a:lnTo>
                    <a:pt x="244" y="177"/>
                  </a:lnTo>
                  <a:lnTo>
                    <a:pt x="260" y="170"/>
                  </a:lnTo>
                  <a:lnTo>
                    <a:pt x="150" y="170"/>
                  </a:lnTo>
                  <a:lnTo>
                    <a:pt x="120" y="113"/>
                  </a:lnTo>
                  <a:close/>
                  <a:moveTo>
                    <a:pt x="581" y="197"/>
                  </a:moveTo>
                  <a:lnTo>
                    <a:pt x="530" y="197"/>
                  </a:lnTo>
                  <a:lnTo>
                    <a:pt x="550" y="327"/>
                  </a:lnTo>
                  <a:lnTo>
                    <a:pt x="554" y="333"/>
                  </a:lnTo>
                  <a:lnTo>
                    <a:pt x="560" y="340"/>
                  </a:lnTo>
                  <a:lnTo>
                    <a:pt x="567" y="347"/>
                  </a:lnTo>
                  <a:lnTo>
                    <a:pt x="580" y="347"/>
                  </a:lnTo>
                  <a:lnTo>
                    <a:pt x="590" y="343"/>
                  </a:lnTo>
                  <a:lnTo>
                    <a:pt x="597" y="337"/>
                  </a:lnTo>
                  <a:lnTo>
                    <a:pt x="600" y="327"/>
                  </a:lnTo>
                  <a:lnTo>
                    <a:pt x="600" y="317"/>
                  </a:lnTo>
                  <a:lnTo>
                    <a:pt x="581" y="197"/>
                  </a:lnTo>
                  <a:close/>
                  <a:moveTo>
                    <a:pt x="230" y="113"/>
                  </a:moveTo>
                  <a:lnTo>
                    <a:pt x="184" y="113"/>
                  </a:lnTo>
                  <a:lnTo>
                    <a:pt x="150" y="170"/>
                  </a:lnTo>
                  <a:lnTo>
                    <a:pt x="260" y="170"/>
                  </a:lnTo>
                  <a:lnTo>
                    <a:pt x="280" y="163"/>
                  </a:lnTo>
                  <a:lnTo>
                    <a:pt x="277" y="150"/>
                  </a:lnTo>
                  <a:lnTo>
                    <a:pt x="277" y="147"/>
                  </a:lnTo>
                  <a:lnTo>
                    <a:pt x="270" y="133"/>
                  </a:lnTo>
                  <a:lnTo>
                    <a:pt x="257" y="123"/>
                  </a:lnTo>
                  <a:lnTo>
                    <a:pt x="244" y="117"/>
                  </a:lnTo>
                  <a:lnTo>
                    <a:pt x="230" y="113"/>
                  </a:lnTo>
                  <a:close/>
                  <a:moveTo>
                    <a:pt x="524" y="113"/>
                  </a:moveTo>
                  <a:lnTo>
                    <a:pt x="480" y="113"/>
                  </a:lnTo>
                  <a:lnTo>
                    <a:pt x="450" y="170"/>
                  </a:lnTo>
                  <a:lnTo>
                    <a:pt x="577" y="170"/>
                  </a:lnTo>
                  <a:lnTo>
                    <a:pt x="574" y="150"/>
                  </a:lnTo>
                  <a:lnTo>
                    <a:pt x="574" y="147"/>
                  </a:lnTo>
                  <a:lnTo>
                    <a:pt x="567" y="133"/>
                  </a:lnTo>
                  <a:lnTo>
                    <a:pt x="554" y="123"/>
                  </a:lnTo>
                  <a:lnTo>
                    <a:pt x="540" y="117"/>
                  </a:lnTo>
                  <a:lnTo>
                    <a:pt x="524" y="113"/>
                  </a:lnTo>
                  <a:close/>
                  <a:moveTo>
                    <a:pt x="164" y="0"/>
                  </a:moveTo>
                  <a:lnTo>
                    <a:pt x="144" y="0"/>
                  </a:lnTo>
                  <a:lnTo>
                    <a:pt x="134" y="3"/>
                  </a:lnTo>
                  <a:lnTo>
                    <a:pt x="117" y="13"/>
                  </a:lnTo>
                  <a:lnTo>
                    <a:pt x="107" y="30"/>
                  </a:lnTo>
                  <a:lnTo>
                    <a:pt x="104" y="36"/>
                  </a:lnTo>
                  <a:lnTo>
                    <a:pt x="104" y="56"/>
                  </a:lnTo>
                  <a:lnTo>
                    <a:pt x="107" y="66"/>
                  </a:lnTo>
                  <a:lnTo>
                    <a:pt x="117" y="83"/>
                  </a:lnTo>
                  <a:lnTo>
                    <a:pt x="134" y="93"/>
                  </a:lnTo>
                  <a:lnTo>
                    <a:pt x="144" y="97"/>
                  </a:lnTo>
                  <a:lnTo>
                    <a:pt x="164" y="97"/>
                  </a:lnTo>
                  <a:lnTo>
                    <a:pt x="170" y="93"/>
                  </a:lnTo>
                  <a:lnTo>
                    <a:pt x="187" y="83"/>
                  </a:lnTo>
                  <a:lnTo>
                    <a:pt x="197" y="66"/>
                  </a:lnTo>
                  <a:lnTo>
                    <a:pt x="200" y="56"/>
                  </a:lnTo>
                  <a:lnTo>
                    <a:pt x="200" y="36"/>
                  </a:lnTo>
                  <a:lnTo>
                    <a:pt x="197" y="30"/>
                  </a:lnTo>
                  <a:lnTo>
                    <a:pt x="187" y="13"/>
                  </a:lnTo>
                  <a:lnTo>
                    <a:pt x="170" y="3"/>
                  </a:lnTo>
                  <a:lnTo>
                    <a:pt x="16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55" name="AutoShape 20">
              <a:extLst>
                <a:ext uri="{FF2B5EF4-FFF2-40B4-BE49-F238E27FC236}">
                  <a16:creationId xmlns:a16="http://schemas.microsoft.com/office/drawing/2014/main" id="{A39C8A3C-959C-4488-AC63-3FCA6B9C202D}"/>
                </a:ext>
              </a:extLst>
            </p:cNvPr>
            <p:cNvSpPr>
              <a:spLocks/>
            </p:cNvSpPr>
            <p:nvPr/>
          </p:nvSpPr>
          <p:spPr bwMode="auto">
            <a:xfrm>
              <a:off x="5877" y="-502"/>
              <a:ext cx="152" cy="467"/>
            </a:xfrm>
            <a:custGeom>
              <a:avLst/>
              <a:gdLst>
                <a:gd name="T0" fmla="+- 0 5928 5878"/>
                <a:gd name="T1" fmla="*/ T0 w 152"/>
                <a:gd name="T2" fmla="+- 0 -186 -502"/>
                <a:gd name="T3" fmla="*/ -186 h 467"/>
                <a:gd name="T4" fmla="+- 0 5878 5878"/>
                <a:gd name="T5" fmla="*/ T4 w 152"/>
                <a:gd name="T6" fmla="+- 0 -186 -502"/>
                <a:gd name="T7" fmla="*/ -186 h 467"/>
                <a:gd name="T8" fmla="+- 0 5953 5878"/>
                <a:gd name="T9" fmla="*/ T8 w 152"/>
                <a:gd name="T10" fmla="+- 0 -35 -502"/>
                <a:gd name="T11" fmla="*/ -35 h 467"/>
                <a:gd name="T12" fmla="+- 0 6016 5878"/>
                <a:gd name="T13" fmla="*/ T12 w 152"/>
                <a:gd name="T14" fmla="+- 0 -161 -502"/>
                <a:gd name="T15" fmla="*/ -161 h 467"/>
                <a:gd name="T16" fmla="+- 0 5928 5878"/>
                <a:gd name="T17" fmla="*/ T16 w 152"/>
                <a:gd name="T18" fmla="+- 0 -161 -502"/>
                <a:gd name="T19" fmla="*/ -161 h 467"/>
                <a:gd name="T20" fmla="+- 0 5928 5878"/>
                <a:gd name="T21" fmla="*/ T20 w 152"/>
                <a:gd name="T22" fmla="+- 0 -186 -502"/>
                <a:gd name="T23" fmla="*/ -186 h 467"/>
                <a:gd name="T24" fmla="+- 0 5978 5878"/>
                <a:gd name="T25" fmla="*/ T24 w 152"/>
                <a:gd name="T26" fmla="+- 0 -502 -502"/>
                <a:gd name="T27" fmla="*/ -502 h 467"/>
                <a:gd name="T28" fmla="+- 0 5928 5878"/>
                <a:gd name="T29" fmla="*/ T28 w 152"/>
                <a:gd name="T30" fmla="+- 0 -502 -502"/>
                <a:gd name="T31" fmla="*/ -502 h 467"/>
                <a:gd name="T32" fmla="+- 0 5928 5878"/>
                <a:gd name="T33" fmla="*/ T32 w 152"/>
                <a:gd name="T34" fmla="+- 0 -161 -502"/>
                <a:gd name="T35" fmla="*/ -161 h 467"/>
                <a:gd name="T36" fmla="+- 0 5978 5878"/>
                <a:gd name="T37" fmla="*/ T36 w 152"/>
                <a:gd name="T38" fmla="+- 0 -161 -502"/>
                <a:gd name="T39" fmla="*/ -161 h 467"/>
                <a:gd name="T40" fmla="+- 0 5978 5878"/>
                <a:gd name="T41" fmla="*/ T40 w 152"/>
                <a:gd name="T42" fmla="+- 0 -502 -502"/>
                <a:gd name="T43" fmla="*/ -502 h 467"/>
                <a:gd name="T44" fmla="+- 0 6029 5878"/>
                <a:gd name="T45" fmla="*/ T44 w 152"/>
                <a:gd name="T46" fmla="+- 0 -186 -502"/>
                <a:gd name="T47" fmla="*/ -186 h 467"/>
                <a:gd name="T48" fmla="+- 0 5978 5878"/>
                <a:gd name="T49" fmla="*/ T48 w 152"/>
                <a:gd name="T50" fmla="+- 0 -186 -502"/>
                <a:gd name="T51" fmla="*/ -186 h 467"/>
                <a:gd name="T52" fmla="+- 0 5978 5878"/>
                <a:gd name="T53" fmla="*/ T52 w 152"/>
                <a:gd name="T54" fmla="+- 0 -161 -502"/>
                <a:gd name="T55" fmla="*/ -161 h 467"/>
                <a:gd name="T56" fmla="+- 0 6016 5878"/>
                <a:gd name="T57" fmla="*/ T56 w 152"/>
                <a:gd name="T58" fmla="+- 0 -161 -502"/>
                <a:gd name="T59" fmla="*/ -161 h 467"/>
                <a:gd name="T60" fmla="+- 0 6029 5878"/>
                <a:gd name="T61" fmla="*/ T60 w 152"/>
                <a:gd name="T62" fmla="+- 0 -186 -502"/>
                <a:gd name="T63" fmla="*/ -186 h 467"/>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52" h="467">
                  <a:moveTo>
                    <a:pt x="50" y="316"/>
                  </a:moveTo>
                  <a:lnTo>
                    <a:pt x="0" y="316"/>
                  </a:lnTo>
                  <a:lnTo>
                    <a:pt x="75" y="467"/>
                  </a:lnTo>
                  <a:lnTo>
                    <a:pt x="138" y="341"/>
                  </a:lnTo>
                  <a:lnTo>
                    <a:pt x="50" y="341"/>
                  </a:lnTo>
                  <a:lnTo>
                    <a:pt x="50" y="316"/>
                  </a:lnTo>
                  <a:close/>
                  <a:moveTo>
                    <a:pt x="100" y="0"/>
                  </a:moveTo>
                  <a:lnTo>
                    <a:pt x="50" y="0"/>
                  </a:lnTo>
                  <a:lnTo>
                    <a:pt x="50" y="341"/>
                  </a:lnTo>
                  <a:lnTo>
                    <a:pt x="100" y="341"/>
                  </a:lnTo>
                  <a:lnTo>
                    <a:pt x="100" y="0"/>
                  </a:lnTo>
                  <a:close/>
                  <a:moveTo>
                    <a:pt x="151" y="316"/>
                  </a:moveTo>
                  <a:lnTo>
                    <a:pt x="100" y="316"/>
                  </a:lnTo>
                  <a:lnTo>
                    <a:pt x="100" y="341"/>
                  </a:lnTo>
                  <a:lnTo>
                    <a:pt x="138" y="341"/>
                  </a:lnTo>
                  <a:lnTo>
                    <a:pt x="151"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dirty="0">
                <a:ln>
                  <a:noFill/>
                </a:ln>
                <a:solidFill>
                  <a:srgbClr val="FFFFFF"/>
                </a:solidFill>
                <a:effectLst/>
                <a:uLnTx/>
                <a:uFillTx/>
                <a:latin typeface="Arial"/>
                <a:ea typeface="+mn-ea"/>
                <a:cs typeface="Arial"/>
                <a:sym typeface="Arial"/>
              </a:endParaRPr>
            </a:p>
          </p:txBody>
        </p:sp>
      </p:grpSp>
      <p:sp>
        <p:nvSpPr>
          <p:cNvPr id="56" name="Rectangle 55">
            <a:extLst>
              <a:ext uri="{FF2B5EF4-FFF2-40B4-BE49-F238E27FC236}">
                <a16:creationId xmlns:a16="http://schemas.microsoft.com/office/drawing/2014/main" id="{5C119F4E-D404-4BC7-A4E1-4C95FB88AD1E}"/>
              </a:ext>
            </a:extLst>
          </p:cNvPr>
          <p:cNvSpPr>
            <a:spLocks noChangeArrowheads="1"/>
          </p:cNvSpPr>
          <p:nvPr/>
        </p:nvSpPr>
        <p:spPr bwMode="auto">
          <a:xfrm>
            <a:off x="1274293" y="2176584"/>
            <a:ext cx="1078180" cy="287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altLang="en-US" sz="1067" b="1" i="0" u="none" strike="noStrike" kern="0" cap="none" spc="0" normalizeH="0" baseline="0" noProof="0" dirty="0">
                <a:ln>
                  <a:noFill/>
                </a:ln>
                <a:solidFill>
                  <a:srgbClr val="002060"/>
                </a:solidFill>
                <a:effectLst/>
                <a:uLnTx/>
                <a:uFillTx/>
                <a:latin typeface="Arial" panose="020B0604020202020204" pitchFamily="34" charset="0"/>
                <a:ea typeface="Georgia" panose="02040502050405020303" pitchFamily="18" charset="0"/>
                <a:cs typeface="Arial" panose="020B0604020202020204" pitchFamily="34" charset="0"/>
                <a:sym typeface="Arial"/>
              </a:rPr>
              <a:t>Management</a:t>
            </a:r>
            <a:endParaRPr kumimoji="0" lang="en-US" altLang="en-US" sz="1467" b="0" i="0" u="none" strike="noStrike" kern="0" cap="none" spc="0" normalizeH="0" baseline="0" noProof="0" dirty="0">
              <a:ln>
                <a:noFill/>
              </a:ln>
              <a:solidFill>
                <a:srgbClr val="002060"/>
              </a:solidFill>
              <a:effectLst/>
              <a:uLnTx/>
              <a:uFillTx/>
              <a:latin typeface="Arial"/>
              <a:ea typeface="Georgia" panose="02040502050405020303" pitchFamily="18" charset="0"/>
              <a:cs typeface="Georgia" panose="02040502050405020303" pitchFamily="18" charset="0"/>
              <a:sym typeface="Arial"/>
            </a:endParaRPr>
          </a:p>
        </p:txBody>
      </p:sp>
      <p:grpSp>
        <p:nvGrpSpPr>
          <p:cNvPr id="57" name="Group 7">
            <a:extLst>
              <a:ext uri="{FF2B5EF4-FFF2-40B4-BE49-F238E27FC236}">
                <a16:creationId xmlns:a16="http://schemas.microsoft.com/office/drawing/2014/main" id="{DE7B5512-1D9A-48D0-BD2C-413057220562}"/>
              </a:ext>
            </a:extLst>
          </p:cNvPr>
          <p:cNvGrpSpPr/>
          <p:nvPr/>
        </p:nvGrpSpPr>
        <p:grpSpPr>
          <a:xfrm>
            <a:off x="9342119" y="1671401"/>
            <a:ext cx="2460574" cy="4266107"/>
            <a:chOff x="3373043" y="2083786"/>
            <a:chExt cx="2594282" cy="3182106"/>
          </a:xfrm>
        </p:grpSpPr>
        <p:sp>
          <p:nvSpPr>
            <p:cNvPr id="58" name="Rectangle 57">
              <a:extLst>
                <a:ext uri="{FF2B5EF4-FFF2-40B4-BE49-F238E27FC236}">
                  <a16:creationId xmlns:a16="http://schemas.microsoft.com/office/drawing/2014/main" id="{08C9996E-DA21-4340-8690-F4777038A959}"/>
                </a:ext>
              </a:extLst>
            </p:cNvPr>
            <p:cNvSpPr/>
            <p:nvPr/>
          </p:nvSpPr>
          <p:spPr>
            <a:xfrm>
              <a:off x="3481488" y="2441873"/>
              <a:ext cx="2485837" cy="2824019"/>
            </a:xfrm>
            <a:prstGeom prst="rect">
              <a:avLst/>
            </a:prstGeom>
            <a:solidFill>
              <a:srgbClr val="0190D4">
                <a:alpha val="20000"/>
              </a:srgbClr>
            </a:solidFill>
          </p:spPr>
          <p:txBody>
            <a:bodyPr wrap="square" lIns="137160" tIns="137160" rIns="137160" bIns="137160">
              <a:spAutoFit/>
            </a:bodyPr>
            <a:lstStyle/>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Determination of the </a:t>
              </a:r>
              <a:r>
                <a:rPr kumimoji="0" lang="en-GB" sz="1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type</a:t>
              </a: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of corporate vehicle for the issuance entity</a:t>
              </a:r>
            </a:p>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Creation and </a:t>
              </a:r>
              <a:r>
                <a:rPr kumimoji="0" lang="en-GB" sz="1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incorporation</a:t>
              </a: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of the issuance entity (notably drafting of the articles of association)</a:t>
              </a:r>
            </a:p>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Negotiation of shareholders agreements where necessary</a:t>
              </a:r>
            </a:p>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Organization and structuring of the </a:t>
              </a:r>
              <a:r>
                <a:rPr kumimoji="0" lang="en-GB" sz="1200" b="1"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governance</a:t>
              </a: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of the issuance entity</a:t>
              </a:r>
            </a:p>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Preparation of general meetings and drafting of the relating documentation</a:t>
              </a:r>
            </a:p>
            <a:p>
              <a:pPr marL="171450" marR="0" lvl="0" indent="-171450" algn="l" defTabSz="914400" rtl="0" eaLnBrk="1" fontAlgn="auto" latinLnBrk="0" hangingPunct="1">
                <a:lnSpc>
                  <a:spcPct val="94000"/>
                </a:lnSpc>
                <a:spcBef>
                  <a:spcPts val="0"/>
                </a:spcBef>
                <a:spcAft>
                  <a:spcPts val="600"/>
                </a:spcAft>
                <a:buClr>
                  <a:srgbClr val="344960"/>
                </a:buClr>
                <a:buSzTx/>
                <a:buFont typeface="Arial" panose="020B0604020202020204" pitchFamily="34" charset="0"/>
                <a:buChar char="•"/>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Capital increase and equity participation</a:t>
              </a:r>
            </a:p>
          </p:txBody>
        </p:sp>
        <p:sp>
          <p:nvSpPr>
            <p:cNvPr id="59" name="TextBox 100">
              <a:extLst>
                <a:ext uri="{FF2B5EF4-FFF2-40B4-BE49-F238E27FC236}">
                  <a16:creationId xmlns:a16="http://schemas.microsoft.com/office/drawing/2014/main" id="{A35A7285-3818-4086-83B0-F362691731A7}"/>
                </a:ext>
              </a:extLst>
            </p:cNvPr>
            <p:cNvSpPr txBox="1"/>
            <p:nvPr/>
          </p:nvSpPr>
          <p:spPr>
            <a:xfrm>
              <a:off x="3481488" y="2155599"/>
              <a:ext cx="2485837" cy="286965"/>
            </a:xfrm>
            <a:prstGeom prst="rect">
              <a:avLst/>
            </a:prstGeom>
            <a:solidFill>
              <a:srgbClr val="0190D4"/>
            </a:solidFill>
          </p:spPr>
          <p:txBody>
            <a:bodyPr wrap="square" lIns="182880" tIns="91440" rIns="182880" bIns="91440" rtlCol="0">
              <a:spAutoFit/>
            </a:bodyPr>
            <a:lstStyle/>
            <a:p>
              <a:pPr marL="139700" marR="0" lvl="0" indent="0" algn="l" defTabSz="914400" rtl="0" eaLnBrk="1" fontAlgn="auto" latinLnBrk="0" hangingPunct="1">
                <a:lnSpc>
                  <a:spcPct val="100000"/>
                </a:lnSpc>
                <a:spcBef>
                  <a:spcPts val="0"/>
                </a:spcBef>
                <a:spcAft>
                  <a:spcPts val="0"/>
                </a:spcAft>
                <a:buClrTx/>
                <a:buSzTx/>
                <a:buFontTx/>
                <a:buNone/>
                <a:tabLst/>
                <a:defRPr/>
              </a:pPr>
              <a:r>
                <a:rPr kumimoji="0" lang="en-GB" sz="13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ICO corporate aspects</a:t>
              </a:r>
            </a:p>
          </p:txBody>
        </p:sp>
        <p:sp useBgFill="1">
          <p:nvSpPr>
            <p:cNvPr id="60" name="Oval 101">
              <a:extLst>
                <a:ext uri="{FF2B5EF4-FFF2-40B4-BE49-F238E27FC236}">
                  <a16:creationId xmlns:a16="http://schemas.microsoft.com/office/drawing/2014/main" id="{BF2692C7-736D-4424-8B54-80D84A81EE7D}"/>
                </a:ext>
              </a:extLst>
            </p:cNvPr>
            <p:cNvSpPr/>
            <p:nvPr/>
          </p:nvSpPr>
          <p:spPr>
            <a:xfrm>
              <a:off x="3373043" y="2083786"/>
              <a:ext cx="222033" cy="135678"/>
            </a:xfrm>
            <a:prstGeom prst="ellipse">
              <a:avLst/>
            </a:prstGeom>
            <a:ln w="12700">
              <a:solidFill>
                <a:srgbClr val="0190D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44960"/>
                </a:solidFill>
                <a:effectLst/>
                <a:uLnTx/>
                <a:uFillTx/>
                <a:latin typeface="Calibri" panose="020F0502020204030204"/>
                <a:ea typeface="+mn-ea"/>
                <a:cs typeface="+mn-cs"/>
              </a:endParaRPr>
            </a:p>
          </p:txBody>
        </p:sp>
      </p:grpSp>
      <p:sp>
        <p:nvSpPr>
          <p:cNvPr id="61" name="Rectangle 44">
            <a:extLst>
              <a:ext uri="{FF2B5EF4-FFF2-40B4-BE49-F238E27FC236}">
                <a16:creationId xmlns:a16="http://schemas.microsoft.com/office/drawing/2014/main" id="{AEBBCF68-F4EE-4972-A9B4-74411D7CC45B}"/>
              </a:ext>
            </a:extLst>
          </p:cNvPr>
          <p:cNvSpPr>
            <a:spLocks noChangeArrowheads="1"/>
          </p:cNvSpPr>
          <p:nvPr/>
        </p:nvSpPr>
        <p:spPr bwMode="auto">
          <a:xfrm>
            <a:off x="149597" y="4241318"/>
            <a:ext cx="3556104" cy="1439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88248" tIns="84640" rIns="121920" bIns="0" numCol="1" anchor="ctr" anchorCtr="0" compatLnSpc="1">
            <a:prstTxWarp prst="textNoShape">
              <a:avLst/>
            </a:prstTxWarp>
            <a:spAutoFit/>
          </a:bodyPr>
          <a:lstStyle/>
          <a:p>
            <a:pPr marL="228594" marR="0" lvl="0" indent="-228594" algn="just" defTabSz="1219170" rtl="0" eaLnBrk="0" fontAlgn="base" latinLnBrk="0" hangingPunct="0">
              <a:lnSpc>
                <a:spcPct val="100000"/>
              </a:lnSpc>
              <a:spcBef>
                <a:spcPts val="800"/>
              </a:spcBef>
              <a:spcAft>
                <a:spcPct val="0"/>
              </a:spcAft>
              <a:buClrTx/>
              <a:buSzTx/>
              <a:buFont typeface="Arial" panose="020B0604020202020204" pitchFamily="34" charset="0"/>
              <a:buChar char="•"/>
              <a:tabLst/>
              <a:defRPr/>
            </a:pP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Similar to existing forms of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special purpose vehicle capital raising</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a typical ICO structure will feature a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newly formed issuer </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vehicle (the ICO Issuer) established and managed by a group of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ICO sponsors </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(the sponsors or founders) for the purpose of investing in a particular </a:t>
            </a:r>
            <a:r>
              <a:rPr kumimoji="0" lang="en-GB" altLang="en-US" sz="11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project</a:t>
            </a:r>
            <a:r>
              <a:rPr kumimoji="0" lang="en-GB"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which will be detailed in the ICO white paper.</a:t>
            </a:r>
            <a:endParaRPr kumimoji="0" lang="en-US" altLang="en-US" sz="1100" b="0" i="0" u="none" strike="noStrike" kern="0" cap="none" spc="0" normalizeH="0" baseline="0" noProof="0" dirty="0">
              <a:ln>
                <a:noFill/>
              </a:ln>
              <a:solidFill>
                <a:srgbClr val="002060"/>
              </a:solidFill>
              <a:effectLst/>
              <a:uLnTx/>
              <a:uFillTx/>
              <a:latin typeface="Helvetica Neue Light"/>
              <a:ea typeface="+mn-ea"/>
              <a:cs typeface="Helvetica Neue Light"/>
              <a:sym typeface="Arial"/>
            </a:endParaRPr>
          </a:p>
        </p:txBody>
      </p:sp>
      <p:sp>
        <p:nvSpPr>
          <p:cNvPr id="2" name="Footer Placeholder 1">
            <a:extLst>
              <a:ext uri="{FF2B5EF4-FFF2-40B4-BE49-F238E27FC236}">
                <a16:creationId xmlns:a16="http://schemas.microsoft.com/office/drawing/2014/main" id="{DC122190-FEC4-47E3-82A2-55B251C18116}"/>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51972893-1E7E-4213-87FE-EC44D63AF217}"/>
              </a:ext>
            </a:extLst>
          </p:cNvPr>
          <p:cNvSpPr>
            <a:spLocks noGrp="1"/>
          </p:cNvSpPr>
          <p:nvPr>
            <p:ph type="sldNum" sz="quarter" idx="12"/>
          </p:nvPr>
        </p:nvSpPr>
        <p:spPr/>
        <p:txBody>
          <a:bodyPr/>
          <a:lstStyle/>
          <a:p>
            <a:fld id="{969D4634-323E-2A49-AAAE-19731FC6EAE2}" type="slidenum">
              <a:rPr lang="en-US" smtClean="0"/>
              <a:t>30</a:t>
            </a:fld>
            <a:endParaRPr lang="en-US"/>
          </a:p>
        </p:txBody>
      </p:sp>
      <p:pic>
        <p:nvPicPr>
          <p:cNvPr id="62" name="Picture 61" descr="A close up of a sign&#10;&#10;Description automatically generated">
            <a:extLst>
              <a:ext uri="{FF2B5EF4-FFF2-40B4-BE49-F238E27FC236}">
                <a16:creationId xmlns:a16="http://schemas.microsoft.com/office/drawing/2014/main" id="{D1F377FE-9272-43A3-9B3B-3CB1E7A107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930843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fr-FR" dirty="0"/>
              <a:t>Legal</a:t>
            </a:r>
          </a:p>
        </p:txBody>
      </p:sp>
      <p:sp>
        <p:nvSpPr>
          <p:cNvPr id="3" name="Title 2"/>
          <p:cNvSpPr>
            <a:spLocks noGrp="1"/>
          </p:cNvSpPr>
          <p:nvPr>
            <p:ph type="title"/>
          </p:nvPr>
        </p:nvSpPr>
        <p:spPr/>
        <p:txBody>
          <a:bodyPr/>
          <a:lstStyle/>
          <a:p>
            <a:r>
              <a:rPr lang="en-US" dirty="0"/>
              <a:t>Trade Finance client (China) ICO – Deal Structure</a:t>
            </a:r>
            <a:endParaRPr lang="fr-FR" dirty="0"/>
          </a:p>
        </p:txBody>
      </p:sp>
      <p:cxnSp>
        <p:nvCxnSpPr>
          <p:cNvPr id="4" name="AutoShape 15"/>
          <p:cNvCxnSpPr>
            <a:cxnSpLocks noChangeShapeType="1"/>
            <a:stCxn id="16" idx="2"/>
            <a:endCxn id="25" idx="0"/>
          </p:cNvCxnSpPr>
          <p:nvPr/>
        </p:nvCxnSpPr>
        <p:spPr bwMode="auto">
          <a:xfrm rot="5400000">
            <a:off x="3433192" y="1811154"/>
            <a:ext cx="588638" cy="1606861"/>
          </a:xfrm>
          <a:prstGeom prst="bentConnector3">
            <a:avLst>
              <a:gd name="adj1" fmla="val 50000"/>
            </a:avLst>
          </a:prstGeom>
          <a:noFill/>
          <a:ln w="12700">
            <a:solidFill>
              <a:schemeClr val="accent1"/>
            </a:solidFill>
            <a:miter lim="800000"/>
            <a:headEnd/>
            <a:tailEnd/>
          </a:ln>
        </p:spPr>
      </p:cxnSp>
      <p:cxnSp>
        <p:nvCxnSpPr>
          <p:cNvPr id="5" name="AutoShape 16"/>
          <p:cNvCxnSpPr>
            <a:cxnSpLocks noChangeShapeType="1"/>
            <a:stCxn id="25" idx="2"/>
            <a:endCxn id="27" idx="1"/>
          </p:cNvCxnSpPr>
          <p:nvPr/>
        </p:nvCxnSpPr>
        <p:spPr bwMode="auto">
          <a:xfrm rot="16200000" flipH="1">
            <a:off x="2505551" y="4047430"/>
            <a:ext cx="1640488" cy="803431"/>
          </a:xfrm>
          <a:prstGeom prst="bentConnector2">
            <a:avLst/>
          </a:prstGeom>
          <a:noFill/>
          <a:ln w="12700">
            <a:solidFill>
              <a:schemeClr val="accent1"/>
            </a:solidFill>
            <a:miter lim="800000"/>
            <a:headEnd/>
            <a:tailEnd/>
          </a:ln>
        </p:spPr>
      </p:cxnSp>
      <p:cxnSp>
        <p:nvCxnSpPr>
          <p:cNvPr id="6" name="AutoShape 17"/>
          <p:cNvCxnSpPr>
            <a:cxnSpLocks noChangeShapeType="1"/>
            <a:stCxn id="26" idx="1"/>
            <a:endCxn id="25" idx="3"/>
          </p:cNvCxnSpPr>
          <p:nvPr/>
        </p:nvCxnSpPr>
        <p:spPr bwMode="auto">
          <a:xfrm flipH="1" flipV="1">
            <a:off x="3734081" y="3268902"/>
            <a:ext cx="1265289" cy="2788"/>
          </a:xfrm>
          <a:prstGeom prst="straightConnector1">
            <a:avLst/>
          </a:prstGeom>
          <a:noFill/>
          <a:ln w="12700">
            <a:solidFill>
              <a:schemeClr val="accent1"/>
            </a:solidFill>
            <a:round/>
            <a:headEnd/>
            <a:tailEnd/>
          </a:ln>
        </p:spPr>
      </p:cxnSp>
      <p:sp>
        <p:nvSpPr>
          <p:cNvPr id="16" name="Rectangle 15"/>
          <p:cNvSpPr>
            <a:spLocks noChangeArrowheads="1"/>
          </p:cNvSpPr>
          <p:nvPr/>
        </p:nvSpPr>
        <p:spPr bwMode="auto">
          <a:xfrm>
            <a:off x="3720941" y="1600264"/>
            <a:ext cx="1620000" cy="720000"/>
          </a:xfrm>
          <a:prstGeom prst="rect">
            <a:avLst/>
          </a:prstGeom>
          <a:solidFill>
            <a:schemeClr val="bg2"/>
          </a:solidFill>
          <a:ln w="12700" algn="ctr">
            <a:noFill/>
            <a:miter lim="800000"/>
            <a:headEnd type="none" w="sm" len="sm"/>
            <a:tailEnd type="none" w="sm" len="sm"/>
          </a:ln>
        </p:spPr>
        <p:txBody>
          <a:bodyPr wrap="square" lIns="54000" tIns="54000" rIns="54000" bIns="5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ICO Participants</a:t>
            </a:r>
          </a:p>
        </p:txBody>
      </p:sp>
      <p:sp>
        <p:nvSpPr>
          <p:cNvPr id="25" name="Rectangle 24"/>
          <p:cNvSpPr>
            <a:spLocks noChangeArrowheads="1"/>
          </p:cNvSpPr>
          <p:nvPr/>
        </p:nvSpPr>
        <p:spPr bwMode="auto">
          <a:xfrm>
            <a:off x="2114080" y="2908902"/>
            <a:ext cx="1620000" cy="720000"/>
          </a:xfrm>
          <a:prstGeom prst="rect">
            <a:avLst/>
          </a:prstGeom>
          <a:solidFill>
            <a:schemeClr val="accent1"/>
          </a:solidFill>
          <a:ln w="12700" algn="ctr">
            <a:noFill/>
            <a:miter lim="800000"/>
            <a:headEnd type="none" w="sm" len="sm"/>
            <a:tailEnd type="none" w="sm" len="sm"/>
          </a:ln>
        </p:spPr>
        <p:txBody>
          <a:bodyPr wrap="square" lIns="54000" tIns="54000" rIns="54000" bIns="5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Tahoma"/>
                <a:ea typeface="ＭＳ Ｐゴシック" pitchFamily="50" charset="-128"/>
                <a:cs typeface="+mn-cs"/>
              </a:rPr>
              <a:t>Issuance Entity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Incorporated: BVI</a:t>
            </a:r>
            <a:endParaRPr kumimoji="0" lang="en-US" altLang="ja-JP" sz="1200" b="0" i="0" u="none" strike="noStrike" kern="1200" cap="none" spc="0" normalizeH="0" baseline="0" noProof="0" dirty="0">
              <a:ln>
                <a:noFill/>
              </a:ln>
              <a:solidFill>
                <a:srgbClr val="FFFFFF"/>
              </a:solidFill>
              <a:effectLst/>
              <a:uLnTx/>
              <a:uFillTx/>
              <a:latin typeface="Tahoma"/>
              <a:ea typeface="ＭＳ Ｐゴシック"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a:t>
            </a:r>
            <a:r>
              <a:rPr kumimoji="0" lang="en-US" altLang="ja-JP" sz="1200" b="0" i="1" u="none" strike="noStrike" kern="1200" cap="none" spc="0" normalizeH="0" baseline="0" noProof="0" dirty="0">
                <a:ln>
                  <a:noFill/>
                </a:ln>
                <a:solidFill>
                  <a:srgbClr val="FFFFFF"/>
                </a:solidFill>
                <a:effectLst/>
                <a:uLnTx/>
                <a:uFillTx/>
                <a:latin typeface="Tahoma"/>
                <a:ea typeface="ＭＳ Ｐゴシック" pitchFamily="50" charset="-128"/>
                <a:cs typeface="+mn-cs"/>
              </a:rPr>
              <a:t>The Foundation</a:t>
            </a:r>
            <a:r>
              <a:rPr kumimoji="0" lang="en-US" altLang="ja-JP" sz="12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a:t>
            </a:r>
          </a:p>
        </p:txBody>
      </p:sp>
      <p:sp>
        <p:nvSpPr>
          <p:cNvPr id="26" name="Rectangle 25"/>
          <p:cNvSpPr>
            <a:spLocks noChangeArrowheads="1"/>
          </p:cNvSpPr>
          <p:nvPr/>
        </p:nvSpPr>
        <p:spPr bwMode="auto">
          <a:xfrm>
            <a:off x="4999369" y="2911690"/>
            <a:ext cx="1620000" cy="720000"/>
          </a:xfrm>
          <a:prstGeom prst="rect">
            <a:avLst/>
          </a:prstGeom>
          <a:solidFill>
            <a:schemeClr val="accent1"/>
          </a:solidFill>
          <a:ln w="12700" algn="ctr">
            <a:noFill/>
            <a:miter lim="800000"/>
            <a:headEnd type="none" w="sm" len="sm"/>
            <a:tailEnd type="none" w="sm" len="sm"/>
          </a:ln>
        </p:spPr>
        <p:txBody>
          <a:bodyPr wrap="square" lIns="54000" tIns="54000" rIns="54000" bIns="5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1200" cap="none" spc="0" normalizeH="0" baseline="0" noProof="0" dirty="0">
                <a:ln>
                  <a:noFill/>
                </a:ln>
                <a:solidFill>
                  <a:srgbClr val="FFFFFF"/>
                </a:solidFill>
                <a:effectLst/>
                <a:uLnTx/>
                <a:uFillTx/>
                <a:latin typeface="Tahoma"/>
                <a:ea typeface="ＭＳ Ｐゴシック" pitchFamily="50" charset="-128"/>
                <a:cs typeface="+mn-cs"/>
              </a:rPr>
              <a:t>XXX (client)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Incorporated: China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a:t>
            </a:r>
            <a:r>
              <a:rPr kumimoji="0" lang="en-US" altLang="ja-JP" sz="1200" b="0" i="1" u="none" strike="noStrike" kern="1200" cap="none" spc="0" normalizeH="0" baseline="0" noProof="0" dirty="0">
                <a:ln>
                  <a:noFill/>
                </a:ln>
                <a:solidFill>
                  <a:srgbClr val="FFFFFF"/>
                </a:solidFill>
                <a:effectLst/>
                <a:uLnTx/>
                <a:uFillTx/>
                <a:latin typeface="Tahoma"/>
                <a:ea typeface="ＭＳ Ｐゴシック" pitchFamily="50" charset="-128"/>
                <a:cs typeface="+mn-cs"/>
              </a:rPr>
              <a:t>The Company</a:t>
            </a:r>
            <a:r>
              <a:rPr kumimoji="0" lang="en-US" altLang="ja-JP" sz="12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a:t>
            </a:r>
          </a:p>
        </p:txBody>
      </p:sp>
      <p:sp>
        <p:nvSpPr>
          <p:cNvPr id="27" name="Rectangle 26"/>
          <p:cNvSpPr>
            <a:spLocks noChangeArrowheads="1"/>
          </p:cNvSpPr>
          <p:nvPr/>
        </p:nvSpPr>
        <p:spPr bwMode="auto">
          <a:xfrm>
            <a:off x="3727511" y="4909390"/>
            <a:ext cx="1620000" cy="720000"/>
          </a:xfrm>
          <a:prstGeom prst="rect">
            <a:avLst/>
          </a:prstGeom>
          <a:solidFill>
            <a:schemeClr val="accent2"/>
          </a:solidFill>
          <a:ln w="12700" algn="ctr">
            <a:noFill/>
            <a:miter lim="800000"/>
            <a:headEnd type="none" w="sm" len="sm"/>
            <a:tailEnd type="none" w="sm" len="sm"/>
          </a:ln>
        </p:spPr>
        <p:txBody>
          <a:bodyPr wrap="square" lIns="54000" tIns="54000" rIns="54000" bIns="54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Founders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solidFill>
                <a:effectLst/>
                <a:uLnTx/>
                <a:uFillTx/>
                <a:latin typeface="Tahoma"/>
                <a:ea typeface="ＭＳ Ｐゴシック" pitchFamily="50" charset="-128"/>
                <a:cs typeface="+mn-cs"/>
              </a:rPr>
              <a:t>CEO, COO, CTO</a:t>
            </a:r>
          </a:p>
        </p:txBody>
      </p:sp>
      <p:cxnSp>
        <p:nvCxnSpPr>
          <p:cNvPr id="43" name="AutoShape 16">
            <a:extLst>
              <a:ext uri="{FF2B5EF4-FFF2-40B4-BE49-F238E27FC236}">
                <a16:creationId xmlns:a16="http://schemas.microsoft.com/office/drawing/2014/main" id="{6ACC6785-079E-4FC0-83FA-23C573CF2770}"/>
              </a:ext>
            </a:extLst>
          </p:cNvPr>
          <p:cNvCxnSpPr>
            <a:cxnSpLocks noChangeShapeType="1"/>
            <a:stCxn id="26" idx="2"/>
            <a:endCxn id="27" idx="3"/>
          </p:cNvCxnSpPr>
          <p:nvPr/>
        </p:nvCxnSpPr>
        <p:spPr bwMode="auto">
          <a:xfrm rot="5400000">
            <a:off x="4759590" y="4219611"/>
            <a:ext cx="1637700" cy="461858"/>
          </a:xfrm>
          <a:prstGeom prst="bentConnector2">
            <a:avLst/>
          </a:prstGeom>
          <a:noFill/>
          <a:ln w="12700">
            <a:solidFill>
              <a:schemeClr val="accent1"/>
            </a:solidFill>
            <a:miter lim="800000"/>
            <a:headEnd/>
            <a:tailEnd/>
          </a:ln>
        </p:spPr>
      </p:cxnSp>
      <p:sp>
        <p:nvSpPr>
          <p:cNvPr id="12" name="Espace réservé du texte 24">
            <a:extLst>
              <a:ext uri="{FF2B5EF4-FFF2-40B4-BE49-F238E27FC236}">
                <a16:creationId xmlns:a16="http://schemas.microsoft.com/office/drawing/2014/main" id="{20DB7578-7FAA-4EBA-A026-35FF8A5BCB6B}"/>
              </a:ext>
            </a:extLst>
          </p:cNvPr>
          <p:cNvSpPr txBox="1">
            <a:spLocks/>
          </p:cNvSpPr>
          <p:nvPr/>
        </p:nvSpPr>
        <p:spPr>
          <a:xfrm>
            <a:off x="1694604" y="885432"/>
            <a:ext cx="5806126" cy="165805"/>
          </a:xfrm>
          <a:prstGeom prst="rect">
            <a:avLst/>
          </a:prstGeom>
        </p:spPr>
        <p:txBody>
          <a:bodyPr/>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rgbClr val="503078"/>
                </a:solidFill>
                <a:effectLst/>
                <a:uLnTx/>
                <a:uFillTx/>
                <a:latin typeface="Tahoma"/>
                <a:ea typeface="+mn-ea"/>
                <a:cs typeface="+mn-cs"/>
              </a:rPr>
              <a:t>ICO Structure </a:t>
            </a: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600" b="0" i="0" u="none" strike="noStrike" kern="1200" cap="none" spc="0" normalizeH="0" baseline="0" noProof="0" dirty="0">
                <a:ln>
                  <a:noFill/>
                </a:ln>
                <a:solidFill>
                  <a:srgbClr val="503078"/>
                </a:solidFill>
                <a:effectLst/>
                <a:uLnTx/>
                <a:uFillTx/>
                <a:latin typeface="Tahoma"/>
                <a:ea typeface="+mn-ea"/>
                <a:cs typeface="+mn-cs"/>
              </a:rPr>
              <a:t>(</a:t>
            </a:r>
            <a:r>
              <a:rPr kumimoji="0" lang="en-GB" sz="1600" b="0" i="1" u="none" strike="noStrike" kern="1200" cap="none" spc="0" normalizeH="0" baseline="0" noProof="0" dirty="0">
                <a:ln>
                  <a:noFill/>
                </a:ln>
                <a:solidFill>
                  <a:srgbClr val="503078"/>
                </a:solidFill>
                <a:effectLst/>
                <a:uLnTx/>
                <a:uFillTx/>
                <a:latin typeface="Tahoma"/>
                <a:ea typeface="+mn-ea"/>
                <a:cs typeface="+mn-cs"/>
              </a:rPr>
              <a:t>tentative – work in progress</a:t>
            </a:r>
            <a:r>
              <a:rPr kumimoji="0" lang="en-GB" sz="1600" b="0" i="0" u="none" strike="noStrike" kern="1200" cap="none" spc="0" normalizeH="0" baseline="0" noProof="0" dirty="0">
                <a:ln>
                  <a:noFill/>
                </a:ln>
                <a:solidFill>
                  <a:srgbClr val="503078"/>
                </a:solidFill>
                <a:effectLst/>
                <a:uLnTx/>
                <a:uFillTx/>
                <a:latin typeface="Tahoma"/>
                <a:ea typeface="+mn-ea"/>
                <a:cs typeface="+mn-cs"/>
              </a:rPr>
              <a:t>)</a:t>
            </a:r>
          </a:p>
        </p:txBody>
      </p:sp>
      <p:sp>
        <p:nvSpPr>
          <p:cNvPr id="17" name="Espace réservé du contenu 12">
            <a:extLst>
              <a:ext uri="{FF2B5EF4-FFF2-40B4-BE49-F238E27FC236}">
                <a16:creationId xmlns:a16="http://schemas.microsoft.com/office/drawing/2014/main" id="{3D95ACF6-C1A2-4BA3-B4D7-EA21BE959E91}"/>
              </a:ext>
            </a:extLst>
          </p:cNvPr>
          <p:cNvSpPr txBox="1">
            <a:spLocks/>
          </p:cNvSpPr>
          <p:nvPr/>
        </p:nvSpPr>
        <p:spPr>
          <a:xfrm>
            <a:off x="6798589" y="2905140"/>
            <a:ext cx="1606862" cy="1786129"/>
          </a:xfrm>
          <a:prstGeom prst="rect">
            <a:avLst/>
          </a:prstGeom>
          <a:noFill/>
          <a:ln>
            <a:solidFill>
              <a:schemeClr val="bg2"/>
            </a:solid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503078"/>
                </a:solidFill>
                <a:effectLst/>
                <a:uLnTx/>
                <a:uFillTx/>
                <a:latin typeface="Tahoma"/>
                <a:ea typeface="+mn-ea"/>
                <a:cs typeface="+mn-cs"/>
              </a:rPr>
              <a:t>First User of Blockchain Technology</a:t>
            </a:r>
          </a:p>
        </p:txBody>
      </p:sp>
      <p:pic>
        <p:nvPicPr>
          <p:cNvPr id="19" name="Picture 12" descr="C:\Users\taniwaki\Desktop\picto\20151909E_ECHANGE\3-BUREAUTIQUE\20151909E_ECHANGE_NF-RVB.png">
            <a:extLst>
              <a:ext uri="{FF2B5EF4-FFF2-40B4-BE49-F238E27FC236}">
                <a16:creationId xmlns:a16="http://schemas.microsoft.com/office/drawing/2014/main" id="{CA453E56-7664-4053-889C-3F49E68412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218437" y="1762676"/>
            <a:ext cx="395176" cy="3951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1" descr="C:\Users\taniwaki\Desktop\picto 2\20151909E_R&amp;K CENTER\3-BUREAUTIQUE\20151909E_R&amp;K CENTER_NF-RVB.png">
            <a:extLst>
              <a:ext uri="{FF2B5EF4-FFF2-40B4-BE49-F238E27FC236}">
                <a16:creationId xmlns:a16="http://schemas.microsoft.com/office/drawing/2014/main" id="{8CFB2821-10E4-47ED-B5B8-B7DC5EA0057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85456" y="3712424"/>
            <a:ext cx="318836" cy="3188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5" descr="C:\Users\taniwaki\Desktop\picto 3\20151909E_COMPETENCES 2\3-BUREAUTIQUE\20151909E_COMPETENCES 2_NF-RVB.png">
            <a:extLst>
              <a:ext uri="{FF2B5EF4-FFF2-40B4-BE49-F238E27FC236}">
                <a16:creationId xmlns:a16="http://schemas.microsoft.com/office/drawing/2014/main" id="{3FF29299-6A80-4E46-A162-726331306CA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50561" y="3707825"/>
            <a:ext cx="318836" cy="31883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34">
            <a:extLst>
              <a:ext uri="{FF2B5EF4-FFF2-40B4-BE49-F238E27FC236}">
                <a16:creationId xmlns:a16="http://schemas.microsoft.com/office/drawing/2014/main" id="{6548424E-EA1A-4023-84A6-41171AC17F4A}"/>
              </a:ext>
            </a:extLst>
          </p:cNvPr>
          <p:cNvGrpSpPr/>
          <p:nvPr/>
        </p:nvGrpSpPr>
        <p:grpSpPr>
          <a:xfrm>
            <a:off x="2470399" y="2549346"/>
            <a:ext cx="348949" cy="276034"/>
            <a:chOff x="6094412" y="4918075"/>
            <a:chExt cx="619126" cy="482600"/>
          </a:xfrm>
          <a:solidFill>
            <a:schemeClr val="accent1"/>
          </a:solidFill>
        </p:grpSpPr>
        <p:sp>
          <p:nvSpPr>
            <p:cNvPr id="23" name="Freeform 15">
              <a:extLst>
                <a:ext uri="{FF2B5EF4-FFF2-40B4-BE49-F238E27FC236}">
                  <a16:creationId xmlns:a16="http://schemas.microsoft.com/office/drawing/2014/main" id="{8DDA4150-D0FF-4360-BA88-4DA12F446DF8}"/>
                </a:ext>
              </a:extLst>
            </p:cNvPr>
            <p:cNvSpPr>
              <a:spLocks/>
            </p:cNvSpPr>
            <p:nvPr/>
          </p:nvSpPr>
          <p:spPr bwMode="auto">
            <a:xfrm>
              <a:off x="6443663" y="4918075"/>
              <a:ext cx="269875" cy="285750"/>
            </a:xfrm>
            <a:custGeom>
              <a:avLst/>
              <a:gdLst>
                <a:gd name="T0" fmla="*/ 95 w 123"/>
                <a:gd name="T1" fmla="*/ 78 h 130"/>
                <a:gd name="T2" fmla="*/ 84 w 123"/>
                <a:gd name="T3" fmla="*/ 46 h 130"/>
                <a:gd name="T4" fmla="*/ 62 w 123"/>
                <a:gd name="T5" fmla="*/ 19 h 130"/>
                <a:gd name="T6" fmla="*/ 32 w 123"/>
                <a:gd name="T7" fmla="*/ 4 h 130"/>
                <a:gd name="T8" fmla="*/ 0 w 123"/>
                <a:gd name="T9" fmla="*/ 1 h 130"/>
                <a:gd name="T10" fmla="*/ 0 w 123"/>
                <a:gd name="T11" fmla="*/ 2 h 130"/>
                <a:gd name="T12" fmla="*/ 29 w 123"/>
                <a:gd name="T13" fmla="*/ 11 h 130"/>
                <a:gd name="T14" fmla="*/ 50 w 123"/>
                <a:gd name="T15" fmla="*/ 30 h 130"/>
                <a:gd name="T16" fmla="*/ 62 w 123"/>
                <a:gd name="T17" fmla="*/ 55 h 130"/>
                <a:gd name="T18" fmla="*/ 64 w 123"/>
                <a:gd name="T19" fmla="*/ 78 h 130"/>
                <a:gd name="T20" fmla="*/ 36 w 123"/>
                <a:gd name="T21" fmla="*/ 78 h 130"/>
                <a:gd name="T22" fmla="*/ 57 w 123"/>
                <a:gd name="T23" fmla="*/ 104 h 130"/>
                <a:gd name="T24" fmla="*/ 79 w 123"/>
                <a:gd name="T25" fmla="*/ 130 h 130"/>
                <a:gd name="T26" fmla="*/ 101 w 123"/>
                <a:gd name="T27" fmla="*/ 104 h 130"/>
                <a:gd name="T28" fmla="*/ 123 w 123"/>
                <a:gd name="T29" fmla="*/ 78 h 130"/>
                <a:gd name="T30" fmla="*/ 95 w 123"/>
                <a:gd name="T31" fmla="*/ 7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95" y="78"/>
                  </a:moveTo>
                  <a:cubicBezTo>
                    <a:pt x="93" y="67"/>
                    <a:pt x="90" y="56"/>
                    <a:pt x="84" y="46"/>
                  </a:cubicBezTo>
                  <a:cubicBezTo>
                    <a:pt x="78" y="35"/>
                    <a:pt x="71" y="26"/>
                    <a:pt x="62" y="19"/>
                  </a:cubicBezTo>
                  <a:cubicBezTo>
                    <a:pt x="53" y="12"/>
                    <a:pt x="42" y="7"/>
                    <a:pt x="32" y="4"/>
                  </a:cubicBezTo>
                  <a:cubicBezTo>
                    <a:pt x="21" y="1"/>
                    <a:pt x="10" y="0"/>
                    <a:pt x="0" y="1"/>
                  </a:cubicBezTo>
                  <a:cubicBezTo>
                    <a:pt x="0" y="2"/>
                    <a:pt x="0" y="2"/>
                    <a:pt x="0" y="2"/>
                  </a:cubicBezTo>
                  <a:cubicBezTo>
                    <a:pt x="10" y="3"/>
                    <a:pt x="20" y="6"/>
                    <a:pt x="29" y="11"/>
                  </a:cubicBezTo>
                  <a:cubicBezTo>
                    <a:pt x="37" y="16"/>
                    <a:pt x="45" y="23"/>
                    <a:pt x="50" y="30"/>
                  </a:cubicBezTo>
                  <a:cubicBezTo>
                    <a:pt x="56" y="38"/>
                    <a:pt x="60" y="46"/>
                    <a:pt x="62" y="55"/>
                  </a:cubicBezTo>
                  <a:cubicBezTo>
                    <a:pt x="64" y="63"/>
                    <a:pt x="65" y="71"/>
                    <a:pt x="64" y="78"/>
                  </a:cubicBezTo>
                  <a:cubicBezTo>
                    <a:pt x="36" y="78"/>
                    <a:pt x="36" y="78"/>
                    <a:pt x="36" y="78"/>
                  </a:cubicBezTo>
                  <a:cubicBezTo>
                    <a:pt x="57" y="104"/>
                    <a:pt x="57" y="104"/>
                    <a:pt x="57" y="104"/>
                  </a:cubicBezTo>
                  <a:cubicBezTo>
                    <a:pt x="79" y="130"/>
                    <a:pt x="79" y="130"/>
                    <a:pt x="79" y="130"/>
                  </a:cubicBezTo>
                  <a:cubicBezTo>
                    <a:pt x="101" y="104"/>
                    <a:pt x="101" y="104"/>
                    <a:pt x="101" y="104"/>
                  </a:cubicBezTo>
                  <a:cubicBezTo>
                    <a:pt x="123" y="78"/>
                    <a:pt x="123" y="78"/>
                    <a:pt x="123" y="78"/>
                  </a:cubicBezTo>
                  <a:lnTo>
                    <a:pt x="95"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333333"/>
                </a:solidFill>
                <a:effectLst/>
                <a:uLnTx/>
                <a:uFillTx/>
                <a:latin typeface="Tahoma"/>
                <a:ea typeface="+mn-ea"/>
                <a:cs typeface="+mn-cs"/>
              </a:endParaRPr>
            </a:p>
          </p:txBody>
        </p:sp>
        <p:sp>
          <p:nvSpPr>
            <p:cNvPr id="24" name="Freeform 16">
              <a:extLst>
                <a:ext uri="{FF2B5EF4-FFF2-40B4-BE49-F238E27FC236}">
                  <a16:creationId xmlns:a16="http://schemas.microsoft.com/office/drawing/2014/main" id="{A14FEC70-E3DD-4F21-8A55-5570A53B6875}"/>
                </a:ext>
              </a:extLst>
            </p:cNvPr>
            <p:cNvSpPr>
              <a:spLocks/>
            </p:cNvSpPr>
            <p:nvPr/>
          </p:nvSpPr>
          <p:spPr bwMode="auto">
            <a:xfrm>
              <a:off x="6094412" y="5114925"/>
              <a:ext cx="268288" cy="285750"/>
            </a:xfrm>
            <a:custGeom>
              <a:avLst/>
              <a:gdLst>
                <a:gd name="T0" fmla="*/ 72 w 123"/>
                <a:gd name="T1" fmla="*/ 100 h 130"/>
                <a:gd name="T2" fmla="*/ 60 w 123"/>
                <a:gd name="T3" fmla="*/ 75 h 130"/>
                <a:gd name="T4" fmla="*/ 59 w 123"/>
                <a:gd name="T5" fmla="*/ 52 h 130"/>
                <a:gd name="T6" fmla="*/ 87 w 123"/>
                <a:gd name="T7" fmla="*/ 52 h 130"/>
                <a:gd name="T8" fmla="*/ 65 w 123"/>
                <a:gd name="T9" fmla="*/ 26 h 130"/>
                <a:gd name="T10" fmla="*/ 43 w 123"/>
                <a:gd name="T11" fmla="*/ 0 h 130"/>
                <a:gd name="T12" fmla="*/ 22 w 123"/>
                <a:gd name="T13" fmla="*/ 26 h 130"/>
                <a:gd name="T14" fmla="*/ 0 w 123"/>
                <a:gd name="T15" fmla="*/ 52 h 130"/>
                <a:gd name="T16" fmla="*/ 28 w 123"/>
                <a:gd name="T17" fmla="*/ 52 h 130"/>
                <a:gd name="T18" fmla="*/ 39 w 123"/>
                <a:gd name="T19" fmla="*/ 84 h 130"/>
                <a:gd name="T20" fmla="*/ 61 w 123"/>
                <a:gd name="T21" fmla="*/ 111 h 130"/>
                <a:gd name="T22" fmla="*/ 91 w 123"/>
                <a:gd name="T23" fmla="*/ 126 h 130"/>
                <a:gd name="T24" fmla="*/ 123 w 123"/>
                <a:gd name="T25" fmla="*/ 129 h 130"/>
                <a:gd name="T26" fmla="*/ 123 w 123"/>
                <a:gd name="T27" fmla="*/ 128 h 130"/>
                <a:gd name="T28" fmla="*/ 94 w 123"/>
                <a:gd name="T29" fmla="*/ 119 h 130"/>
                <a:gd name="T30" fmla="*/ 72 w 123"/>
                <a:gd name="T31" fmla="*/ 10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30">
                  <a:moveTo>
                    <a:pt x="72" y="100"/>
                  </a:moveTo>
                  <a:cubicBezTo>
                    <a:pt x="67" y="92"/>
                    <a:pt x="63" y="84"/>
                    <a:pt x="60" y="75"/>
                  </a:cubicBezTo>
                  <a:cubicBezTo>
                    <a:pt x="58" y="67"/>
                    <a:pt x="58" y="59"/>
                    <a:pt x="59" y="52"/>
                  </a:cubicBezTo>
                  <a:cubicBezTo>
                    <a:pt x="87" y="52"/>
                    <a:pt x="87" y="52"/>
                    <a:pt x="87" y="52"/>
                  </a:cubicBezTo>
                  <a:cubicBezTo>
                    <a:pt x="65" y="26"/>
                    <a:pt x="65" y="26"/>
                    <a:pt x="65" y="26"/>
                  </a:cubicBezTo>
                  <a:cubicBezTo>
                    <a:pt x="43" y="0"/>
                    <a:pt x="43" y="0"/>
                    <a:pt x="43" y="0"/>
                  </a:cubicBezTo>
                  <a:cubicBezTo>
                    <a:pt x="22" y="26"/>
                    <a:pt x="22" y="26"/>
                    <a:pt x="22" y="26"/>
                  </a:cubicBezTo>
                  <a:cubicBezTo>
                    <a:pt x="0" y="52"/>
                    <a:pt x="0" y="52"/>
                    <a:pt x="0" y="52"/>
                  </a:cubicBezTo>
                  <a:cubicBezTo>
                    <a:pt x="28" y="52"/>
                    <a:pt x="28" y="52"/>
                    <a:pt x="28" y="52"/>
                  </a:cubicBezTo>
                  <a:cubicBezTo>
                    <a:pt x="30" y="63"/>
                    <a:pt x="33" y="74"/>
                    <a:pt x="39" y="84"/>
                  </a:cubicBezTo>
                  <a:cubicBezTo>
                    <a:pt x="44" y="94"/>
                    <a:pt x="52" y="104"/>
                    <a:pt x="61" y="111"/>
                  </a:cubicBezTo>
                  <a:cubicBezTo>
                    <a:pt x="70" y="118"/>
                    <a:pt x="80" y="123"/>
                    <a:pt x="91" y="126"/>
                  </a:cubicBezTo>
                  <a:cubicBezTo>
                    <a:pt x="102" y="129"/>
                    <a:pt x="113" y="130"/>
                    <a:pt x="123" y="129"/>
                  </a:cubicBezTo>
                  <a:cubicBezTo>
                    <a:pt x="123" y="128"/>
                    <a:pt x="123" y="128"/>
                    <a:pt x="123" y="128"/>
                  </a:cubicBezTo>
                  <a:cubicBezTo>
                    <a:pt x="113" y="127"/>
                    <a:pt x="103" y="124"/>
                    <a:pt x="94" y="119"/>
                  </a:cubicBezTo>
                  <a:cubicBezTo>
                    <a:pt x="85" y="114"/>
                    <a:pt x="78" y="107"/>
                    <a:pt x="72"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333333"/>
                </a:solidFill>
                <a:effectLst/>
                <a:uLnTx/>
                <a:uFillTx/>
                <a:latin typeface="Tahoma"/>
                <a:ea typeface="+mn-ea"/>
                <a:cs typeface="+mn-cs"/>
              </a:endParaRPr>
            </a:p>
          </p:txBody>
        </p:sp>
        <p:sp>
          <p:nvSpPr>
            <p:cNvPr id="28" name="Freeform 17">
              <a:extLst>
                <a:ext uri="{FF2B5EF4-FFF2-40B4-BE49-F238E27FC236}">
                  <a16:creationId xmlns:a16="http://schemas.microsoft.com/office/drawing/2014/main" id="{19F9ADEB-B463-40B9-A5F8-EC02072AA0CE}"/>
                </a:ext>
              </a:extLst>
            </p:cNvPr>
            <p:cNvSpPr>
              <a:spLocks/>
            </p:cNvSpPr>
            <p:nvPr/>
          </p:nvSpPr>
          <p:spPr bwMode="auto">
            <a:xfrm>
              <a:off x="6305550" y="4970463"/>
              <a:ext cx="204788" cy="377825"/>
            </a:xfrm>
            <a:custGeom>
              <a:avLst/>
              <a:gdLst>
                <a:gd name="T0" fmla="*/ 59 w 93"/>
                <a:gd name="T1" fmla="*/ 71 h 171"/>
                <a:gd name="T2" fmla="*/ 33 w 93"/>
                <a:gd name="T3" fmla="*/ 54 h 171"/>
                <a:gd name="T4" fmla="*/ 51 w 93"/>
                <a:gd name="T5" fmla="*/ 42 h 171"/>
                <a:gd name="T6" fmla="*/ 81 w 93"/>
                <a:gd name="T7" fmla="*/ 49 h 171"/>
                <a:gd name="T8" fmla="*/ 88 w 93"/>
                <a:gd name="T9" fmla="*/ 25 h 171"/>
                <a:gd name="T10" fmla="*/ 57 w 93"/>
                <a:gd name="T11" fmla="*/ 18 h 171"/>
                <a:gd name="T12" fmla="*/ 57 w 93"/>
                <a:gd name="T13" fmla="*/ 0 h 171"/>
                <a:gd name="T14" fmla="*/ 37 w 93"/>
                <a:gd name="T15" fmla="*/ 0 h 171"/>
                <a:gd name="T16" fmla="*/ 37 w 93"/>
                <a:gd name="T17" fmla="*/ 20 h 171"/>
                <a:gd name="T18" fmla="*/ 1 w 93"/>
                <a:gd name="T19" fmla="*/ 57 h 171"/>
                <a:gd name="T20" fmla="*/ 39 w 93"/>
                <a:gd name="T21" fmla="*/ 96 h 171"/>
                <a:gd name="T22" fmla="*/ 61 w 93"/>
                <a:gd name="T23" fmla="*/ 114 h 171"/>
                <a:gd name="T24" fmla="*/ 41 w 93"/>
                <a:gd name="T25" fmla="*/ 127 h 171"/>
                <a:gd name="T26" fmla="*/ 6 w 93"/>
                <a:gd name="T27" fmla="*/ 118 h 171"/>
                <a:gd name="T28" fmla="*/ 0 w 93"/>
                <a:gd name="T29" fmla="*/ 142 h 171"/>
                <a:gd name="T30" fmla="*/ 35 w 93"/>
                <a:gd name="T31" fmla="*/ 151 h 171"/>
                <a:gd name="T32" fmla="*/ 35 w 93"/>
                <a:gd name="T33" fmla="*/ 171 h 171"/>
                <a:gd name="T34" fmla="*/ 56 w 93"/>
                <a:gd name="T35" fmla="*/ 171 h 171"/>
                <a:gd name="T36" fmla="*/ 56 w 93"/>
                <a:gd name="T37" fmla="*/ 149 h 171"/>
                <a:gd name="T38" fmla="*/ 93 w 93"/>
                <a:gd name="T39" fmla="*/ 111 h 171"/>
                <a:gd name="T40" fmla="*/ 59 w 93"/>
                <a:gd name="T41" fmla="*/ 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 h="171">
                  <a:moveTo>
                    <a:pt x="59" y="71"/>
                  </a:moveTo>
                  <a:cubicBezTo>
                    <a:pt x="41" y="65"/>
                    <a:pt x="33" y="60"/>
                    <a:pt x="33" y="54"/>
                  </a:cubicBezTo>
                  <a:cubicBezTo>
                    <a:pt x="33" y="48"/>
                    <a:pt x="38" y="42"/>
                    <a:pt x="51" y="42"/>
                  </a:cubicBezTo>
                  <a:cubicBezTo>
                    <a:pt x="66" y="42"/>
                    <a:pt x="76" y="47"/>
                    <a:pt x="81" y="49"/>
                  </a:cubicBezTo>
                  <a:cubicBezTo>
                    <a:pt x="88" y="25"/>
                    <a:pt x="88" y="25"/>
                    <a:pt x="88" y="25"/>
                  </a:cubicBezTo>
                  <a:cubicBezTo>
                    <a:pt x="80" y="22"/>
                    <a:pt x="71" y="19"/>
                    <a:pt x="57" y="18"/>
                  </a:cubicBezTo>
                  <a:cubicBezTo>
                    <a:pt x="57" y="0"/>
                    <a:pt x="57" y="0"/>
                    <a:pt x="57" y="0"/>
                  </a:cubicBezTo>
                  <a:cubicBezTo>
                    <a:pt x="37" y="0"/>
                    <a:pt x="37" y="0"/>
                    <a:pt x="37" y="0"/>
                  </a:cubicBezTo>
                  <a:cubicBezTo>
                    <a:pt x="37" y="20"/>
                    <a:pt x="37" y="20"/>
                    <a:pt x="37" y="20"/>
                  </a:cubicBezTo>
                  <a:cubicBezTo>
                    <a:pt x="14" y="24"/>
                    <a:pt x="1" y="39"/>
                    <a:pt x="1" y="57"/>
                  </a:cubicBezTo>
                  <a:cubicBezTo>
                    <a:pt x="1" y="78"/>
                    <a:pt x="16" y="88"/>
                    <a:pt x="39" y="96"/>
                  </a:cubicBezTo>
                  <a:cubicBezTo>
                    <a:pt x="55" y="101"/>
                    <a:pt x="61" y="106"/>
                    <a:pt x="61" y="114"/>
                  </a:cubicBezTo>
                  <a:cubicBezTo>
                    <a:pt x="61" y="122"/>
                    <a:pt x="53" y="127"/>
                    <a:pt x="41" y="127"/>
                  </a:cubicBezTo>
                  <a:cubicBezTo>
                    <a:pt x="27" y="127"/>
                    <a:pt x="15" y="122"/>
                    <a:pt x="6" y="118"/>
                  </a:cubicBezTo>
                  <a:cubicBezTo>
                    <a:pt x="0" y="142"/>
                    <a:pt x="0" y="142"/>
                    <a:pt x="0" y="142"/>
                  </a:cubicBezTo>
                  <a:cubicBezTo>
                    <a:pt x="8" y="146"/>
                    <a:pt x="21" y="150"/>
                    <a:pt x="35" y="151"/>
                  </a:cubicBezTo>
                  <a:cubicBezTo>
                    <a:pt x="35" y="171"/>
                    <a:pt x="35" y="171"/>
                    <a:pt x="35" y="171"/>
                  </a:cubicBezTo>
                  <a:cubicBezTo>
                    <a:pt x="56" y="171"/>
                    <a:pt x="56" y="171"/>
                    <a:pt x="56" y="171"/>
                  </a:cubicBezTo>
                  <a:cubicBezTo>
                    <a:pt x="56" y="149"/>
                    <a:pt x="56" y="149"/>
                    <a:pt x="56" y="149"/>
                  </a:cubicBezTo>
                  <a:cubicBezTo>
                    <a:pt x="80" y="145"/>
                    <a:pt x="93" y="129"/>
                    <a:pt x="93" y="111"/>
                  </a:cubicBezTo>
                  <a:cubicBezTo>
                    <a:pt x="93" y="92"/>
                    <a:pt x="83" y="80"/>
                    <a:pt x="5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333333"/>
                </a:solidFill>
                <a:effectLst/>
                <a:uLnTx/>
                <a:uFillTx/>
                <a:latin typeface="Tahoma"/>
                <a:ea typeface="+mn-ea"/>
                <a:cs typeface="+mn-cs"/>
              </a:endParaRPr>
            </a:p>
          </p:txBody>
        </p:sp>
      </p:grpSp>
      <p:sp>
        <p:nvSpPr>
          <p:cNvPr id="29" name="AutoShape 8">
            <a:extLst>
              <a:ext uri="{FF2B5EF4-FFF2-40B4-BE49-F238E27FC236}">
                <a16:creationId xmlns:a16="http://schemas.microsoft.com/office/drawing/2014/main" id="{BA11CA81-54E7-4C11-A259-D59D03A65F34}"/>
              </a:ext>
            </a:extLst>
          </p:cNvPr>
          <p:cNvSpPr>
            <a:spLocks noChangeArrowheads="1"/>
          </p:cNvSpPr>
          <p:nvPr/>
        </p:nvSpPr>
        <p:spPr bwMode="gray">
          <a:xfrm>
            <a:off x="3839945" y="2966837"/>
            <a:ext cx="1046991" cy="215936"/>
          </a:xfrm>
          <a:prstGeom prst="homePlate">
            <a:avLst>
              <a:gd name="adj" fmla="val 22260"/>
            </a:avLst>
          </a:prstGeom>
          <a:solidFill>
            <a:schemeClr val="bg2"/>
          </a:solidFill>
          <a:ln w="19050">
            <a:noFill/>
            <a:miter lim="800000"/>
            <a:headEnd/>
            <a:tailEnd/>
          </a:ln>
          <a:effectLst/>
        </p:spPr>
        <p:txBody>
          <a:bodyPr lIns="32400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de-DE" sz="1200" b="0" i="0" u="none" strike="noStrike" kern="1200" cap="none" spc="0" normalizeH="0" baseline="0" noProof="0" dirty="0">
                <a:ln>
                  <a:noFill/>
                </a:ln>
                <a:solidFill>
                  <a:srgbClr val="FFFFFF"/>
                </a:solidFill>
                <a:effectLst/>
                <a:uLnTx/>
                <a:uFillTx/>
                <a:latin typeface="Tahoma"/>
                <a:ea typeface="+mn-ea"/>
                <a:cs typeface="+mn-cs"/>
              </a:rPr>
              <a:t>Grant</a:t>
            </a:r>
          </a:p>
        </p:txBody>
      </p:sp>
      <p:cxnSp>
        <p:nvCxnSpPr>
          <p:cNvPr id="8" name="Connecteur droit avec flèche 7">
            <a:extLst>
              <a:ext uri="{FF2B5EF4-FFF2-40B4-BE49-F238E27FC236}">
                <a16:creationId xmlns:a16="http://schemas.microsoft.com/office/drawing/2014/main" id="{4E46BFB4-D7CA-4826-932D-743C1513C2CF}"/>
              </a:ext>
            </a:extLst>
          </p:cNvPr>
          <p:cNvCxnSpPr/>
          <p:nvPr/>
        </p:nvCxnSpPr>
        <p:spPr>
          <a:xfrm flipH="1">
            <a:off x="3931920" y="3429000"/>
            <a:ext cx="839585"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1" name="Espace réservé du contenu 12">
            <a:extLst>
              <a:ext uri="{FF2B5EF4-FFF2-40B4-BE49-F238E27FC236}">
                <a16:creationId xmlns:a16="http://schemas.microsoft.com/office/drawing/2014/main" id="{F8D3BFB8-CF33-4E29-8CB9-823299A03B0D}"/>
              </a:ext>
            </a:extLst>
          </p:cNvPr>
          <p:cNvSpPr txBox="1">
            <a:spLocks/>
          </p:cNvSpPr>
          <p:nvPr/>
        </p:nvSpPr>
        <p:spPr>
          <a:xfrm>
            <a:off x="4050309" y="3426020"/>
            <a:ext cx="1785687" cy="320582"/>
          </a:xfrm>
          <a:prstGeom prst="rect">
            <a:avLst/>
          </a:prstGeom>
          <a:noFill/>
          <a:ln>
            <a:no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Fulfils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grant’s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obligations </a:t>
            </a:r>
          </a:p>
        </p:txBody>
      </p:sp>
      <p:sp>
        <p:nvSpPr>
          <p:cNvPr id="32" name="Espace réservé du contenu 12">
            <a:extLst>
              <a:ext uri="{FF2B5EF4-FFF2-40B4-BE49-F238E27FC236}">
                <a16:creationId xmlns:a16="http://schemas.microsoft.com/office/drawing/2014/main" id="{6D201CD9-5181-4F61-AFC4-8588C701B407}"/>
              </a:ext>
            </a:extLst>
          </p:cNvPr>
          <p:cNvSpPr txBox="1">
            <a:spLocks/>
          </p:cNvSpPr>
          <p:nvPr/>
        </p:nvSpPr>
        <p:spPr>
          <a:xfrm>
            <a:off x="2095195" y="4031259"/>
            <a:ext cx="988409" cy="1081067"/>
          </a:xfrm>
          <a:prstGeom prst="rect">
            <a:avLst/>
          </a:prstGeom>
          <a:noFill/>
          <a:ln>
            <a:no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1" i="0" u="none" strike="noStrike" kern="1200" cap="none" spc="0" normalizeH="0" baseline="0" noProof="0" dirty="0">
                <a:ln>
                  <a:noFill/>
                </a:ln>
                <a:solidFill>
                  <a:srgbClr val="5F5F5F">
                    <a:lumMod val="75000"/>
                  </a:srgbClr>
                </a:solidFill>
                <a:effectLst/>
                <a:uLnTx/>
                <a:uFillTx/>
                <a:latin typeface="Tahoma"/>
                <a:ea typeface="+mn-ea"/>
                <a:cs typeface="+mn-cs"/>
              </a:rPr>
              <a:t>DAG Coin</a:t>
            </a: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 Patent &amp; Licence ownership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a:t>
            </a:r>
            <a:r>
              <a:rPr kumimoji="0" lang="en-GB" sz="1050" b="1" i="0" u="none" strike="noStrike" kern="1200" cap="none" spc="0" normalizeH="0" baseline="0" noProof="0" dirty="0">
                <a:ln>
                  <a:noFill/>
                </a:ln>
                <a:solidFill>
                  <a:srgbClr val="5F5F5F">
                    <a:lumMod val="75000"/>
                  </a:srgbClr>
                </a:solidFill>
                <a:effectLst/>
                <a:uLnTx/>
                <a:uFillTx/>
                <a:latin typeface="Tahoma"/>
                <a:ea typeface="+mn-ea"/>
                <a:cs typeface="+mn-cs"/>
              </a:rPr>
              <a:t>Licensor</a:t>
            </a: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a:t>
            </a:r>
          </a:p>
        </p:txBody>
      </p:sp>
      <p:sp>
        <p:nvSpPr>
          <p:cNvPr id="33" name="Espace réservé du contenu 12">
            <a:extLst>
              <a:ext uri="{FF2B5EF4-FFF2-40B4-BE49-F238E27FC236}">
                <a16:creationId xmlns:a16="http://schemas.microsoft.com/office/drawing/2014/main" id="{EC7C64CB-4998-402E-891D-D9C02D63C697}"/>
              </a:ext>
            </a:extLst>
          </p:cNvPr>
          <p:cNvSpPr txBox="1">
            <a:spLocks/>
          </p:cNvSpPr>
          <p:nvPr/>
        </p:nvSpPr>
        <p:spPr>
          <a:xfrm>
            <a:off x="2890314" y="4031259"/>
            <a:ext cx="1043449" cy="1035441"/>
          </a:xfrm>
          <a:prstGeom prst="rect">
            <a:avLst/>
          </a:prstGeom>
          <a:noFill/>
          <a:ln>
            <a:no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1" i="0" u="none" strike="noStrike" kern="1200" cap="none" spc="0" normalizeH="0" baseline="0" noProof="0" dirty="0">
                <a:ln>
                  <a:noFill/>
                </a:ln>
                <a:solidFill>
                  <a:srgbClr val="5F5F5F">
                    <a:lumMod val="75000"/>
                  </a:srgbClr>
                </a:solidFill>
                <a:effectLst/>
                <a:uLnTx/>
                <a:uFillTx/>
                <a:latin typeface="Tahoma"/>
                <a:ea typeface="+mn-ea"/>
                <a:cs typeface="+mn-cs"/>
              </a:rPr>
              <a:t>Stable Coin</a:t>
            </a: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 Patent &amp; Licence ownership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a:t>
            </a:r>
            <a:r>
              <a:rPr kumimoji="0" lang="en-GB" sz="1050" b="1" i="0" u="none" strike="noStrike" kern="1200" cap="none" spc="0" normalizeH="0" baseline="0" noProof="0" dirty="0">
                <a:ln>
                  <a:noFill/>
                </a:ln>
                <a:solidFill>
                  <a:srgbClr val="5F5F5F">
                    <a:lumMod val="75000"/>
                  </a:srgbClr>
                </a:solidFill>
                <a:effectLst/>
                <a:uLnTx/>
                <a:uFillTx/>
                <a:latin typeface="Tahoma"/>
                <a:ea typeface="+mn-ea"/>
                <a:cs typeface="+mn-cs"/>
              </a:rPr>
              <a:t>Licensor</a:t>
            </a: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a:t>
            </a:r>
          </a:p>
        </p:txBody>
      </p:sp>
      <p:sp>
        <p:nvSpPr>
          <p:cNvPr id="34" name="Espace réservé du contenu 12">
            <a:extLst>
              <a:ext uri="{FF2B5EF4-FFF2-40B4-BE49-F238E27FC236}">
                <a16:creationId xmlns:a16="http://schemas.microsoft.com/office/drawing/2014/main" id="{5E115811-DD2E-4651-BACD-0737DA7BC01E}"/>
              </a:ext>
            </a:extLst>
          </p:cNvPr>
          <p:cNvSpPr txBox="1">
            <a:spLocks/>
          </p:cNvSpPr>
          <p:nvPr/>
        </p:nvSpPr>
        <p:spPr>
          <a:xfrm>
            <a:off x="6798588" y="3944385"/>
            <a:ext cx="1606861" cy="863748"/>
          </a:xfrm>
          <a:prstGeom prst="rect">
            <a:avLst/>
          </a:prstGeom>
          <a:noFill/>
          <a:ln>
            <a:no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rPr>
              <a:t>Coins: to be granted the use of the coins </a:t>
            </a:r>
          </a:p>
          <a:p>
            <a:pPr marL="0" marR="0" lvl="0" indent="0" algn="l" defTabSz="914400" rtl="0" eaLnBrk="1" fontAlgn="auto" latinLnBrk="0" hangingPunct="1">
              <a:lnSpc>
                <a:spcPct val="100000"/>
              </a:lnSpc>
              <a:spcBef>
                <a:spcPts val="300"/>
              </a:spcBef>
              <a:spcAft>
                <a:spcPts val="600"/>
              </a:spcAft>
              <a:buClrTx/>
              <a:buSzTx/>
              <a:buFont typeface="Arial" panose="020B0604020202020204" pitchFamily="34" charset="0"/>
              <a:buNone/>
              <a:tabLst/>
              <a:defRPr/>
            </a:pPr>
            <a:r>
              <a:rPr kumimoji="0" lang="en-GB" sz="1050" b="1" i="0" u="none" strike="noStrike" kern="1200" cap="none" spc="0" normalizeH="0" baseline="0" noProof="0" dirty="0">
                <a:ln>
                  <a:noFill/>
                </a:ln>
                <a:solidFill>
                  <a:srgbClr val="5F5F5F">
                    <a:lumMod val="75000"/>
                  </a:srgbClr>
                </a:solidFill>
                <a:effectLst/>
                <a:uLnTx/>
                <a:uFillTx/>
                <a:latin typeface="Tahoma"/>
                <a:ea typeface="+mn-ea"/>
                <a:cs typeface="+mn-cs"/>
              </a:rPr>
              <a:t>Licensee</a:t>
            </a:r>
            <a:endParaRPr kumimoji="0" lang="en-GB" sz="1050" b="0" i="0" u="none" strike="noStrike" kern="1200" cap="none" spc="0" normalizeH="0" baseline="0" noProof="0" dirty="0">
              <a:ln>
                <a:noFill/>
              </a:ln>
              <a:solidFill>
                <a:srgbClr val="5F5F5F">
                  <a:lumMod val="75000"/>
                </a:srgbClr>
              </a:solidFill>
              <a:effectLst/>
              <a:uLnTx/>
              <a:uFillTx/>
              <a:latin typeface="Tahoma"/>
              <a:ea typeface="+mn-ea"/>
              <a:cs typeface="+mn-cs"/>
            </a:endParaRPr>
          </a:p>
        </p:txBody>
      </p:sp>
      <p:pic>
        <p:nvPicPr>
          <p:cNvPr id="35" name="Picture 21" descr="C:\Users\taniwaki\Desktop\picto 2\20151909E_R&amp;K CENTER\3-BUREAUTIQUE\20151909E_R&amp;K CENTER_NF-RVB.png">
            <a:extLst>
              <a:ext uri="{FF2B5EF4-FFF2-40B4-BE49-F238E27FC236}">
                <a16:creationId xmlns:a16="http://schemas.microsoft.com/office/drawing/2014/main" id="{A6F90F05-0129-4EA5-8E61-8FED527EAD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47153" y="3634939"/>
            <a:ext cx="318836" cy="318836"/>
          </a:xfrm>
          <a:prstGeom prst="rect">
            <a:avLst/>
          </a:prstGeom>
          <a:noFill/>
          <a:extLst>
            <a:ext uri="{909E8E84-426E-40DD-AFC4-6F175D3DCCD1}">
              <a14:hiddenFill xmlns:a14="http://schemas.microsoft.com/office/drawing/2010/main">
                <a:solidFill>
                  <a:srgbClr val="FFFFFF"/>
                </a:solidFill>
              </a14:hiddenFill>
            </a:ext>
          </a:extLst>
        </p:spPr>
      </p:pic>
      <p:sp>
        <p:nvSpPr>
          <p:cNvPr id="30" name="Espace réservé du contenu 12">
            <a:extLst>
              <a:ext uri="{FF2B5EF4-FFF2-40B4-BE49-F238E27FC236}">
                <a16:creationId xmlns:a16="http://schemas.microsoft.com/office/drawing/2014/main" id="{87710FCA-A6C5-4C4B-AB29-E452D8065D77}"/>
              </a:ext>
            </a:extLst>
          </p:cNvPr>
          <p:cNvSpPr txBox="1">
            <a:spLocks/>
          </p:cNvSpPr>
          <p:nvPr/>
        </p:nvSpPr>
        <p:spPr>
          <a:xfrm>
            <a:off x="300966" y="2905139"/>
            <a:ext cx="1606862" cy="1786129"/>
          </a:xfrm>
          <a:prstGeom prst="rect">
            <a:avLst/>
          </a:prstGeom>
          <a:noFill/>
          <a:ln>
            <a:solidFill>
              <a:schemeClr val="bg2"/>
            </a:solidFill>
          </a:ln>
        </p:spPr>
        <p:txBody>
          <a:bodyPr lIns="108000" tIns="108000" rIns="108000" bIns="108000"/>
          <a:lstStyle>
            <a:lvl1pPr marL="0" indent="0" algn="just" defTabSz="914400" rtl="0" eaLnBrk="1" latinLnBrk="0" hangingPunct="1">
              <a:lnSpc>
                <a:spcPct val="100000"/>
              </a:lnSpc>
              <a:spcBef>
                <a:spcPts val="1800"/>
              </a:spcBef>
              <a:buFont typeface="Arial" panose="020B0604020202020204" pitchFamily="34" charset="0"/>
              <a:buNone/>
              <a:tabLst/>
              <a:defRPr sz="1600" i="0" kern="1200" cap="none" baseline="0">
                <a:solidFill>
                  <a:schemeClr val="bg2"/>
                </a:solidFill>
                <a:latin typeface="+mn-lt"/>
                <a:ea typeface="+mn-ea"/>
                <a:cs typeface="+mn-cs"/>
              </a:defRPr>
            </a:lvl1pPr>
            <a:lvl2pPr marL="358775" indent="-358775" algn="just" defTabSz="914400" rtl="0" eaLnBrk="1" latinLnBrk="0" hangingPunct="1">
              <a:lnSpc>
                <a:spcPct val="100000"/>
              </a:lnSpc>
              <a:spcBef>
                <a:spcPts val="1400"/>
              </a:spcBef>
              <a:buClr>
                <a:schemeClr val="bg2"/>
              </a:buClr>
              <a:buFont typeface="Tempus Sans ITC" panose="04020404030D07020202" pitchFamily="82" charset="0"/>
              <a:buChar char="/"/>
              <a:defRPr sz="1400" kern="1200" baseline="0">
                <a:solidFill>
                  <a:schemeClr val="tx1"/>
                </a:solidFill>
                <a:latin typeface="+mn-lt"/>
                <a:ea typeface="+mn-ea"/>
                <a:cs typeface="+mn-cs"/>
              </a:defRPr>
            </a:lvl2pPr>
            <a:lvl3pPr marL="360000" indent="0" algn="just" defTabSz="914400" rtl="0" eaLnBrk="1" latinLnBrk="0" hangingPunct="1">
              <a:lnSpc>
                <a:spcPct val="100000"/>
              </a:lnSpc>
              <a:spcBef>
                <a:spcPts val="600"/>
              </a:spcBef>
              <a:buFontTx/>
              <a:buNone/>
              <a:defRPr sz="1400" kern="1200" baseline="0">
                <a:solidFill>
                  <a:schemeClr val="tx1"/>
                </a:solidFill>
                <a:latin typeface="+mn-lt"/>
                <a:ea typeface="+mn-ea"/>
                <a:cs typeface="+mn-cs"/>
              </a:defRPr>
            </a:lvl3pPr>
            <a:lvl4pPr marL="648000" indent="-288000" algn="just" defTabSz="914400" rtl="0" eaLnBrk="1" latinLnBrk="0" hangingPunct="1">
              <a:lnSpc>
                <a:spcPct val="100000"/>
              </a:lnSpc>
              <a:spcBef>
                <a:spcPts val="600"/>
              </a:spcBef>
              <a:buClr>
                <a:schemeClr val="bg2"/>
              </a:buClr>
              <a:buFont typeface="Tahoma" panose="020B0604030504040204" pitchFamily="34" charset="0"/>
              <a:buChar char="›"/>
              <a:defRPr sz="1200" kern="1200" cap="none" baseline="0">
                <a:solidFill>
                  <a:schemeClr val="tx1"/>
                </a:solidFill>
                <a:latin typeface="+mn-lt"/>
                <a:ea typeface="+mn-ea"/>
                <a:cs typeface="+mn-cs"/>
              </a:defRPr>
            </a:lvl4pPr>
            <a:lvl5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baseline="0" dirty="0" smtClean="0">
                <a:solidFill>
                  <a:schemeClr val="tx1"/>
                </a:solidFill>
                <a:latin typeface="+mn-lt"/>
                <a:ea typeface="+mn-ea"/>
                <a:cs typeface="+mn-cs"/>
              </a:defRPr>
            </a:lvl5pPr>
            <a:lvl6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6pPr>
            <a:lvl7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baseline="0" noProof="0" dirty="0" smtClean="0">
                <a:solidFill>
                  <a:schemeClr val="tx1"/>
                </a:solidFill>
                <a:latin typeface="+mn-lt"/>
                <a:ea typeface="+mn-ea"/>
                <a:cs typeface="+mn-cs"/>
              </a:defRPr>
            </a:lvl7pPr>
            <a:lvl8pPr marL="900000" marR="0" indent="-252000" algn="just" defTabSz="914400" rtl="0" eaLnBrk="1" fontAlgn="auto" latinLnBrk="0" hangingPunct="1">
              <a:lnSpc>
                <a:spcPct val="100000"/>
              </a:lnSpc>
              <a:spcBef>
                <a:spcPts val="500"/>
              </a:spcBef>
              <a:spcAft>
                <a:spcPts val="0"/>
              </a:spcAft>
              <a:buClr>
                <a:schemeClr val="bg2"/>
              </a:buClr>
              <a:buSzTx/>
              <a:buFont typeface="Tahoma" panose="020B0604030504040204" pitchFamily="34" charset="0"/>
              <a:buChar char="»"/>
              <a:tabLst/>
              <a:defRPr lang="fr-FR" sz="1000" kern="1200" noProof="0" dirty="0" smtClean="0">
                <a:solidFill>
                  <a:schemeClr val="tx1"/>
                </a:solidFill>
                <a:latin typeface="+mn-lt"/>
                <a:ea typeface="+mn-ea"/>
                <a:cs typeface="+mn-cs"/>
              </a:defRPr>
            </a:lvl8pPr>
            <a:lvl9pPr marL="900000" indent="-252000" algn="just" defTabSz="914400" rtl="0" eaLnBrk="1" latinLnBrk="0" hangingPunct="1">
              <a:lnSpc>
                <a:spcPct val="100000"/>
              </a:lnSpc>
              <a:spcBef>
                <a:spcPts val="500"/>
              </a:spcBef>
              <a:buClr>
                <a:schemeClr val="bg2"/>
              </a:buClr>
              <a:buFont typeface="Tahoma" panose="020B0604030504040204" pitchFamily="34" charset="0"/>
              <a:buChar char="»"/>
              <a:defRPr lang="fr-FR" sz="1000" kern="1200" noProof="0" dirty="0" smtClean="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503078"/>
                </a:solidFill>
                <a:effectLst/>
                <a:uLnTx/>
                <a:uFillTx/>
                <a:latin typeface="Tahoma"/>
                <a:ea typeface="+mn-ea"/>
                <a:cs typeface="+mn-cs"/>
              </a:rPr>
              <a:t>Token issuance, Platform development, Sales/marketing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GB" sz="700" b="0" i="0" u="none" strike="noStrike" kern="1200" cap="none" spc="0" normalizeH="0" baseline="0" noProof="0" dirty="0">
              <a:ln>
                <a:noFill/>
              </a:ln>
              <a:solidFill>
                <a:srgbClr val="503078"/>
              </a:solidFill>
              <a:effectLst/>
              <a:uLnTx/>
              <a:uFillTx/>
              <a:latin typeface="Tahom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50" b="0" i="0" u="none" strike="noStrike" kern="1200" cap="none" spc="0" normalizeH="0" baseline="0" noProof="0" dirty="0">
                <a:ln>
                  <a:noFill/>
                </a:ln>
                <a:solidFill>
                  <a:srgbClr val="503078"/>
                </a:solidFill>
                <a:effectLst/>
                <a:uLnTx/>
                <a:uFillTx/>
                <a:latin typeface="Tahoma"/>
                <a:ea typeface="+mn-ea"/>
                <a:cs typeface="+mn-cs"/>
              </a:rPr>
              <a:t>Legal status: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050" b="0" i="0" u="none" strike="noStrike" kern="1200" cap="none" spc="0" normalizeH="0" baseline="0" noProof="0" dirty="0">
                <a:ln>
                  <a:noFill/>
                </a:ln>
                <a:solidFill>
                  <a:srgbClr val="503078"/>
                </a:solidFill>
                <a:effectLst/>
                <a:uLnTx/>
                <a:uFillTx/>
                <a:latin typeface="Tahoma"/>
                <a:ea typeface="+mn-ea"/>
                <a:cs typeface="+mn-cs"/>
              </a:rPr>
              <a:t>BVI Business Company (Company Limited By guarantee/shares)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1" i="0" u="none" strike="noStrike" kern="1200" cap="none" spc="0" normalizeH="0" baseline="0" noProof="0" dirty="0">
                <a:ln>
                  <a:noFill/>
                </a:ln>
                <a:solidFill>
                  <a:srgbClr val="5F5F5F">
                    <a:lumMod val="75000"/>
                  </a:srgbClr>
                </a:solidFill>
                <a:effectLst/>
                <a:uLnTx/>
                <a:uFillTx/>
                <a:latin typeface="Tahoma"/>
                <a:ea typeface="+mn-ea"/>
                <a:cs typeface="+mn-cs"/>
              </a:rPr>
              <a:t>Licensor</a:t>
            </a:r>
          </a:p>
        </p:txBody>
      </p:sp>
      <p:pic>
        <p:nvPicPr>
          <p:cNvPr id="36" name="Picture 35" descr="A close up of a sign&#10;&#10;Description automatically generated">
            <a:extLst>
              <a:ext uri="{FF2B5EF4-FFF2-40B4-BE49-F238E27FC236}">
                <a16:creationId xmlns:a16="http://schemas.microsoft.com/office/drawing/2014/main" id="{728F99A8-4850-4E07-9D2A-D588BD0EAE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4111463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0" i="0" u="none" strike="noStrike" kern="1200" cap="none" spc="0" normalizeH="0" baseline="0" noProof="0" dirty="0">
                <a:ln>
                  <a:noFill/>
                </a:ln>
                <a:solidFill>
                  <a:srgbClr val="344960"/>
                </a:solidFill>
                <a:effectLst/>
                <a:uLnTx/>
                <a:uFillTx/>
                <a:latin typeface="Helvetica Neue" panose="02000503000000020004" pitchFamily="2" charset="0"/>
                <a:ea typeface="Helvetica Neue" panose="02000503000000020004" pitchFamily="2" charset="0"/>
                <a:cs typeface="Helvetica Neue" panose="02000503000000020004" pitchFamily="2" charset="0"/>
              </a:rPr>
              <a:t>Initial Coins Offering: legal considerations</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none" spc="0" normalizeH="0" baseline="0" noProof="0" dirty="0">
                <a:ln>
                  <a:noFill/>
                </a:ln>
                <a:solidFill>
                  <a:srgbClr val="0190D4"/>
                </a:solidFill>
                <a:effectLst/>
                <a:uLnTx/>
                <a:uFillTx/>
                <a:latin typeface="Helvetica Neue" panose="02000503000000020004" pitchFamily="2" charset="0"/>
                <a:ea typeface="Helvetica Neue" panose="02000503000000020004" pitchFamily="2" charset="0"/>
                <a:cs typeface="Helvetica Neue" panose="02000503000000020004" pitchFamily="2" charset="0"/>
              </a:rPr>
              <a:t>Legal corporate structure of token sales: benchmark</a:t>
            </a:r>
          </a:p>
        </p:txBody>
      </p:sp>
      <p:pic>
        <p:nvPicPr>
          <p:cNvPr id="5" name="Image 4">
            <a:extLst>
              <a:ext uri="{FF2B5EF4-FFF2-40B4-BE49-F238E27FC236}">
                <a16:creationId xmlns:a16="http://schemas.microsoft.com/office/drawing/2014/main" id="{7B2549F1-AE13-4411-9184-DF1ECB88A4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6367" y="1921918"/>
            <a:ext cx="4544291" cy="3309047"/>
          </a:xfrm>
          <a:prstGeom prst="rect">
            <a:avLst/>
          </a:prstGeom>
        </p:spPr>
      </p:pic>
      <p:pic>
        <p:nvPicPr>
          <p:cNvPr id="7" name="Image 6">
            <a:extLst>
              <a:ext uri="{FF2B5EF4-FFF2-40B4-BE49-F238E27FC236}">
                <a16:creationId xmlns:a16="http://schemas.microsoft.com/office/drawing/2014/main" id="{7A602263-DFBF-47FE-B730-BEF826143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4798" y="2151472"/>
            <a:ext cx="3276446" cy="3125074"/>
          </a:xfrm>
          <a:prstGeom prst="rect">
            <a:avLst/>
          </a:prstGeom>
        </p:spPr>
      </p:pic>
      <p:sp>
        <p:nvSpPr>
          <p:cNvPr id="21" name="Rectangle 44">
            <a:extLst>
              <a:ext uri="{FF2B5EF4-FFF2-40B4-BE49-F238E27FC236}">
                <a16:creationId xmlns:a16="http://schemas.microsoft.com/office/drawing/2014/main" id="{57761754-32A0-49B1-9753-B7AC9679D13A}"/>
              </a:ext>
            </a:extLst>
          </p:cNvPr>
          <p:cNvSpPr>
            <a:spLocks noChangeArrowheads="1"/>
          </p:cNvSpPr>
          <p:nvPr/>
        </p:nvSpPr>
        <p:spPr bwMode="auto">
          <a:xfrm>
            <a:off x="347605" y="5343324"/>
            <a:ext cx="8397382" cy="947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88248" tIns="84640" rIns="121920" bIns="0" numCol="1" anchor="ctr" anchorCtr="0" compatLnSpc="1">
            <a:prstTxWarp prst="textNoShape">
              <a:avLst/>
            </a:prstTxWarp>
            <a:spAutoFit/>
          </a:bodyPr>
          <a:lstStyle/>
          <a:p>
            <a:pPr marL="228594" marR="0" lvl="0" indent="-228594" algn="just" defTabSz="1219170" rtl="0" eaLnBrk="0" fontAlgn="base" latinLnBrk="0" hangingPunct="0">
              <a:lnSpc>
                <a:spcPct val="100000"/>
              </a:lnSpc>
              <a:spcBef>
                <a:spcPts val="800"/>
              </a:spcBef>
              <a:spcAft>
                <a:spcPct val="0"/>
              </a:spcAft>
              <a:buClrTx/>
              <a:buSzTx/>
              <a:buFont typeface="Wingdings" panose="05000000000000000000" pitchFamily="2" charset="2"/>
              <a:buChar char="v"/>
              <a:tabLst/>
              <a:defRPr/>
            </a:pPr>
            <a:r>
              <a:rPr kumimoji="0" lang="fr-FR"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I</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n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structured finance </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deals, the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investors</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(in debt + in equity) will be reimbursed / interested with the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Cash Flows </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generated by the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acquired</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or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developed</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Operational Entity </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(Target or Project), as dividends or any other form, received by the </a:t>
            </a:r>
            <a:r>
              <a:rPr kumimoji="0" lang="en-GB" altLang="en-US" sz="14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Shell Entity </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(special purpose vehicle / holding) – those are the “Rolls Royce” of legal structures (</a:t>
            </a:r>
            <a:r>
              <a:rPr kumimoji="0" lang="en-GB" altLang="en-US" sz="1400" b="0" i="0" u="none" strike="noStrike" kern="0" cap="none" spc="0" normalizeH="0" baseline="0" noProof="0" dirty="0" err="1">
                <a:ln>
                  <a:noFill/>
                </a:ln>
                <a:solidFill>
                  <a:srgbClr val="002060"/>
                </a:solidFill>
                <a:effectLst/>
                <a:uLnTx/>
                <a:uFillTx/>
                <a:latin typeface="Helvetica Neue Light"/>
                <a:ea typeface="+mn-ea"/>
                <a:cs typeface="Helvetica Neue Light"/>
                <a:sym typeface="Arial"/>
              </a:rPr>
              <a:t>expensives</a:t>
            </a:r>
            <a:r>
              <a:rPr kumimoji="0" lang="en-GB"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rPr>
              <a:t>: for large ICO fundraising targets). </a:t>
            </a:r>
            <a:endParaRPr kumimoji="0" lang="en-US" altLang="en-US" sz="1400" b="0" i="0" u="none" strike="noStrike" kern="0" cap="none" spc="0" normalizeH="0" baseline="0" noProof="0" dirty="0">
              <a:ln>
                <a:noFill/>
              </a:ln>
              <a:solidFill>
                <a:srgbClr val="002060"/>
              </a:solidFill>
              <a:effectLst/>
              <a:uLnTx/>
              <a:uFillTx/>
              <a:latin typeface="Helvetica Neue Light"/>
              <a:ea typeface="+mn-ea"/>
              <a:cs typeface="Helvetica Neue Light"/>
              <a:sym typeface="Arial"/>
            </a:endParaRPr>
          </a:p>
        </p:txBody>
      </p:sp>
      <p:sp>
        <p:nvSpPr>
          <p:cNvPr id="22" name="Rectangle 44">
            <a:extLst>
              <a:ext uri="{FF2B5EF4-FFF2-40B4-BE49-F238E27FC236}">
                <a16:creationId xmlns:a16="http://schemas.microsoft.com/office/drawing/2014/main" id="{54D48D8E-AF6D-404B-91DD-74DAD20FAA4C}"/>
              </a:ext>
            </a:extLst>
          </p:cNvPr>
          <p:cNvSpPr>
            <a:spLocks noChangeArrowheads="1"/>
          </p:cNvSpPr>
          <p:nvPr/>
        </p:nvSpPr>
        <p:spPr bwMode="auto">
          <a:xfrm>
            <a:off x="5640378" y="1697292"/>
            <a:ext cx="3195000" cy="33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88248" tIns="84640" rIns="121920" bIns="0" numCol="1" anchor="ctr" anchorCtr="0" compatLnSpc="1">
            <a:prstTxWarp prst="textNoShape">
              <a:avLst/>
            </a:prstTxWarp>
            <a:spAutoFit/>
          </a:bodyPr>
          <a:lstStyle/>
          <a:p>
            <a:pPr marL="0" marR="0" lvl="0" indent="0" algn="just" defTabSz="1219170" rtl="0" eaLnBrk="0" fontAlgn="base" latinLnBrk="0" hangingPunct="0">
              <a:lnSpc>
                <a:spcPct val="100000"/>
              </a:lnSpc>
              <a:spcBef>
                <a:spcPts val="800"/>
              </a:spcBef>
              <a:spcAft>
                <a:spcPct val="0"/>
              </a:spcAft>
              <a:buClrTx/>
              <a:buSzTx/>
              <a:buFontTx/>
              <a:buNone/>
              <a:tabLst/>
              <a:defRPr/>
            </a:pPr>
            <a:r>
              <a:rPr kumimoji="0" lang="fr-FR" altLang="en-US" sz="1600" b="1" i="0" u="none" strike="noStrike" kern="0" cap="none" spc="0" normalizeH="0" baseline="0" noProof="0" dirty="0">
                <a:ln>
                  <a:noFill/>
                </a:ln>
                <a:solidFill>
                  <a:srgbClr val="002060"/>
                </a:solidFill>
                <a:effectLst/>
                <a:uLnTx/>
                <a:uFillTx/>
                <a:latin typeface="Helvetica Neue Light"/>
                <a:ea typeface="+mn-ea"/>
                <a:cs typeface="Helvetica Neue Light"/>
                <a:sym typeface="Arial"/>
              </a:rPr>
              <a:t>Project Finance structure</a:t>
            </a:r>
            <a:endParaRPr kumimoji="0" lang="en-US" altLang="en-US" sz="1600" b="1" i="0" u="none" strike="noStrike" kern="0" cap="none" spc="0" normalizeH="0" baseline="0" noProof="0" dirty="0">
              <a:ln>
                <a:noFill/>
              </a:ln>
              <a:solidFill>
                <a:srgbClr val="002060"/>
              </a:solidFill>
              <a:effectLst/>
              <a:uLnTx/>
              <a:uFillTx/>
              <a:latin typeface="Helvetica Neue Light"/>
              <a:ea typeface="+mn-ea"/>
              <a:cs typeface="Helvetica Neue Light"/>
              <a:sym typeface="Arial"/>
            </a:endParaRPr>
          </a:p>
        </p:txBody>
      </p:sp>
      <p:grpSp>
        <p:nvGrpSpPr>
          <p:cNvPr id="26" name="Group 7">
            <a:extLst>
              <a:ext uri="{FF2B5EF4-FFF2-40B4-BE49-F238E27FC236}">
                <a16:creationId xmlns:a16="http://schemas.microsoft.com/office/drawing/2014/main" id="{B6C9B0D1-75D4-4EA5-A848-B602C75D63F9}"/>
              </a:ext>
            </a:extLst>
          </p:cNvPr>
          <p:cNvGrpSpPr/>
          <p:nvPr/>
        </p:nvGrpSpPr>
        <p:grpSpPr>
          <a:xfrm>
            <a:off x="9352149" y="1696050"/>
            <a:ext cx="2450544" cy="4389032"/>
            <a:chOff x="3383618" y="2156332"/>
            <a:chExt cx="2583707" cy="3273796"/>
          </a:xfrm>
        </p:grpSpPr>
        <p:sp>
          <p:nvSpPr>
            <p:cNvPr id="27" name="Rectangle 26">
              <a:extLst>
                <a:ext uri="{FF2B5EF4-FFF2-40B4-BE49-F238E27FC236}">
                  <a16:creationId xmlns:a16="http://schemas.microsoft.com/office/drawing/2014/main" id="{C795A230-1478-4DD8-BE67-3042528C374F}"/>
                </a:ext>
              </a:extLst>
            </p:cNvPr>
            <p:cNvSpPr/>
            <p:nvPr/>
          </p:nvSpPr>
          <p:spPr>
            <a:xfrm>
              <a:off x="3481488" y="2720895"/>
              <a:ext cx="2485837" cy="2709233"/>
            </a:xfrm>
            <a:prstGeom prst="rect">
              <a:avLst/>
            </a:prstGeom>
            <a:solidFill>
              <a:srgbClr val="0190D4">
                <a:alpha val="20000"/>
              </a:srgbClr>
            </a:solidFill>
          </p:spPr>
          <p:txBody>
            <a:bodyPr wrap="square" lIns="137160" tIns="137160" rIns="137160" bIns="137160">
              <a:spAutoFit/>
            </a:bodyPr>
            <a:lstStyle/>
            <a:p>
              <a:pPr marL="0" marR="0" lvl="0" indent="0" algn="l" defTabSz="914400" rtl="0" eaLnBrk="1" fontAlgn="auto" latinLnBrk="0" hangingPunct="1">
                <a:lnSpc>
                  <a:spcPct val="94000"/>
                </a:lnSpc>
                <a:spcBef>
                  <a:spcPts val="0"/>
                </a:spcBef>
                <a:spcAft>
                  <a:spcPts val="600"/>
                </a:spcAft>
                <a:buClr>
                  <a:srgbClr val="344960"/>
                </a:buClr>
                <a:buSzTx/>
                <a:buFontTx/>
                <a:buNone/>
                <a:tabLst/>
                <a:defRPr/>
              </a:pP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Why</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are ICO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shells</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mostly</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incoporated</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Caymans</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or BVI compare to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financing</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operations</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shells</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financial</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centers </a:t>
              </a:r>
              <a:r>
                <a:rPr kumimoji="0" lang="fr-FR"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jurisdictions</a:t>
              </a: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(Europe, USA, Hong Kong, etc.)? </a:t>
              </a:r>
              <a:endPar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228600" marR="0" lvl="0" indent="-228600" algn="l" defTabSz="914400" rtl="0" eaLnBrk="1" fontAlgn="auto" latinLnBrk="0" hangingPunct="1">
                <a:lnSpc>
                  <a:spcPct val="94000"/>
                </a:lnSpc>
                <a:spcBef>
                  <a:spcPts val="0"/>
                </a:spcBef>
                <a:spcAft>
                  <a:spcPts val="600"/>
                </a:spcAft>
                <a:buClr>
                  <a:srgbClr val="344960"/>
                </a:buClr>
                <a:buSzTx/>
                <a:buFont typeface="+mj-lt"/>
                <a:buAutoNum type="arabicPeriod"/>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LBO/Finance deals focus mainly on how to secure and organize the rights of project debtors</a:t>
              </a:r>
            </a:p>
            <a:p>
              <a:pPr marL="228600" marR="0" lvl="0" indent="-228600" algn="l" defTabSz="914400" rtl="0" eaLnBrk="1" fontAlgn="auto" latinLnBrk="0" hangingPunct="1">
                <a:lnSpc>
                  <a:spcPct val="94000"/>
                </a:lnSpc>
                <a:spcBef>
                  <a:spcPts val="0"/>
                </a:spcBef>
                <a:spcAft>
                  <a:spcPts val="600"/>
                </a:spcAft>
                <a:buClr>
                  <a:srgbClr val="344960"/>
                </a:buClr>
                <a:buSzTx/>
                <a:buFont typeface="+mj-lt"/>
                <a:buAutoNum type="arabicPeriod"/>
                <a:tabLst/>
                <a:defRPr/>
              </a:pP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ICO are still mainly driven by tax saving considerations</a:t>
              </a:r>
            </a:p>
            <a:p>
              <a:pPr marL="228600" marR="0" lvl="0" indent="-228600" algn="l" defTabSz="914400" rtl="0" eaLnBrk="1" fontAlgn="auto" latinLnBrk="0" hangingPunct="1">
                <a:lnSpc>
                  <a:spcPct val="94000"/>
                </a:lnSpc>
                <a:spcBef>
                  <a:spcPts val="0"/>
                </a:spcBef>
                <a:spcAft>
                  <a:spcPts val="600"/>
                </a:spcAft>
                <a:buClr>
                  <a:srgbClr val="344960"/>
                </a:buClr>
                <a:buSzTx/>
                <a:buFont typeface="+mj-lt"/>
                <a:buAutoNum type="arabicPeriod"/>
                <a:tabLst/>
                <a:defRPr/>
              </a:pPr>
              <a:r>
                <a:rPr kumimoji="0" lang="fr-FR"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H</a:t>
              </a:r>
              <a:r>
                <a:rPr kumimoji="0" lang="en-GB" sz="1200" b="0" i="0" u="none" strike="noStrike" kern="1200" cap="none" spc="0" normalizeH="0" baseline="0" noProof="0" dirty="0" err="1">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owever</a:t>
              </a:r>
              <a:r>
                <a:rPr kumimoji="0" lang="en-GB" sz="1200" b="0" i="0" u="none" strike="noStrike" kern="1200" cap="none" spc="0" normalizeH="0" baseline="0" noProof="0" dirty="0">
                  <a:ln>
                    <a:noFill/>
                  </a:ln>
                  <a:solidFill>
                    <a:prstClr val="black"/>
                  </a:solidFill>
                  <a:effectLst/>
                  <a:uLnTx/>
                  <a:uFillTx/>
                  <a:latin typeface="Helvetica Neue" panose="02000503000000020004" pitchFamily="2" charset="0"/>
                  <a:ea typeface="Helvetica Neue" panose="02000503000000020004" pitchFamily="2" charset="0"/>
                  <a:cs typeface="Helvetica Neue" panose="02000503000000020004" pitchFamily="2" charset="0"/>
                </a:rPr>
                <a:t> in case of a rise of Security Tokens Offerings (STO), the tax considerations would not be sufficient </a:t>
              </a:r>
            </a:p>
          </p:txBody>
        </p:sp>
        <p:sp>
          <p:nvSpPr>
            <p:cNvPr id="28" name="TextBox 100">
              <a:extLst>
                <a:ext uri="{FF2B5EF4-FFF2-40B4-BE49-F238E27FC236}">
                  <a16:creationId xmlns:a16="http://schemas.microsoft.com/office/drawing/2014/main" id="{8827BB3E-596D-4D5F-9290-E1FD7287909F}"/>
                </a:ext>
              </a:extLst>
            </p:cNvPr>
            <p:cNvSpPr txBox="1"/>
            <p:nvPr/>
          </p:nvSpPr>
          <p:spPr>
            <a:xfrm>
              <a:off x="3481488" y="2202102"/>
              <a:ext cx="2485837" cy="516536"/>
            </a:xfrm>
            <a:prstGeom prst="rect">
              <a:avLst/>
            </a:prstGeom>
            <a:solidFill>
              <a:srgbClr val="0190D4"/>
            </a:solidFill>
          </p:spPr>
          <p:txBody>
            <a:bodyPr wrap="square" lIns="182880" tIns="91440" rIns="182880" bIns="91440" rtlCol="0">
              <a:spAutoFit/>
            </a:bodyPr>
            <a:lstStyle/>
            <a:p>
              <a:pPr marL="139700" marR="0" lvl="0" indent="0" algn="ctr" defTabSz="914400" rtl="0" eaLnBrk="1" fontAlgn="auto" latinLnBrk="0" hangingPunct="1">
                <a:lnSpc>
                  <a:spcPct val="100000"/>
                </a:lnSpc>
                <a:spcBef>
                  <a:spcPts val="0"/>
                </a:spcBef>
                <a:spcAft>
                  <a:spcPts val="0"/>
                </a:spcAft>
                <a:buClrTx/>
                <a:buSzTx/>
                <a:buFontTx/>
                <a:buNone/>
                <a:tabLst/>
                <a:defRPr/>
              </a:pPr>
              <a:r>
                <a:rPr kumimoji="0" lang="fr-FR"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 divergence </a:t>
              </a:r>
              <a:r>
                <a:rPr kumimoji="0" lang="fr-FR" sz="1100" b="1"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that</a:t>
              </a:r>
              <a:r>
                <a:rPr kumimoji="0" lang="fr-FR"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100" b="1"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may</a:t>
              </a:r>
              <a:r>
                <a:rPr kumimoji="0" lang="fr-FR"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 </a:t>
              </a:r>
              <a:r>
                <a:rPr kumimoji="0" lang="fr-FR" sz="1100" b="1"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disappear</a:t>
              </a:r>
              <a:r>
                <a:rPr kumimoji="0" lang="fr-FR"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 the </a:t>
              </a:r>
              <a:r>
                <a:rPr kumimoji="0" lang="fr-FR" sz="1100" b="1" i="0" u="none" strike="noStrike" kern="1200" cap="none" spc="0" normalizeH="0" baseline="0" noProof="0" dirty="0" err="1">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jurisdiction</a:t>
              </a:r>
              <a:r>
                <a:rPr kumimoji="0" lang="fr-FR"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 of incorporation</a:t>
              </a:r>
              <a:endParaRPr kumimoji="0" lang="en-GB" sz="11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useBgFill="1">
          <p:nvSpPr>
            <p:cNvPr id="29" name="Oval 101">
              <a:extLst>
                <a:ext uri="{FF2B5EF4-FFF2-40B4-BE49-F238E27FC236}">
                  <a16:creationId xmlns:a16="http://schemas.microsoft.com/office/drawing/2014/main" id="{418380C8-7ECC-4FB6-970B-0EA4A60B3475}"/>
                </a:ext>
              </a:extLst>
            </p:cNvPr>
            <p:cNvSpPr/>
            <p:nvPr/>
          </p:nvSpPr>
          <p:spPr>
            <a:xfrm>
              <a:off x="3383618" y="2156332"/>
              <a:ext cx="222033" cy="135678"/>
            </a:xfrm>
            <a:prstGeom prst="ellipse">
              <a:avLst/>
            </a:prstGeom>
            <a:ln w="12700">
              <a:solidFill>
                <a:srgbClr val="0190D4"/>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344960"/>
                </a:solidFill>
                <a:effectLst/>
                <a:uLnTx/>
                <a:uFillTx/>
                <a:latin typeface="Calibri" panose="020F0502020204030204"/>
                <a:ea typeface="+mn-ea"/>
                <a:cs typeface="+mn-cs"/>
              </a:endParaRPr>
            </a:p>
          </p:txBody>
        </p:sp>
      </p:grpSp>
      <p:sp>
        <p:nvSpPr>
          <p:cNvPr id="2" name="Footer Placeholder 1">
            <a:extLst>
              <a:ext uri="{FF2B5EF4-FFF2-40B4-BE49-F238E27FC236}">
                <a16:creationId xmlns:a16="http://schemas.microsoft.com/office/drawing/2014/main" id="{5D12738F-5484-4FA3-8B30-2C46BD72923F}"/>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3CE50911-D88D-4DAA-99C8-15A1DD04002D}"/>
              </a:ext>
            </a:extLst>
          </p:cNvPr>
          <p:cNvSpPr>
            <a:spLocks noGrp="1"/>
          </p:cNvSpPr>
          <p:nvPr>
            <p:ph type="sldNum" sz="quarter" idx="12"/>
          </p:nvPr>
        </p:nvSpPr>
        <p:spPr/>
        <p:txBody>
          <a:bodyPr/>
          <a:lstStyle/>
          <a:p>
            <a:fld id="{969D4634-323E-2A49-AAAE-19731FC6EAE2}" type="slidenum">
              <a:rPr lang="en-US" smtClean="0"/>
              <a:t>32</a:t>
            </a:fld>
            <a:endParaRPr lang="en-US"/>
          </a:p>
        </p:txBody>
      </p:sp>
      <p:pic>
        <p:nvPicPr>
          <p:cNvPr id="23" name="Picture 22" descr="A close up of a sign&#10;&#10;Description automatically generated">
            <a:extLst>
              <a:ext uri="{FF2B5EF4-FFF2-40B4-BE49-F238E27FC236}">
                <a16:creationId xmlns:a16="http://schemas.microsoft.com/office/drawing/2014/main" id="{51115683-8F04-4C9A-845D-B560135BEE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415932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5" y="2049914"/>
            <a:ext cx="8464175" cy="4798009"/>
          </a:xfrm>
        </p:spPr>
        <p:txBody>
          <a:bodyPr>
            <a:normAutofit/>
          </a:bodyPr>
          <a:lstStyle/>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If the traditional ICO model, of which Ethereum is by far the most successful, is for traditional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startups</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 TBO is a token sale initiated by an existing firms entering the ICO market, with tokenization of existing businesses (prof. Nicholas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Krapels</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t>
            </a:r>
          </a:p>
          <a:p>
            <a:pPr lvl="1">
              <a:lnSpc>
                <a:spcPct val="100000"/>
              </a:lnSpc>
              <a:buClr>
                <a:srgbClr val="344960"/>
              </a:buClr>
              <a:buFontTx/>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Company has an existing business, revenue stream and customer basis</a:t>
            </a:r>
          </a:p>
          <a:p>
            <a:pPr lvl="1">
              <a:lnSpc>
                <a:spcPct val="100000"/>
              </a:lnSpc>
              <a:buClr>
                <a:srgbClr val="344960"/>
              </a:buClr>
              <a:buFontTx/>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create a tokenized ecosystem based around an existing platform solution, with an easily verifiable utility token that unlocks features of the platform: have real reasons for incorporating blockchain technology into their existing platform business.</a:t>
            </a:r>
            <a:r>
              <a:rPr lang="en-GB" sz="1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p>
          <a:p>
            <a:pPr marL="228600" lvl="1">
              <a:lnSpc>
                <a:spcPct val="100000"/>
              </a:lnSpc>
              <a:spcBef>
                <a:spcPts val="1000"/>
              </a:spcBef>
              <a:buClr>
                <a:srgbClr val="344960"/>
              </a:buClr>
              <a:buFont typeface="Wingdings" pitchFamily="2" charset="2"/>
              <a:buChar char="§"/>
            </a:pPr>
            <a:r>
              <a:rPr lang="en-GB" sz="1600" dirty="0">
                <a:solidFill>
                  <a:srgbClr val="344960"/>
                </a:solidFill>
                <a:latin typeface="Helvetica Neue" panose="02000503000000020004" pitchFamily="2" charset="0"/>
              </a:rPr>
              <a:t>Already </a:t>
            </a:r>
            <a:r>
              <a:rPr lang="en-GB" sz="1600" b="1" dirty="0">
                <a:solidFill>
                  <a:srgbClr val="344960"/>
                </a:solidFill>
                <a:latin typeface="Helvetica Neue" panose="02000503000000020004" pitchFamily="2" charset="0"/>
              </a:rPr>
              <a:t>15% of 2018 ICO projects where TBO</a:t>
            </a:r>
            <a:r>
              <a:rPr lang="en-GB" sz="1600" dirty="0">
                <a:solidFill>
                  <a:srgbClr val="344960"/>
                </a:solidFill>
                <a:latin typeface="Helvetica Neue" panose="02000503000000020004" pitchFamily="2" charset="0"/>
              </a:rPr>
              <a:t>, which indicates interest from representatives of real business in the tokenization of their companies</a:t>
            </a:r>
          </a:p>
          <a:p>
            <a:pPr marL="228600" lvl="1">
              <a:lnSpc>
                <a:spcPct val="100000"/>
              </a:lnSpc>
              <a:spcBef>
                <a:spcPts val="1000"/>
              </a:spcBef>
              <a:buClr>
                <a:srgbClr val="344960"/>
              </a:buClr>
              <a:buFont typeface="Wingdings" pitchFamily="2" charset="2"/>
              <a:buChar char="§"/>
            </a:pPr>
            <a:r>
              <a:rPr lang="en-GB" sz="1600" b="1" dirty="0">
                <a:solidFill>
                  <a:srgbClr val="344960"/>
                </a:solidFill>
                <a:latin typeface="Helvetica Neue" panose="02000503000000020004" pitchFamily="2" charset="0"/>
              </a:rPr>
              <a:t>2 of the top 4 most successful crypto capital raises in 2018 so far were TBO’s</a:t>
            </a:r>
            <a:r>
              <a:rPr lang="en-GB" sz="1600" dirty="0">
                <a:solidFill>
                  <a:srgbClr val="344960"/>
                </a:solidFill>
                <a:latin typeface="Helvetica Neue" panose="02000503000000020004" pitchFamily="2" charset="0"/>
              </a:rPr>
              <a:t>  - Telegram (TON) and </a:t>
            </a:r>
            <a:r>
              <a:rPr lang="en-GB" sz="1600" dirty="0" err="1">
                <a:solidFill>
                  <a:srgbClr val="344960"/>
                </a:solidFill>
                <a:latin typeface="Helvetica Neue" panose="02000503000000020004" pitchFamily="2" charset="0"/>
              </a:rPr>
              <a:t>Huobi</a:t>
            </a:r>
            <a:r>
              <a:rPr lang="en-GB" sz="1600" dirty="0">
                <a:solidFill>
                  <a:srgbClr val="344960"/>
                </a:solidFill>
                <a:latin typeface="Helvetica Neue" panose="02000503000000020004" pitchFamily="2" charset="0"/>
              </a:rPr>
              <a:t> Token (HT) – </a:t>
            </a:r>
            <a:r>
              <a:rPr lang="en-GB" sz="1600" dirty="0" err="1">
                <a:solidFill>
                  <a:srgbClr val="344960"/>
                </a:solidFill>
                <a:latin typeface="Helvetica Neue" panose="02000503000000020004" pitchFamily="2" charset="0"/>
              </a:rPr>
              <a:t>Cf.table</a:t>
            </a:r>
            <a:endParaRPr lang="en-GB" sz="1600" dirty="0">
              <a:solidFill>
                <a:srgbClr val="344960"/>
              </a:solidFill>
              <a:latin typeface="Helvetica Neue" panose="02000503000000020004" pitchFamily="2" charset="0"/>
            </a:endParaRPr>
          </a:p>
          <a:p>
            <a:pPr marL="228600" lvl="1">
              <a:lnSpc>
                <a:spcPct val="100000"/>
              </a:lnSpc>
              <a:spcBef>
                <a:spcPts val="1000"/>
              </a:spcBef>
              <a:buClr>
                <a:srgbClr val="344960"/>
              </a:buClr>
              <a:buFont typeface="Wingdings" pitchFamily="2" charset="2"/>
              <a:buChar char="§"/>
            </a:pPr>
            <a:r>
              <a:rPr lang="en-GB" sz="1600" dirty="0">
                <a:solidFill>
                  <a:srgbClr val="344960"/>
                </a:solidFill>
                <a:latin typeface="Helvetica Neue" panose="02000503000000020004" pitchFamily="2" charset="0"/>
              </a:rPr>
              <a:t>Other examples: </a:t>
            </a:r>
            <a:r>
              <a:rPr lang="en-GB" sz="1600" dirty="0" err="1">
                <a:solidFill>
                  <a:srgbClr val="344960"/>
                </a:solidFill>
                <a:latin typeface="Helvetica Neue" panose="02000503000000020004" pitchFamily="2" charset="0"/>
              </a:rPr>
              <a:t>VIVOplay</a:t>
            </a:r>
            <a:r>
              <a:rPr lang="en-GB" sz="1600" dirty="0">
                <a:solidFill>
                  <a:srgbClr val="344960"/>
                </a:solidFill>
                <a:latin typeface="Helvetica Neue" panose="02000503000000020004" pitchFamily="2" charset="0"/>
              </a:rPr>
              <a:t>, Telegram, or firms selling goods &amp; products launching Decentralized e-commerce platforms</a:t>
            </a:r>
          </a:p>
          <a:p>
            <a:pPr lvl="1">
              <a:lnSpc>
                <a:spcPct val="100000"/>
              </a:lnSpc>
              <a:buClr>
                <a:srgbClr val="344960"/>
              </a:buClr>
              <a:buFont typeface="Wingdings" pitchFamily="2" charset="2"/>
              <a:buChar char="§"/>
            </a:pPr>
            <a:endParaRPr lang="fr-FR" sz="7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344960"/>
              </a:buClr>
              <a:buFont typeface="Wingdings" panose="05000000000000000000" pitchFamily="2" charset="2"/>
              <a:buChar char="Ø"/>
            </a:pPr>
            <a:r>
              <a:rPr lang="en-GB" sz="1600" b="1" dirty="0">
                <a:solidFill>
                  <a:srgbClr val="344960"/>
                </a:solidFill>
                <a:latin typeface="Helvetica Neue" panose="02000503000000020004" pitchFamily="2" charset="0"/>
              </a:rPr>
              <a:t>TBOs evolve the Blockchain fundraising model</a:t>
            </a:r>
          </a:p>
          <a:p>
            <a:pPr marL="457200" lvl="1" indent="0">
              <a:lnSpc>
                <a:spcPct val="100000"/>
              </a:lnSpc>
              <a:buClr>
                <a:srgbClr val="344960"/>
              </a:buClr>
              <a:buNone/>
            </a:pPr>
            <a:endParaRPr lang="en-GB" sz="1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347182"/>
            <a:ext cx="8540375"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issuers: a </a:t>
            </a:r>
            <a:r>
              <a:rPr lang="en-GB"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wider adoption by traditional business with the emergence “Tokenized business offerings”</a:t>
            </a:r>
            <a:endParaRPr lang="en-US"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 name="Image 1">
            <a:extLst>
              <a:ext uri="{FF2B5EF4-FFF2-40B4-BE49-F238E27FC236}">
                <a16:creationId xmlns:a16="http://schemas.microsoft.com/office/drawing/2014/main" id="{42F88781-E23A-486D-A21D-3216BDCEDB27}"/>
              </a:ext>
            </a:extLst>
          </p:cNvPr>
          <p:cNvPicPr>
            <a:picLocks noChangeAspect="1"/>
          </p:cNvPicPr>
          <p:nvPr/>
        </p:nvPicPr>
        <p:blipFill>
          <a:blip r:embed="rId2"/>
          <a:stretch>
            <a:fillRect/>
          </a:stretch>
        </p:blipFill>
        <p:spPr>
          <a:xfrm>
            <a:off x="9319260" y="4623178"/>
            <a:ext cx="2872740" cy="1562367"/>
          </a:xfrm>
          <a:prstGeom prst="rect">
            <a:avLst/>
          </a:prstGeom>
        </p:spPr>
      </p:pic>
      <p:pic>
        <p:nvPicPr>
          <p:cNvPr id="6" name="Image 5">
            <a:extLst>
              <a:ext uri="{FF2B5EF4-FFF2-40B4-BE49-F238E27FC236}">
                <a16:creationId xmlns:a16="http://schemas.microsoft.com/office/drawing/2014/main" id="{EEC8F6EA-9ADC-4F86-B8C0-B7F00090C0A7}"/>
              </a:ext>
            </a:extLst>
          </p:cNvPr>
          <p:cNvPicPr>
            <a:picLocks noChangeAspect="1"/>
          </p:cNvPicPr>
          <p:nvPr/>
        </p:nvPicPr>
        <p:blipFill>
          <a:blip r:embed="rId3"/>
          <a:stretch>
            <a:fillRect/>
          </a:stretch>
        </p:blipFill>
        <p:spPr>
          <a:xfrm>
            <a:off x="9319260" y="2647349"/>
            <a:ext cx="2872740" cy="1975829"/>
          </a:xfrm>
          <a:prstGeom prst="rect">
            <a:avLst/>
          </a:prstGeom>
        </p:spPr>
      </p:pic>
      <p:pic>
        <p:nvPicPr>
          <p:cNvPr id="8" name="Image 7">
            <a:extLst>
              <a:ext uri="{FF2B5EF4-FFF2-40B4-BE49-F238E27FC236}">
                <a16:creationId xmlns:a16="http://schemas.microsoft.com/office/drawing/2014/main" id="{BDF21C02-2171-4AB2-9A69-156D8892AF1D}"/>
              </a:ext>
            </a:extLst>
          </p:cNvPr>
          <p:cNvPicPr>
            <a:picLocks noChangeAspect="1"/>
          </p:cNvPicPr>
          <p:nvPr/>
        </p:nvPicPr>
        <p:blipFill>
          <a:blip r:embed="rId4"/>
          <a:stretch>
            <a:fillRect/>
          </a:stretch>
        </p:blipFill>
        <p:spPr>
          <a:xfrm>
            <a:off x="9319260" y="842873"/>
            <a:ext cx="2872740" cy="1853381"/>
          </a:xfrm>
          <a:prstGeom prst="rect">
            <a:avLst/>
          </a:prstGeom>
        </p:spPr>
      </p:pic>
      <p:sp>
        <p:nvSpPr>
          <p:cNvPr id="4" name="Footer Placeholder 3">
            <a:extLst>
              <a:ext uri="{FF2B5EF4-FFF2-40B4-BE49-F238E27FC236}">
                <a16:creationId xmlns:a16="http://schemas.microsoft.com/office/drawing/2014/main" id="{7E0CB653-6E1F-4133-8E59-8FD751770328}"/>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2E6C95B1-CCC0-407A-9EA5-884785B34B28}"/>
              </a:ext>
            </a:extLst>
          </p:cNvPr>
          <p:cNvSpPr>
            <a:spLocks noGrp="1"/>
          </p:cNvSpPr>
          <p:nvPr>
            <p:ph type="sldNum" sz="quarter" idx="12"/>
          </p:nvPr>
        </p:nvSpPr>
        <p:spPr/>
        <p:txBody>
          <a:bodyPr/>
          <a:lstStyle/>
          <a:p>
            <a:fld id="{969D4634-323E-2A49-AAAE-19731FC6EAE2}" type="slidenum">
              <a:rPr lang="en-US" smtClean="0"/>
              <a:t>33</a:t>
            </a:fld>
            <a:endParaRPr lang="en-US"/>
          </a:p>
        </p:txBody>
      </p:sp>
      <p:pic>
        <p:nvPicPr>
          <p:cNvPr id="14" name="Picture 13" descr="A close up of a sign&#10;&#10;Description automatically generated">
            <a:extLst>
              <a:ext uri="{FF2B5EF4-FFF2-40B4-BE49-F238E27FC236}">
                <a16:creationId xmlns:a16="http://schemas.microsoft.com/office/drawing/2014/main" id="{C952B341-A28E-4B4A-84F3-BC19854B063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846649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06A22F51-C9A0-4099-896E-7D388C8C8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4940" y="2347020"/>
            <a:ext cx="3147060" cy="1914426"/>
          </a:xfrm>
          <a:prstGeom prst="rect">
            <a:avLst/>
          </a:prstGeom>
        </p:spPr>
      </p:pic>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5" y="2049915"/>
            <a:ext cx="8173609" cy="4482504"/>
          </a:xfrm>
        </p:spPr>
        <p:txBody>
          <a:bodyPr>
            <a:normAutofit fontScale="92500" lnSpcReduction="20000"/>
          </a:bodyPr>
          <a:lstStyle/>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Presumably, most tokens are securities since the majority of ICO participants view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crowdsales</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as investment opportunities. </a:t>
            </a:r>
          </a:p>
          <a:p>
            <a:pPr lvl="1">
              <a:lnSpc>
                <a:spcPct val="100000"/>
              </a:lnSpc>
              <a:buClr>
                <a:srgbClr val="344960"/>
              </a:buClr>
              <a:buFont typeface="Wingdings" pitchFamily="2" charset="2"/>
              <a:buChar char="§"/>
            </a:pPr>
            <a:r>
              <a:rPr lang="en-GB" sz="15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However, if a token does not meet the three requirements of the Howey test, it may fall under the classification of a “utility token”.</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Utility tokens, which may also be called app coins or app tokens, provide users with access to a product or service.</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For example,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Filecoin</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 which raised an ICO-record $257 million - plans to provide a decentralized cloud storage service that will take advantage of unused computer hard drive space. </a:t>
            </a:r>
          </a:p>
          <a:p>
            <a:pPr lvl="1">
              <a:lnSpc>
                <a:spcPct val="100000"/>
              </a:lnSpc>
              <a:buClr>
                <a:srgbClr val="344960"/>
              </a:buClr>
              <a:buFont typeface="Wingdings" pitchFamily="2" charset="2"/>
              <a:buChar char="§"/>
            </a:pPr>
            <a:r>
              <a:rPr lang="en-GB" sz="15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ICO contributors received tokens that they will be able to use to purchase storage space from </a:t>
            </a:r>
            <a:r>
              <a:rPr lang="en-GB" sz="15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Filecoin</a:t>
            </a:r>
            <a:r>
              <a:rPr lang="en-GB" sz="15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once the service has launched.</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Since total supply is fixed, utility tokens may appreciate over time if demand for the product or service increases. </a:t>
            </a:r>
          </a:p>
          <a:p>
            <a:pPr lvl="1">
              <a:lnSpc>
                <a:spcPct val="100000"/>
              </a:lnSpc>
              <a:buClr>
                <a:srgbClr val="344960"/>
              </a:buClr>
              <a:buFont typeface="Wingdings" pitchFamily="2" charset="2"/>
              <a:buChar char="§"/>
            </a:pPr>
            <a:r>
              <a:rPr lang="en-GB" sz="15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However, investors should be wary of </a:t>
            </a:r>
            <a:r>
              <a:rPr lang="en-GB" sz="15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startups</a:t>
            </a:r>
            <a:r>
              <a:rPr lang="en-GB" sz="15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that describe their token as a utility or app coin but also market it as an investment because it is likely that regulators will consider the asset a security.</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It is important to note that “utility token” is an organizational distinction–not a legal one. The SEC has not given official guidance on utility tokens, so the industry does not with certainty whether they are subject to securities regulations.</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347182"/>
            <a:ext cx="8540375"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products: </a:t>
            </a:r>
            <a:r>
              <a:rPr lang="fr-FR"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2017 and 2018 as the </a:t>
            </a:r>
            <a:r>
              <a:rPr lang="fr-FR" sz="24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rise</a:t>
            </a:r>
            <a:r>
              <a:rPr lang="fr-FR"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of Utility Tokens</a:t>
            </a:r>
            <a:endParaRPr lang="en-US" sz="24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 name="Image 3">
            <a:extLst>
              <a:ext uri="{FF2B5EF4-FFF2-40B4-BE49-F238E27FC236}">
                <a16:creationId xmlns:a16="http://schemas.microsoft.com/office/drawing/2014/main" id="{21523AA2-B8EF-4C9C-B07E-02D817EE1C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4940" y="4255932"/>
            <a:ext cx="3147060" cy="1762826"/>
          </a:xfrm>
          <a:prstGeom prst="rect">
            <a:avLst/>
          </a:prstGeom>
        </p:spPr>
      </p:pic>
      <p:pic>
        <p:nvPicPr>
          <p:cNvPr id="5" name="Image 4">
            <a:extLst>
              <a:ext uri="{FF2B5EF4-FFF2-40B4-BE49-F238E27FC236}">
                <a16:creationId xmlns:a16="http://schemas.microsoft.com/office/drawing/2014/main" id="{51B80C45-F95E-4482-BF04-166AAADA64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44940" y="1034391"/>
            <a:ext cx="3147060" cy="1258824"/>
          </a:xfrm>
          <a:prstGeom prst="rect">
            <a:avLst/>
          </a:prstGeom>
        </p:spPr>
      </p:pic>
      <p:sp>
        <p:nvSpPr>
          <p:cNvPr id="2" name="Footer Placeholder 1">
            <a:extLst>
              <a:ext uri="{FF2B5EF4-FFF2-40B4-BE49-F238E27FC236}">
                <a16:creationId xmlns:a16="http://schemas.microsoft.com/office/drawing/2014/main" id="{841978F8-EC20-461D-A698-6AE173FD1A0B}"/>
              </a:ext>
            </a:extLst>
          </p:cNvPr>
          <p:cNvSpPr>
            <a:spLocks noGrp="1"/>
          </p:cNvSpPr>
          <p:nvPr>
            <p:ph type="ftr" sz="quarter" idx="11"/>
          </p:nvPr>
        </p:nvSpPr>
        <p:spPr/>
        <p:txBody>
          <a:bodyPr/>
          <a:lstStyle/>
          <a:p>
            <a:r>
              <a:rPr lang="en-US"/>
              <a:t>HKUST FinTech Club 2018</a:t>
            </a:r>
          </a:p>
        </p:txBody>
      </p:sp>
      <p:sp>
        <p:nvSpPr>
          <p:cNvPr id="6" name="Slide Number Placeholder 5">
            <a:extLst>
              <a:ext uri="{FF2B5EF4-FFF2-40B4-BE49-F238E27FC236}">
                <a16:creationId xmlns:a16="http://schemas.microsoft.com/office/drawing/2014/main" id="{AD66CF27-687F-4345-82BB-8FAB1053322B}"/>
              </a:ext>
            </a:extLst>
          </p:cNvPr>
          <p:cNvSpPr>
            <a:spLocks noGrp="1"/>
          </p:cNvSpPr>
          <p:nvPr>
            <p:ph type="sldNum" sz="quarter" idx="12"/>
          </p:nvPr>
        </p:nvSpPr>
        <p:spPr/>
        <p:txBody>
          <a:bodyPr/>
          <a:lstStyle/>
          <a:p>
            <a:fld id="{969D4634-323E-2A49-AAAE-19731FC6EAE2}" type="slidenum">
              <a:rPr lang="en-US" smtClean="0"/>
              <a:t>34</a:t>
            </a:fld>
            <a:endParaRPr lang="en-US"/>
          </a:p>
        </p:txBody>
      </p:sp>
      <p:pic>
        <p:nvPicPr>
          <p:cNvPr id="14" name="Picture 13" descr="A close up of a sign&#10;&#10;Description automatically generated">
            <a:extLst>
              <a:ext uri="{FF2B5EF4-FFF2-40B4-BE49-F238E27FC236}">
                <a16:creationId xmlns:a16="http://schemas.microsoft.com/office/drawing/2014/main" id="{B59ACB74-4748-4564-B524-FF55362987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86253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6" y="1825624"/>
            <a:ext cx="7580042" cy="4798010"/>
          </a:xfrm>
        </p:spPr>
        <p:txBody>
          <a:bodyPr>
            <a:normAutofit/>
          </a:bodyPr>
          <a:lstStyle/>
          <a:p>
            <a:pPr>
              <a:lnSpc>
                <a:spcPct val="100000"/>
              </a:lnSpc>
              <a:buClr>
                <a:srgbClr val="344960"/>
              </a:buClr>
              <a:buFont typeface="Wingdings" pitchFamily="2" charset="2"/>
              <a:buChar char="§"/>
            </a:pP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As ICO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fundraising</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is</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becoming</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mainstream,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traditionnal</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businesses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advisors</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are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entering</a:t>
            </a:r>
            <a:r>
              <a:rPr lang="fr-FR"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on the </a:t>
            </a:r>
            <a:r>
              <a:rPr lang="fr-FR"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scene</a:t>
            </a:r>
            <a:endPar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Accounting firms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Big 4</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are advising on ICO deals: tax, legal, accounting (due diligences)</a:t>
            </a:r>
          </a:p>
          <a:p>
            <a:pPr lvl="2">
              <a:lnSpc>
                <a:spcPct val="100000"/>
              </a:lnSpc>
              <a:buClr>
                <a:srgbClr val="344960"/>
              </a:buClr>
              <a:buFont typeface="Courier New" panose="02070309020205020404" pitchFamily="49" charset="0"/>
              <a:buChar char="o"/>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PWC, EY, Deloitte, KPMG all have a Tax ICO Advisory practice within their Financial Advisory Practice</a:t>
            </a:r>
          </a:p>
          <a:p>
            <a:pPr lvl="2">
              <a:lnSpc>
                <a:spcPct val="100000"/>
              </a:lnSpc>
              <a:buClr>
                <a:srgbClr val="344960"/>
              </a:buClr>
              <a:buFont typeface="Courier New" panose="02070309020205020404" pitchFamily="49" charset="0"/>
              <a:buChar char="o"/>
            </a:pPr>
            <a:r>
              <a:rPr lang="fr-FR"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This practice </a:t>
            </a:r>
            <a:r>
              <a:rPr lang="fr-FR" sz="14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is</a:t>
            </a:r>
            <a:r>
              <a:rPr lang="fr-FR"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r>
              <a:rPr lang="fr-FR" sz="14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added</a:t>
            </a:r>
            <a:r>
              <a:rPr lang="fr-FR"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to the Consulting one, focus on blockchain uses cases / </a:t>
            </a:r>
            <a:r>
              <a:rPr lang="fr-FR" sz="14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implementation</a:t>
            </a:r>
            <a:r>
              <a:rPr lang="fr-FR"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r>
              <a:rPr lang="fr-FR" sz="14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potentially</a:t>
            </a:r>
            <a:r>
              <a:rPr lang="fr-FR"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post ICO)</a:t>
            </a:r>
            <a:endPar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Traditional top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Business Law firms </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have created an ICO practice</a:t>
            </a:r>
          </a:p>
          <a:p>
            <a:pPr lvl="2">
              <a:lnSpc>
                <a:spcPct val="100000"/>
              </a:lnSpc>
              <a:buClr>
                <a:srgbClr val="344960"/>
              </a:buClr>
              <a:buFont typeface="Courier New" panose="02070309020205020404" pitchFamily="49" charset="0"/>
              <a:buChar char="o"/>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Magic circle Law firms are all on the market: A&amp;O, Linklaters, Clifford Chance…</a:t>
            </a:r>
          </a:p>
          <a:p>
            <a:pPr lvl="1">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Top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Strategy</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Consulting firms </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are helping ICO issuers to implement blockchain solutions for digitalization/tokenisation of their business (development of the « Post-ICO » phase)</a:t>
            </a:r>
          </a:p>
          <a:p>
            <a:pPr lvl="2">
              <a:lnSpc>
                <a:spcPct val="100000"/>
              </a:lnSpc>
              <a:buClr>
                <a:srgbClr val="344960"/>
              </a:buClr>
              <a:buFont typeface="Courier New" panose="02070309020205020404" pitchFamily="49" charset="0"/>
              <a:buChar char="o"/>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McKinsey, BCG, Bain, others</a:t>
            </a:r>
          </a:p>
          <a:p>
            <a:pPr lvl="2">
              <a:lnSpc>
                <a:spcPct val="100000"/>
              </a:lnSpc>
              <a:buClr>
                <a:srgbClr val="344960"/>
              </a:buClr>
              <a:buFont typeface="Courier New" panose="02070309020205020404" pitchFamily="49" charset="0"/>
              <a:buChar char="o"/>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Some new consulting firms are focused only on blockchain</a:t>
            </a:r>
          </a:p>
          <a:p>
            <a:pPr lvl="2">
              <a:lnSpc>
                <a:spcPct val="100000"/>
              </a:lnSpc>
              <a:buClr>
                <a:srgbClr val="344960"/>
              </a:buClr>
              <a:buFont typeface="Courier New" panose="02070309020205020404" pitchFamily="49" charset="0"/>
              <a:buChar char="o"/>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Example: Infosys</a:t>
            </a:r>
          </a:p>
          <a:p>
            <a:pPr>
              <a:lnSpc>
                <a:spcPct val="100000"/>
              </a:lnSpc>
              <a:buClr>
                <a:srgbClr val="344960"/>
              </a:buClr>
              <a:buFont typeface="Wingdings" pitchFamily="2" charset="2"/>
              <a:buChar char="§"/>
            </a:pPr>
            <a:endParaRPr lang="en-GB" sz="8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marL="982663" lvl="2" indent="-176213" defTabSz="1611313" fontAlgn="base">
              <a:lnSpc>
                <a:spcPct val="100000"/>
              </a:lnSpc>
              <a:spcBef>
                <a:spcPct val="0"/>
              </a:spcBef>
              <a:spcAft>
                <a:spcPts val="500"/>
              </a:spcAft>
              <a:buSzPct val="100000"/>
              <a:buFont typeface="Source Sans Pro" pitchFamily="34" charset="0"/>
              <a:buChar char="–"/>
              <a:defRPr/>
            </a:pPr>
            <a:endParaRPr lang="en-GB" sz="400" noProof="1">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139649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advisors: traditional business advisors are entering ICO scene</a:t>
            </a:r>
          </a:p>
        </p:txBody>
      </p:sp>
      <p:pic>
        <p:nvPicPr>
          <p:cNvPr id="1026" name="Picture 2" descr="Image result for PWC ICO">
            <a:extLst>
              <a:ext uri="{FF2B5EF4-FFF2-40B4-BE49-F238E27FC236}">
                <a16:creationId xmlns:a16="http://schemas.microsoft.com/office/drawing/2014/main" id="{98CDAF1E-D7CA-423E-B5C2-1ACCBA431C2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268186" y="2491589"/>
            <a:ext cx="1874748" cy="14233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llen &amp; overy">
            <a:extLst>
              <a:ext uri="{FF2B5EF4-FFF2-40B4-BE49-F238E27FC236}">
                <a16:creationId xmlns:a16="http://schemas.microsoft.com/office/drawing/2014/main" id="{7B2D879C-D8AF-4B50-A678-1350C2F2D7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52615" y="1882019"/>
            <a:ext cx="3426660" cy="342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inklaters">
            <a:extLst>
              <a:ext uri="{FF2B5EF4-FFF2-40B4-BE49-F238E27FC236}">
                <a16:creationId xmlns:a16="http://schemas.microsoft.com/office/drawing/2014/main" id="{FB71D17C-EE50-4DD5-A5C4-B812C18DAA0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52615" y="5125372"/>
            <a:ext cx="3426660" cy="56174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5CE2EE92-9732-4F63-8693-C923E28B9B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673567" y="3855120"/>
            <a:ext cx="1238137" cy="1238137"/>
          </a:xfrm>
          <a:prstGeom prst="rect">
            <a:avLst/>
          </a:prstGeom>
        </p:spPr>
      </p:pic>
      <p:pic>
        <p:nvPicPr>
          <p:cNvPr id="1032" name="Picture 8" descr="Image result for ey">
            <a:extLst>
              <a:ext uri="{FF2B5EF4-FFF2-40B4-BE49-F238E27FC236}">
                <a16:creationId xmlns:a16="http://schemas.microsoft.com/office/drawing/2014/main" id="{BC53EAD6-4521-4867-91B6-5469A82EDC3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243749" y="4181852"/>
            <a:ext cx="961811" cy="64120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CEC1E7A-2FC8-4DEA-B2AA-FC8ED869E87A}"/>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DA03F0EE-DE5A-4E0A-AAE4-CFA5FF05EEF8}"/>
              </a:ext>
            </a:extLst>
          </p:cNvPr>
          <p:cNvSpPr>
            <a:spLocks noGrp="1"/>
          </p:cNvSpPr>
          <p:nvPr>
            <p:ph type="sldNum" sz="quarter" idx="12"/>
          </p:nvPr>
        </p:nvSpPr>
        <p:spPr/>
        <p:txBody>
          <a:bodyPr/>
          <a:lstStyle/>
          <a:p>
            <a:fld id="{969D4634-323E-2A49-AAAE-19731FC6EAE2}" type="slidenum">
              <a:rPr lang="en-US" smtClean="0"/>
              <a:t>35</a:t>
            </a:fld>
            <a:endParaRPr lang="en-US"/>
          </a:p>
        </p:txBody>
      </p:sp>
      <p:pic>
        <p:nvPicPr>
          <p:cNvPr id="16" name="Picture 15" descr="A close up of a sign&#10;&#10;Description automatically generated">
            <a:extLst>
              <a:ext uri="{FF2B5EF4-FFF2-40B4-BE49-F238E27FC236}">
                <a16:creationId xmlns:a16="http://schemas.microsoft.com/office/drawing/2014/main" id="{89F947C4-C05F-4CE1-A883-F31B02B4A56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064082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8FEE32C-3C10-485B-89E8-1CFAC6616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33070" y="4377646"/>
            <a:ext cx="3258930" cy="1831346"/>
          </a:xfrm>
          <a:prstGeom prst="rect">
            <a:avLst/>
          </a:prstGeom>
        </p:spPr>
      </p:pic>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5" y="1772150"/>
            <a:ext cx="8095970" cy="4328211"/>
          </a:xfrm>
        </p:spPr>
        <p:txBody>
          <a:bodyPr>
            <a:noAutofit/>
          </a:bodyPr>
          <a:lstStyle/>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 December 2017, EY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analyzedthe</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top ICOs that represented 87% ICO funding in 2017. In that report, we found high risks of fraud, theft and major problems with the accuracy of representations made by start-ups seeking funding</a:t>
            </a:r>
          </a:p>
          <a:p>
            <a:pPr>
              <a:lnSpc>
                <a:spcPct val="100000"/>
              </a:lnSpc>
              <a:buClr>
                <a:srgbClr val="344960"/>
              </a:buClr>
              <a:buFont typeface="Wingdings" panose="05000000000000000000" pitchFamily="2" charset="2"/>
              <a:buChar char="Ø"/>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 performance of ICOs from The Class of 2017 did little to inspire confidence</a:t>
            </a:r>
          </a:p>
          <a:p>
            <a:pPr lvl="1">
              <a:lnSpc>
                <a:spcPct val="100000"/>
              </a:lnSpc>
              <a:buClr>
                <a:srgbClr val="344960"/>
              </a:buClr>
              <a:buFont typeface="Courier New" panose="02070309020205020404" pitchFamily="49" charset="0"/>
              <a:buChar char="o"/>
            </a:pP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86% are now below their listing price; 30% have lost substantially all value</a:t>
            </a:r>
            <a:endPar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lvl="1">
              <a:lnSpc>
                <a:spcPct val="100000"/>
              </a:lnSpc>
              <a:buClr>
                <a:srgbClr val="344960"/>
              </a:buClr>
              <a:buFont typeface="Courier New" panose="02070309020205020404" pitchFamily="49" charset="0"/>
              <a:buChar char="o"/>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Of the ICO start-ups we looked at from The Class of 2017, </a:t>
            </a:r>
            <a:r>
              <a:rPr lang="en-GB" sz="1600" b="1"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only 29% (25) have working products or prototypes</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up by just 13% from the end of last year</a:t>
            </a:r>
          </a:p>
          <a:p>
            <a:pPr lvl="1">
              <a:lnSpc>
                <a:spcPct val="100000"/>
              </a:lnSpc>
              <a:buClr>
                <a:srgbClr val="344960"/>
              </a:buClr>
              <a:buFont typeface="Courier New" panose="02070309020205020404" pitchFamily="49" charset="0"/>
              <a:buChar char="o"/>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Of those 25, seven companies accept payment in both traditional fiat currency (dollars) as well as ICO tokens, a decision that reduces the value of the tokens to the holders</a:t>
            </a:r>
          </a:p>
          <a:p>
            <a:pPr>
              <a:lnSpc>
                <a:spcPct val="100000"/>
              </a:lnSpc>
              <a:buClr>
                <a:srgbClr val="344960"/>
              </a:buClr>
              <a:buFont typeface="Wingdings" pitchFamily="2" charset="2"/>
              <a:buChar char="§"/>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 majority of ICOs are solving real-world problems with the use of blockchain technology. But not all of them require a coin or token to do this. </a:t>
            </a:r>
          </a:p>
          <a:p>
            <a:pPr lvl="1">
              <a:lnSpc>
                <a:spcPct val="100000"/>
              </a:lnSpc>
              <a:buClr>
                <a:srgbClr val="344960"/>
              </a:buClr>
              <a:buFont typeface="Wingdings" pitchFamily="2" charset="2"/>
              <a:buChar char="§"/>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That’s because the applications of blockchain technology and smart contracts can often achieve the same results without the coin/token</a:t>
            </a:r>
          </a:p>
          <a:p>
            <a:pPr lvl="1">
              <a:lnSpc>
                <a:spcPct val="100000"/>
              </a:lnSpc>
              <a:buClr>
                <a:srgbClr val="344960"/>
              </a:buClr>
              <a:buFont typeface="Wingdings" pitchFamily="2" charset="2"/>
              <a:buChar char="§"/>
            </a:pPr>
            <a:r>
              <a:rPr lang="en-GB" sz="14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Their technology is needed in the market but a coin/token may not always be required</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Ethereum remain the industry’s main platform</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ICOs today: </a:t>
            </a:r>
            <a:r>
              <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Problem and limits of ICOs</a:t>
            </a:r>
          </a:p>
        </p:txBody>
      </p:sp>
      <p:pic>
        <p:nvPicPr>
          <p:cNvPr id="8" name="Image 7">
            <a:extLst>
              <a:ext uri="{FF2B5EF4-FFF2-40B4-BE49-F238E27FC236}">
                <a16:creationId xmlns:a16="http://schemas.microsoft.com/office/drawing/2014/main" id="{7D98BF21-BF49-4150-977A-9564DC5913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3070" y="1265386"/>
            <a:ext cx="3258930" cy="1833148"/>
          </a:xfrm>
          <a:prstGeom prst="rect">
            <a:avLst/>
          </a:prstGeom>
        </p:spPr>
      </p:pic>
      <p:pic>
        <p:nvPicPr>
          <p:cNvPr id="9" name="Image 8">
            <a:extLst>
              <a:ext uri="{FF2B5EF4-FFF2-40B4-BE49-F238E27FC236}">
                <a16:creationId xmlns:a16="http://schemas.microsoft.com/office/drawing/2014/main" id="{AFB66CC0-D444-4F3C-9BE6-04A87A01AF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33070" y="2908559"/>
            <a:ext cx="3258930" cy="2171122"/>
          </a:xfrm>
          <a:prstGeom prst="rect">
            <a:avLst/>
          </a:prstGeom>
        </p:spPr>
      </p:pic>
      <p:sp>
        <p:nvSpPr>
          <p:cNvPr id="2" name="Footer Placeholder 1">
            <a:extLst>
              <a:ext uri="{FF2B5EF4-FFF2-40B4-BE49-F238E27FC236}">
                <a16:creationId xmlns:a16="http://schemas.microsoft.com/office/drawing/2014/main" id="{637A78EB-F461-4FC3-87CD-CD8934D83B4B}"/>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506C95A2-D2E6-40FD-BDC0-09DF8649838D}"/>
              </a:ext>
            </a:extLst>
          </p:cNvPr>
          <p:cNvSpPr>
            <a:spLocks noGrp="1"/>
          </p:cNvSpPr>
          <p:nvPr>
            <p:ph type="sldNum" sz="quarter" idx="12"/>
          </p:nvPr>
        </p:nvSpPr>
        <p:spPr/>
        <p:txBody>
          <a:bodyPr/>
          <a:lstStyle/>
          <a:p>
            <a:fld id="{969D4634-323E-2A49-AAAE-19731FC6EAE2}" type="slidenum">
              <a:rPr lang="en-US" smtClean="0"/>
              <a:t>36</a:t>
            </a:fld>
            <a:endParaRPr lang="en-US"/>
          </a:p>
        </p:txBody>
      </p:sp>
      <p:pic>
        <p:nvPicPr>
          <p:cNvPr id="14" name="Picture 13" descr="A close up of a sign&#10;&#10;Description automatically generated">
            <a:extLst>
              <a:ext uri="{FF2B5EF4-FFF2-40B4-BE49-F238E27FC236}">
                <a16:creationId xmlns:a16="http://schemas.microsoft.com/office/drawing/2014/main" id="{90EB57E3-D0BE-41C5-95F7-BABAE290FD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6922191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504565" y="2026258"/>
            <a:ext cx="8095970" cy="4328211"/>
          </a:xfrm>
        </p:spPr>
        <p:txBody>
          <a:bodyPr>
            <a:normAutofit fontScale="70000" lnSpcReduction="20000"/>
          </a:bodyPr>
          <a:lstStyle/>
          <a:p>
            <a:pPr>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 majority of ICOs are solving real-world problems with the use of blockchain technology. But not all of them require a coin or token to do this. </a:t>
            </a:r>
          </a:p>
          <a:p>
            <a:pPr lvl="1">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That’s because the applications of blockchain technology and smart contracts can often achieve the same results without the coin/token</a:t>
            </a:r>
          </a:p>
          <a:p>
            <a:pPr>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Most ICOs have become a simple case of solving the right problem with the wrong business model. </a:t>
            </a:r>
          </a:p>
          <a:p>
            <a:pPr lvl="1">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Their technology is needed in the market but a coin/token may not always be required</a:t>
            </a:r>
          </a:p>
          <a:p>
            <a:pPr>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The crypto whales became aware of this, believing that some ICOs should ‘drop the ICO’ and become a ‘blockchain-based company’ instead.</a:t>
            </a:r>
          </a:p>
          <a:p>
            <a:pPr>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“Security token offering” (STO) or “Initial exchange offerings (IEOs) may in the near future, serve as a model that could soon replace ICOs by listing projects directly on exchanges - without them necessarily needing to go through an ICO” </a:t>
            </a:r>
          </a:p>
          <a:p>
            <a:pPr>
              <a:lnSpc>
                <a:spcPct val="100000"/>
              </a:lnSpc>
              <a:buClr>
                <a:srgbClr val="344960"/>
              </a:buClr>
              <a:buFont typeface="Wingdings" pitchFamily="2" charset="2"/>
              <a:buChar char="§"/>
            </a:pPr>
            <a:r>
              <a:rPr lang="en-GB" sz="2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To maintain themselves as a true fundraising method, ICO will have to evolve and transform</a:t>
            </a: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ICOs today: </a:t>
            </a:r>
            <a:r>
              <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Problem and limits of ICOs</a:t>
            </a:r>
          </a:p>
        </p:txBody>
      </p:sp>
      <p:pic>
        <p:nvPicPr>
          <p:cNvPr id="2" name="Image 1">
            <a:extLst>
              <a:ext uri="{FF2B5EF4-FFF2-40B4-BE49-F238E27FC236}">
                <a16:creationId xmlns:a16="http://schemas.microsoft.com/office/drawing/2014/main" id="{3E367E8F-6D46-40DD-AB0A-70EF55A86882}"/>
              </a:ext>
            </a:extLst>
          </p:cNvPr>
          <p:cNvPicPr>
            <a:picLocks noChangeAspect="1"/>
          </p:cNvPicPr>
          <p:nvPr/>
        </p:nvPicPr>
        <p:blipFill>
          <a:blip r:embed="rId2"/>
          <a:stretch>
            <a:fillRect/>
          </a:stretch>
        </p:blipFill>
        <p:spPr>
          <a:xfrm>
            <a:off x="8947515" y="4519990"/>
            <a:ext cx="3244486" cy="1689002"/>
          </a:xfrm>
          <a:prstGeom prst="rect">
            <a:avLst/>
          </a:prstGeom>
        </p:spPr>
      </p:pic>
      <p:pic>
        <p:nvPicPr>
          <p:cNvPr id="6" name="Image 5">
            <a:extLst>
              <a:ext uri="{FF2B5EF4-FFF2-40B4-BE49-F238E27FC236}">
                <a16:creationId xmlns:a16="http://schemas.microsoft.com/office/drawing/2014/main" id="{35C386C8-29D7-48C2-AC2C-5455A3C516F3}"/>
              </a:ext>
            </a:extLst>
          </p:cNvPr>
          <p:cNvPicPr>
            <a:picLocks noChangeAspect="1"/>
          </p:cNvPicPr>
          <p:nvPr/>
        </p:nvPicPr>
        <p:blipFill>
          <a:blip r:embed="rId3"/>
          <a:stretch>
            <a:fillRect/>
          </a:stretch>
        </p:blipFill>
        <p:spPr>
          <a:xfrm>
            <a:off x="8947515" y="1071354"/>
            <a:ext cx="3244484" cy="1936685"/>
          </a:xfrm>
          <a:prstGeom prst="rect">
            <a:avLst/>
          </a:prstGeom>
        </p:spPr>
      </p:pic>
      <p:pic>
        <p:nvPicPr>
          <p:cNvPr id="4" name="Image 3">
            <a:extLst>
              <a:ext uri="{FF2B5EF4-FFF2-40B4-BE49-F238E27FC236}">
                <a16:creationId xmlns:a16="http://schemas.microsoft.com/office/drawing/2014/main" id="{B81B788C-2DA3-446E-8101-C127D7067B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47512" y="2924355"/>
            <a:ext cx="3244487" cy="1636269"/>
          </a:xfrm>
          <a:prstGeom prst="rect">
            <a:avLst/>
          </a:prstGeom>
        </p:spPr>
      </p:pic>
      <p:sp>
        <p:nvSpPr>
          <p:cNvPr id="5" name="Footer Placeholder 4">
            <a:extLst>
              <a:ext uri="{FF2B5EF4-FFF2-40B4-BE49-F238E27FC236}">
                <a16:creationId xmlns:a16="http://schemas.microsoft.com/office/drawing/2014/main" id="{27633DBC-DB96-4016-8F29-A74A16DD414E}"/>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72B0A84A-854C-46E5-ADED-42BE1183303F}"/>
              </a:ext>
            </a:extLst>
          </p:cNvPr>
          <p:cNvSpPr>
            <a:spLocks noGrp="1"/>
          </p:cNvSpPr>
          <p:nvPr>
            <p:ph type="sldNum" sz="quarter" idx="12"/>
          </p:nvPr>
        </p:nvSpPr>
        <p:spPr/>
        <p:txBody>
          <a:bodyPr/>
          <a:lstStyle/>
          <a:p>
            <a:fld id="{969D4634-323E-2A49-AAAE-19731FC6EAE2}" type="slidenum">
              <a:rPr lang="en-US" smtClean="0"/>
              <a:t>37</a:t>
            </a:fld>
            <a:endParaRPr lang="en-US"/>
          </a:p>
        </p:txBody>
      </p:sp>
      <p:pic>
        <p:nvPicPr>
          <p:cNvPr id="14" name="Picture 13" descr="A close up of a sign&#10;&#10;Description automatically generated">
            <a:extLst>
              <a:ext uri="{FF2B5EF4-FFF2-40B4-BE49-F238E27FC236}">
                <a16:creationId xmlns:a16="http://schemas.microsoft.com/office/drawing/2014/main" id="{4177A373-9012-46B4-89AE-8F2A28C208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601933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E74CA0-D337-D341-9DB0-1F6D0498580C}"/>
              </a:ext>
            </a:extLst>
          </p:cNvPr>
          <p:cNvSpPr>
            <a:spLocks noGrp="1"/>
          </p:cNvSpPr>
          <p:nvPr>
            <p:ph idx="1"/>
          </p:nvPr>
        </p:nvSpPr>
        <p:spPr>
          <a:xfrm>
            <a:off x="423641" y="1974952"/>
            <a:ext cx="5881178" cy="4351338"/>
          </a:xfrm>
        </p:spPr>
        <p:txBody>
          <a:bodyPr>
            <a:noAutofit/>
          </a:bodyPr>
          <a:lstStyle/>
          <a:p>
            <a:pPr>
              <a:lnSpc>
                <a:spcPct val="100000"/>
              </a:lnSpc>
              <a:buClr>
                <a:srgbClr val="344960"/>
              </a:buClr>
              <a:buFont typeface="Wingdings" pitchFamily="2" charset="2"/>
              <a:buChar char="§"/>
            </a:pPr>
            <a:r>
              <a:rPr lang="fr-FR" sz="1600" dirty="0">
                <a:solidFill>
                  <a:srgbClr val="344960"/>
                </a:solidFill>
                <a:latin typeface="Helvetica Neue" panose="02000503000000020004" pitchFamily="2" charset="0"/>
              </a:rPr>
              <a:t>Appart </a:t>
            </a:r>
            <a:r>
              <a:rPr lang="fr-FR" sz="1600" dirty="0" err="1">
                <a:solidFill>
                  <a:srgbClr val="344960"/>
                </a:solidFill>
                <a:latin typeface="Helvetica Neue" panose="02000503000000020004" pitchFamily="2" charset="0"/>
              </a:rPr>
              <a:t>from</a:t>
            </a:r>
            <a:r>
              <a:rPr lang="fr-FR" sz="1600" dirty="0">
                <a:solidFill>
                  <a:srgbClr val="344960"/>
                </a:solidFill>
                <a:latin typeface="Helvetica Neue" panose="02000503000000020004" pitchFamily="2" charset="0"/>
              </a:rPr>
              <a:t> ICO, VC </a:t>
            </a:r>
            <a:r>
              <a:rPr lang="fr-FR" sz="1600" dirty="0" err="1">
                <a:solidFill>
                  <a:srgbClr val="344960"/>
                </a:solidFill>
                <a:latin typeface="Helvetica Neue" panose="02000503000000020004" pitchFamily="2" charset="0"/>
              </a:rPr>
              <a:t>funding</a:t>
            </a:r>
            <a:r>
              <a:rPr lang="fr-FR" sz="1600" dirty="0">
                <a:solidFill>
                  <a:srgbClr val="344960"/>
                </a:solidFill>
                <a:latin typeface="Helvetica Neue" panose="02000503000000020004" pitchFamily="2" charset="0"/>
              </a:rPr>
              <a:t> </a:t>
            </a:r>
            <a:r>
              <a:rPr lang="fr-FR" sz="1600" dirty="0" err="1">
                <a:solidFill>
                  <a:srgbClr val="344960"/>
                </a:solidFill>
                <a:latin typeface="Helvetica Neue" panose="02000503000000020004" pitchFamily="2" charset="0"/>
              </a:rPr>
              <a:t>keeps</a:t>
            </a:r>
            <a:r>
              <a:rPr lang="fr-FR" sz="1600" dirty="0">
                <a:solidFill>
                  <a:srgbClr val="344960"/>
                </a:solidFill>
                <a:latin typeface="Helvetica Neue" panose="02000503000000020004" pitchFamily="2" charset="0"/>
              </a:rPr>
              <a:t> </a:t>
            </a:r>
            <a:r>
              <a:rPr lang="fr-FR" sz="1600" dirty="0" err="1">
                <a:solidFill>
                  <a:srgbClr val="344960"/>
                </a:solidFill>
                <a:latin typeface="Helvetica Neue" panose="02000503000000020004" pitchFamily="2" charset="0"/>
              </a:rPr>
              <a:t>increasing</a:t>
            </a:r>
            <a:r>
              <a:rPr lang="fr-FR" sz="1600" dirty="0">
                <a:solidFill>
                  <a:srgbClr val="344960"/>
                </a:solidFill>
                <a:latin typeface="Helvetica Neue" panose="02000503000000020004" pitchFamily="2" charset="0"/>
              </a:rPr>
              <a:t> in the Blockchain </a:t>
            </a:r>
            <a:r>
              <a:rPr lang="fr-FR" sz="1600" dirty="0" err="1">
                <a:solidFill>
                  <a:srgbClr val="344960"/>
                </a:solidFill>
                <a:latin typeface="Helvetica Neue" panose="02000503000000020004" pitchFamily="2" charset="0"/>
              </a:rPr>
              <a:t>space</a:t>
            </a:r>
            <a:endParaRPr lang="fr-FR" sz="1600" dirty="0">
              <a:solidFill>
                <a:srgbClr val="344960"/>
              </a:solidFill>
              <a:latin typeface="Helvetica Neue" panose="02000503000000020004" pitchFamily="2" charset="0"/>
            </a:endParaRPr>
          </a:p>
          <a:p>
            <a:pPr lvl="1">
              <a:lnSpc>
                <a:spcPct val="100000"/>
              </a:lnSpc>
              <a:buClr>
                <a:srgbClr val="344960"/>
              </a:buClr>
              <a:buFontTx/>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Venture Capital Investment in Blockchain and Crypto Up 280% in 2018</a:t>
            </a:r>
          </a:p>
          <a:p>
            <a:pPr>
              <a:lnSpc>
                <a:spcPct val="100000"/>
              </a:lnSpc>
              <a:buClr>
                <a:srgbClr val="344960"/>
              </a:buClr>
              <a:buFont typeface="Wingdings" pitchFamily="2" charset="2"/>
              <a:buChar char="§"/>
            </a:pP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Traditional” venture capital (VC) investment in blockchain and crypto firms has almost tripled in the first three quarters of 2018, according to a new </a:t>
            </a: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Diar</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report published September 30</a:t>
            </a:r>
          </a:p>
          <a:p>
            <a:pPr lvl="1">
              <a:lnSpc>
                <a:spcPct val="100000"/>
              </a:lnSpc>
              <a:buClr>
                <a:srgbClr val="344960"/>
              </a:buClr>
              <a:buFontTx/>
              <a:buChar char="-"/>
            </a:pPr>
            <a:r>
              <a:rPr lang="en-GB" sz="1600" dirty="0">
                <a:solidFill>
                  <a:srgbClr val="344960"/>
                </a:solidFill>
                <a:latin typeface="Helvetica Neue" panose="02000503000000020004" pitchFamily="2" charset="0"/>
              </a:rPr>
              <a:t>The outlier was the DFINITY token, which raised a combined $163 million from VC investors Andreessen Horowitz, Hashed, and </a:t>
            </a:r>
            <a:r>
              <a:rPr lang="en-GB" sz="1600" dirty="0" err="1">
                <a:solidFill>
                  <a:srgbClr val="344960"/>
                </a:solidFill>
                <a:latin typeface="Helvetica Neue" panose="02000503000000020004" pitchFamily="2" charset="0"/>
              </a:rPr>
              <a:t>Polychain</a:t>
            </a:r>
            <a:r>
              <a:rPr lang="en-GB" sz="1600" dirty="0">
                <a:solidFill>
                  <a:srgbClr val="344960"/>
                </a:solidFill>
                <a:latin typeface="Helvetica Neue" panose="02000503000000020004" pitchFamily="2" charset="0"/>
              </a:rPr>
              <a:t> Capital</a:t>
            </a:r>
          </a:p>
          <a:p>
            <a:pPr>
              <a:lnSpc>
                <a:spcPct val="100000"/>
              </a:lnSpc>
              <a:buClr>
                <a:srgbClr val="344960"/>
              </a:buClr>
              <a:buFont typeface="Wingdings" pitchFamily="2" charset="2"/>
              <a:buChar char="§"/>
            </a:pPr>
            <a:r>
              <a:rPr lang="en-GB" sz="1600" dirty="0" err="1">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Diar</a:t>
            </a:r>
            <a:r>
              <a:rPr lang="en-GB" sz="16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 reports that close to 2,000 investors have closed deals with at least one blockchain firm this year</a:t>
            </a:r>
          </a:p>
          <a:p>
            <a:pPr lvl="1">
              <a:lnSpc>
                <a:spcPct val="100000"/>
              </a:lnSpc>
              <a:buClr>
                <a:srgbClr val="344960"/>
              </a:buClr>
              <a:buFontTx/>
              <a:buChar char="-"/>
            </a:pPr>
            <a:r>
              <a:rPr lang="en-GB" sz="1600" dirty="0">
                <a:solidFill>
                  <a:srgbClr val="344960"/>
                </a:solidFill>
                <a:latin typeface="Helvetica Neue" panose="02000503000000020004" pitchFamily="2" charset="0"/>
              </a:rPr>
              <a:t>U.S.-based investors representing the lion’s share at 79 percent, followed by 12 percent from China, and 2 percent from South Korea and Singapore respectively</a:t>
            </a:r>
            <a:endParaRPr lang="en-GB" sz="18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a:lnSpc>
                <a:spcPct val="100000"/>
              </a:lnSpc>
              <a:buClr>
                <a:srgbClr val="344960"/>
              </a:buClr>
              <a:buFont typeface="Wingdings" pitchFamily="2" charset="2"/>
              <a:buChar char="§"/>
            </a:pPr>
            <a:endParaRPr lang="en-GB" sz="18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a:p>
            <a:pPr marL="982663" lvl="2" indent="-176213" defTabSz="1611313" fontAlgn="base">
              <a:lnSpc>
                <a:spcPct val="100000"/>
              </a:lnSpc>
              <a:spcBef>
                <a:spcPct val="0"/>
              </a:spcBef>
              <a:spcAft>
                <a:spcPts val="500"/>
              </a:spcAft>
              <a:buSzPct val="100000"/>
              <a:buFont typeface="Source Sans Pro" pitchFamily="34" charset="0"/>
              <a:buChar char="–"/>
              <a:defRPr/>
            </a:pPr>
            <a:endParaRPr lang="en-GB" sz="1600" noProof="1">
              <a:solidFill>
                <a:srgbClr val="344960"/>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314501"/>
            <a:ext cx="1139649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investors: despite the contraction of the ICO market, traditional VC are still investing big on blockchain</a:t>
            </a:r>
          </a:p>
        </p:txBody>
      </p:sp>
      <p:pic>
        <p:nvPicPr>
          <p:cNvPr id="2" name="Image 1">
            <a:extLst>
              <a:ext uri="{FF2B5EF4-FFF2-40B4-BE49-F238E27FC236}">
                <a16:creationId xmlns:a16="http://schemas.microsoft.com/office/drawing/2014/main" id="{829B4388-65C5-4D56-84D6-99C5817681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3905" y="2350762"/>
            <a:ext cx="4924165" cy="3797603"/>
          </a:xfrm>
          <a:prstGeom prst="rect">
            <a:avLst/>
          </a:prstGeom>
        </p:spPr>
      </p:pic>
      <p:sp>
        <p:nvSpPr>
          <p:cNvPr id="12" name="Rectangle 11">
            <a:extLst>
              <a:ext uri="{FF2B5EF4-FFF2-40B4-BE49-F238E27FC236}">
                <a16:creationId xmlns:a16="http://schemas.microsoft.com/office/drawing/2014/main" id="{7103CA8B-FBF3-48AE-9951-CDC2418F6D24}"/>
              </a:ext>
            </a:extLst>
          </p:cNvPr>
          <p:cNvSpPr/>
          <p:nvPr/>
        </p:nvSpPr>
        <p:spPr>
          <a:xfrm>
            <a:off x="6996621" y="1913812"/>
            <a:ext cx="4138732" cy="523220"/>
          </a:xfrm>
          <a:prstGeom prst="rect">
            <a:avLst/>
          </a:prstGeom>
        </p:spPr>
        <p:txBody>
          <a:bodyPr wrap="square">
            <a:spAutoFit/>
          </a:bodyPr>
          <a:lstStyle/>
          <a:p>
            <a:pPr algn="ctr"/>
            <a:r>
              <a:rPr lang="en-GB" sz="1400" b="1" dirty="0">
                <a:solidFill>
                  <a:srgbClr val="344960"/>
                </a:solidFill>
                <a:latin typeface="Helvetica Neue" panose="02000503000000020004" pitchFamily="2" charset="0"/>
              </a:rPr>
              <a:t>VC investment and deal count in blockchain and crypto-related firms, 2013-18</a:t>
            </a:r>
          </a:p>
        </p:txBody>
      </p:sp>
      <p:sp>
        <p:nvSpPr>
          <p:cNvPr id="13" name="Rectangle 12">
            <a:extLst>
              <a:ext uri="{FF2B5EF4-FFF2-40B4-BE49-F238E27FC236}">
                <a16:creationId xmlns:a16="http://schemas.microsoft.com/office/drawing/2014/main" id="{4410B00A-5A0C-417C-8FE8-40720FDE9B01}"/>
              </a:ext>
            </a:extLst>
          </p:cNvPr>
          <p:cNvSpPr/>
          <p:nvPr/>
        </p:nvSpPr>
        <p:spPr>
          <a:xfrm>
            <a:off x="10104179" y="6003316"/>
            <a:ext cx="1683080" cy="215444"/>
          </a:xfrm>
          <a:prstGeom prst="rect">
            <a:avLst/>
          </a:prstGeom>
        </p:spPr>
        <p:txBody>
          <a:bodyPr wrap="square">
            <a:spAutoFit/>
          </a:bodyPr>
          <a:lstStyle/>
          <a:p>
            <a:pPr algn="ctr"/>
            <a:r>
              <a:rPr lang="en-GB" sz="800" i="1" dirty="0">
                <a:solidFill>
                  <a:srgbClr val="344960"/>
                </a:solidFill>
                <a:latin typeface="Helvetica Neue" panose="02000503000000020004" pitchFamily="2" charset="0"/>
              </a:rPr>
              <a:t>Source: </a:t>
            </a:r>
            <a:r>
              <a:rPr lang="en-GB" sz="800" i="1" dirty="0" err="1">
                <a:solidFill>
                  <a:srgbClr val="344960"/>
                </a:solidFill>
                <a:latin typeface="Helvetica Neue" panose="02000503000000020004" pitchFamily="2" charset="0"/>
              </a:rPr>
              <a:t>Diar</a:t>
            </a:r>
            <a:endParaRPr lang="en-GB" sz="800" i="1" dirty="0">
              <a:solidFill>
                <a:srgbClr val="344960"/>
              </a:solidFill>
              <a:latin typeface="Helvetica Neue" panose="02000503000000020004" pitchFamily="2" charset="0"/>
            </a:endParaRPr>
          </a:p>
        </p:txBody>
      </p:sp>
      <p:pic>
        <p:nvPicPr>
          <p:cNvPr id="4" name="Image 3">
            <a:extLst>
              <a:ext uri="{FF2B5EF4-FFF2-40B4-BE49-F238E27FC236}">
                <a16:creationId xmlns:a16="http://schemas.microsoft.com/office/drawing/2014/main" id="{14E3ED78-BD13-4B8E-92C1-A2C4EAF68F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64085" y="6235092"/>
            <a:ext cx="386382" cy="209290"/>
          </a:xfrm>
          <a:prstGeom prst="rect">
            <a:avLst/>
          </a:prstGeom>
        </p:spPr>
      </p:pic>
      <p:pic>
        <p:nvPicPr>
          <p:cNvPr id="5" name="Image 4">
            <a:extLst>
              <a:ext uri="{FF2B5EF4-FFF2-40B4-BE49-F238E27FC236}">
                <a16:creationId xmlns:a16="http://schemas.microsoft.com/office/drawing/2014/main" id="{FD4C5154-37F2-4A31-BBDB-C11B857832A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44490" y="6240403"/>
            <a:ext cx="386382" cy="198668"/>
          </a:xfrm>
          <a:prstGeom prst="rect">
            <a:avLst/>
          </a:prstGeom>
        </p:spPr>
      </p:pic>
      <p:sp>
        <p:nvSpPr>
          <p:cNvPr id="21" name="Rectangle 20">
            <a:extLst>
              <a:ext uri="{FF2B5EF4-FFF2-40B4-BE49-F238E27FC236}">
                <a16:creationId xmlns:a16="http://schemas.microsoft.com/office/drawing/2014/main" id="{4B5E981A-74C1-44FF-BC11-6E0EA8287840}"/>
              </a:ext>
            </a:extLst>
          </p:cNvPr>
          <p:cNvSpPr/>
          <p:nvPr/>
        </p:nvSpPr>
        <p:spPr>
          <a:xfrm>
            <a:off x="7238431" y="6208932"/>
            <a:ext cx="1375701" cy="261610"/>
          </a:xfrm>
          <a:prstGeom prst="rect">
            <a:avLst/>
          </a:prstGeom>
        </p:spPr>
        <p:txBody>
          <a:bodyPr wrap="square">
            <a:spAutoFit/>
          </a:bodyPr>
          <a:lstStyle/>
          <a:p>
            <a:pPr algn="ctr"/>
            <a:r>
              <a:rPr lang="en-GB" sz="1100" dirty="0">
                <a:solidFill>
                  <a:srgbClr val="344960"/>
                </a:solidFill>
                <a:latin typeface="Helvetica Neue" panose="02000503000000020004" pitchFamily="2" charset="0"/>
              </a:rPr>
              <a:t>Capital  invested</a:t>
            </a:r>
          </a:p>
        </p:txBody>
      </p:sp>
      <p:sp>
        <p:nvSpPr>
          <p:cNvPr id="22" name="Rectangle 21">
            <a:extLst>
              <a:ext uri="{FF2B5EF4-FFF2-40B4-BE49-F238E27FC236}">
                <a16:creationId xmlns:a16="http://schemas.microsoft.com/office/drawing/2014/main" id="{BED5F17A-6F34-4C15-A267-C4833DAED42B}"/>
              </a:ext>
            </a:extLst>
          </p:cNvPr>
          <p:cNvSpPr/>
          <p:nvPr/>
        </p:nvSpPr>
        <p:spPr>
          <a:xfrm>
            <a:off x="8678822" y="6208932"/>
            <a:ext cx="1634196" cy="261610"/>
          </a:xfrm>
          <a:prstGeom prst="rect">
            <a:avLst/>
          </a:prstGeom>
        </p:spPr>
        <p:txBody>
          <a:bodyPr wrap="square">
            <a:spAutoFit/>
          </a:bodyPr>
          <a:lstStyle/>
          <a:p>
            <a:pPr algn="ctr"/>
            <a:r>
              <a:rPr lang="en-GB" sz="1100" dirty="0">
                <a:solidFill>
                  <a:srgbClr val="344960"/>
                </a:solidFill>
                <a:latin typeface="Helvetica Neue" panose="02000503000000020004" pitchFamily="2" charset="0"/>
              </a:rPr>
              <a:t>Deal count</a:t>
            </a:r>
          </a:p>
        </p:txBody>
      </p:sp>
      <p:sp>
        <p:nvSpPr>
          <p:cNvPr id="6" name="Footer Placeholder 5">
            <a:extLst>
              <a:ext uri="{FF2B5EF4-FFF2-40B4-BE49-F238E27FC236}">
                <a16:creationId xmlns:a16="http://schemas.microsoft.com/office/drawing/2014/main" id="{159EE8A3-29F9-488F-9F28-FE49A0534A92}"/>
              </a:ext>
            </a:extLst>
          </p:cNvPr>
          <p:cNvSpPr>
            <a:spLocks noGrp="1"/>
          </p:cNvSpPr>
          <p:nvPr>
            <p:ph type="ftr" sz="quarter" idx="11"/>
          </p:nvPr>
        </p:nvSpPr>
        <p:spPr/>
        <p:txBody>
          <a:bodyPr/>
          <a:lstStyle/>
          <a:p>
            <a:r>
              <a:rPr lang="en-US"/>
              <a:t>HKUST FinTech Club 2018</a:t>
            </a:r>
          </a:p>
        </p:txBody>
      </p:sp>
      <p:sp>
        <p:nvSpPr>
          <p:cNvPr id="7" name="Slide Number Placeholder 6">
            <a:extLst>
              <a:ext uri="{FF2B5EF4-FFF2-40B4-BE49-F238E27FC236}">
                <a16:creationId xmlns:a16="http://schemas.microsoft.com/office/drawing/2014/main" id="{4718810E-37E1-47B4-8113-E363C66671B2}"/>
              </a:ext>
            </a:extLst>
          </p:cNvPr>
          <p:cNvSpPr>
            <a:spLocks noGrp="1"/>
          </p:cNvSpPr>
          <p:nvPr>
            <p:ph type="sldNum" sz="quarter" idx="12"/>
          </p:nvPr>
        </p:nvSpPr>
        <p:spPr/>
        <p:txBody>
          <a:bodyPr/>
          <a:lstStyle/>
          <a:p>
            <a:fld id="{969D4634-323E-2A49-AAAE-19731FC6EAE2}" type="slidenum">
              <a:rPr lang="en-US" smtClean="0"/>
              <a:t>38</a:t>
            </a:fld>
            <a:endParaRPr lang="en-US"/>
          </a:p>
        </p:txBody>
      </p:sp>
      <p:pic>
        <p:nvPicPr>
          <p:cNvPr id="23" name="Picture 22" descr="A close up of a sign&#10;&#10;Description automatically generated">
            <a:extLst>
              <a:ext uri="{FF2B5EF4-FFF2-40B4-BE49-F238E27FC236}">
                <a16:creationId xmlns:a16="http://schemas.microsoft.com/office/drawing/2014/main" id="{AA423C5E-4AC1-447C-9484-920BE3F4FAE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6181221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6553" y="2932384"/>
            <a:ext cx="9033640" cy="461665"/>
          </a:xfrm>
          <a:prstGeom prst="rect">
            <a:avLst/>
          </a:prstGeom>
          <a:noFill/>
        </p:spPr>
        <p:txBody>
          <a:bodyPr wrap="square" rtlCol="0">
            <a:spAutoFit/>
          </a:bodyPr>
          <a:lstStyle/>
          <a:p>
            <a:pPr algn="ctr"/>
            <a:r>
              <a:rPr lang="en-US" sz="2400" b="1" dirty="0">
                <a:latin typeface="Avenir Next Demi Bold" charset="0"/>
                <a:ea typeface="Avenir Next Demi Bold" charset="0"/>
                <a:cs typeface="Avenir Next Demi Bold" charset="0"/>
              </a:rPr>
              <a:t>Appendix Slides / Backups</a:t>
            </a:r>
          </a:p>
        </p:txBody>
      </p:sp>
      <p:sp>
        <p:nvSpPr>
          <p:cNvPr id="2" name="Footer Placeholder 1">
            <a:extLst>
              <a:ext uri="{FF2B5EF4-FFF2-40B4-BE49-F238E27FC236}">
                <a16:creationId xmlns:a16="http://schemas.microsoft.com/office/drawing/2014/main" id="{787DDF41-5E95-4838-ABB3-9BD3D321635B}"/>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98DA1B26-1C43-4BAF-8BDA-6649E905A6B8}"/>
              </a:ext>
            </a:extLst>
          </p:cNvPr>
          <p:cNvSpPr>
            <a:spLocks noGrp="1"/>
          </p:cNvSpPr>
          <p:nvPr>
            <p:ph type="sldNum" sz="quarter" idx="12"/>
          </p:nvPr>
        </p:nvSpPr>
        <p:spPr/>
        <p:txBody>
          <a:bodyPr/>
          <a:lstStyle/>
          <a:p>
            <a:fld id="{969D4634-323E-2A49-AAAE-19731FC6EAE2}" type="slidenum">
              <a:rPr lang="en-US" smtClean="0"/>
              <a:t>39</a:t>
            </a:fld>
            <a:endParaRPr lang="en-US"/>
          </a:p>
        </p:txBody>
      </p:sp>
      <p:pic>
        <p:nvPicPr>
          <p:cNvPr id="5" name="Picture 4" descr="A close up of a sign&#10;&#10;Description automatically generated">
            <a:extLst>
              <a:ext uri="{FF2B5EF4-FFF2-40B4-BE49-F238E27FC236}">
                <a16:creationId xmlns:a16="http://schemas.microsoft.com/office/drawing/2014/main" id="{E64FA364-CA2B-4079-88F5-A54CC07D35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47986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50440" y="459045"/>
            <a:ext cx="2727568" cy="461665"/>
          </a:xfrm>
          <a:prstGeom prst="rect">
            <a:avLst/>
          </a:prstGeom>
          <a:noFill/>
        </p:spPr>
        <p:txBody>
          <a:bodyPr wrap="square" rtlCol="0">
            <a:spAutoFit/>
          </a:bodyPr>
          <a:lstStyle/>
          <a:p>
            <a:r>
              <a:rPr lang="en-US" sz="2400" b="1" dirty="0">
                <a:latin typeface="Avenir Next Demi Bold" charset="0"/>
                <a:ea typeface="Avenir Next Demi Bold" charset="0"/>
                <a:cs typeface="Avenir Next Demi Bold" charset="0"/>
              </a:rPr>
              <a:t>What is Blockchain?</a:t>
            </a:r>
          </a:p>
        </p:txBody>
      </p:sp>
      <p:sp>
        <p:nvSpPr>
          <p:cNvPr id="5" name="TextBox 4"/>
          <p:cNvSpPr txBox="1"/>
          <p:nvPr/>
        </p:nvSpPr>
        <p:spPr>
          <a:xfrm>
            <a:off x="1542541" y="1153986"/>
            <a:ext cx="8943366" cy="1200329"/>
          </a:xfrm>
          <a:prstGeom prst="rect">
            <a:avLst/>
          </a:prstGeom>
          <a:noFill/>
        </p:spPr>
        <p:txBody>
          <a:bodyPr wrap="square" rtlCol="0">
            <a:spAutoFit/>
          </a:bodyPr>
          <a:lstStyle/>
          <a:p>
            <a:pPr algn="ctr"/>
            <a:r>
              <a:rPr lang="en-US" sz="2400" dirty="0">
                <a:latin typeface="Avenir Next Medium" charset="0"/>
                <a:ea typeface="Avenir Next Medium" charset="0"/>
                <a:cs typeface="Avenir Next Medium" charset="0"/>
              </a:rPr>
              <a:t>A blockchain is a digital mechanism</a:t>
            </a:r>
          </a:p>
          <a:p>
            <a:pPr algn="ctr"/>
            <a:r>
              <a:rPr lang="en-US" sz="2400" dirty="0">
                <a:latin typeface="Avenir Next Medium" charset="0"/>
                <a:ea typeface="Avenir Next Medium" charset="0"/>
                <a:cs typeface="Avenir Next Medium" charset="0"/>
              </a:rPr>
              <a:t>in the form of a cryptographically-secure and publicly distributed ledger</a:t>
            </a:r>
          </a:p>
        </p:txBody>
      </p:sp>
      <p:sp>
        <p:nvSpPr>
          <p:cNvPr id="6" name="TextBox 5">
            <a:extLst>
              <a:ext uri="{FF2B5EF4-FFF2-40B4-BE49-F238E27FC236}">
                <a16:creationId xmlns:a16="http://schemas.microsoft.com/office/drawing/2014/main" id="{995F0DFB-7726-485E-9677-7AF710DAE612}"/>
              </a:ext>
            </a:extLst>
          </p:cNvPr>
          <p:cNvSpPr txBox="1"/>
          <p:nvPr/>
        </p:nvSpPr>
        <p:spPr>
          <a:xfrm>
            <a:off x="1251841" y="2349766"/>
            <a:ext cx="9524766" cy="3785652"/>
          </a:xfrm>
          <a:prstGeom prst="rect">
            <a:avLst/>
          </a:prstGeom>
          <a:noFill/>
        </p:spPr>
        <p:txBody>
          <a:bodyPr wrap="square" rtlCol="0">
            <a:spAutoFit/>
          </a:bodyPr>
          <a:lstStyle/>
          <a:p>
            <a:pPr algn="ctr"/>
            <a:r>
              <a:rPr lang="en-US" sz="2400" dirty="0">
                <a:latin typeface="Avenir Next Medium" charset="0"/>
                <a:ea typeface="Avenir Next Medium" charset="0"/>
                <a:cs typeface="Avenir Next Medium" charset="0"/>
              </a:rPr>
              <a:t>The blockchain cannot be changed (immutable) once the ledger is updated</a:t>
            </a:r>
          </a:p>
          <a:p>
            <a:pPr algn="ctr"/>
            <a:r>
              <a:rPr lang="en-US" sz="2400" b="1" dirty="0">
                <a:latin typeface="Avenir Next Medium" charset="0"/>
                <a:ea typeface="Avenir Next" charset="0"/>
                <a:cs typeface="Avenir Next" charset="0"/>
              </a:rPr>
              <a:t>Otherwise, all subsequent entries are considered invalid.</a:t>
            </a:r>
          </a:p>
          <a:p>
            <a:pPr algn="ctr"/>
            <a:endParaRPr lang="en-US" sz="2400" b="1" dirty="0">
              <a:latin typeface="Avenir Next Medium" charset="0"/>
              <a:ea typeface="Avenir Next" charset="0"/>
              <a:cs typeface="Avenir Next" charset="0"/>
            </a:endParaRPr>
          </a:p>
          <a:p>
            <a:pPr algn="ctr"/>
            <a:r>
              <a:rPr lang="en-US" sz="2400" dirty="0">
                <a:latin typeface="Avenir Next Medium" charset="0"/>
                <a:ea typeface="Avenir Next" charset="0"/>
                <a:cs typeface="Avenir Next" charset="0"/>
              </a:rPr>
              <a:t>A popular comparison is that blockchain is a Spreadsheet that </a:t>
            </a:r>
            <a:r>
              <a:rPr lang="en-US" sz="2400" b="1" dirty="0">
                <a:latin typeface="Avenir Next Medium" charset="0"/>
                <a:ea typeface="Avenir Next" charset="0"/>
                <a:cs typeface="Avenir Next" charset="0"/>
              </a:rPr>
              <a:t>anyone can access</a:t>
            </a:r>
            <a:r>
              <a:rPr lang="en-US" sz="2400" dirty="0">
                <a:latin typeface="Avenir Next Medium" charset="0"/>
                <a:ea typeface="Avenir Next" charset="0"/>
                <a:cs typeface="Avenir Next" charset="0"/>
              </a:rPr>
              <a:t>.</a:t>
            </a:r>
          </a:p>
          <a:p>
            <a:pPr algn="ctr"/>
            <a:endParaRPr lang="en-US" sz="2400" dirty="0">
              <a:latin typeface="Avenir Next Medium" charset="0"/>
              <a:ea typeface="Avenir Next" charset="0"/>
              <a:cs typeface="Avenir Next" charset="0"/>
            </a:endParaRPr>
          </a:p>
          <a:p>
            <a:pPr algn="ctr"/>
            <a:r>
              <a:rPr lang="en-US" sz="2400" dirty="0">
                <a:latin typeface="Avenir Next Medium" charset="0"/>
                <a:ea typeface="Avenir Next" charset="0"/>
                <a:cs typeface="Avenir Next" charset="0"/>
              </a:rPr>
              <a:t>Every participant involved in making changes has a copy of the spreadsheet and is </a:t>
            </a:r>
            <a:r>
              <a:rPr lang="en-US" sz="2400" b="1" dirty="0">
                <a:latin typeface="Avenir Next Medium" charset="0"/>
                <a:ea typeface="Avenir Next" charset="0"/>
                <a:cs typeface="Avenir Next" charset="0"/>
              </a:rPr>
              <a:t>responsible for keeping it updated and accurate</a:t>
            </a:r>
            <a:r>
              <a:rPr lang="en-US" sz="2400" dirty="0">
                <a:latin typeface="Avenir Next Medium" charset="0"/>
                <a:ea typeface="Avenir Next" charset="0"/>
                <a:cs typeface="Avenir Next" charset="0"/>
              </a:rPr>
              <a:t>.</a:t>
            </a:r>
          </a:p>
          <a:p>
            <a:pPr algn="ctr"/>
            <a:endParaRPr lang="en-US" sz="2400" dirty="0">
              <a:latin typeface="Avenir Next Medium" charset="0"/>
              <a:ea typeface="Avenir Next" charset="0"/>
              <a:cs typeface="Avenir Next" charset="0"/>
            </a:endParaRPr>
          </a:p>
          <a:p>
            <a:pPr algn="ctr"/>
            <a:r>
              <a:rPr lang="en-US" sz="2400" dirty="0">
                <a:latin typeface="Avenir Next Medium" charset="0"/>
                <a:ea typeface="Avenir Next" charset="0"/>
                <a:cs typeface="Avenir Next" charset="0"/>
              </a:rPr>
              <a:t>This results in an environment that requires </a:t>
            </a:r>
            <a:r>
              <a:rPr lang="en-US" sz="2400" b="1" dirty="0">
                <a:latin typeface="Avenir Next Medium" charset="0"/>
                <a:ea typeface="Avenir Next" charset="0"/>
                <a:cs typeface="Avenir Next" charset="0"/>
              </a:rPr>
              <a:t>trust.</a:t>
            </a:r>
            <a:endParaRPr lang="en-US" sz="2400" dirty="0">
              <a:latin typeface="Avenir Next Medium" charset="0"/>
              <a:ea typeface="Avenir Next" charset="0"/>
              <a:cs typeface="Avenir Next" charset="0"/>
            </a:endParaRPr>
          </a:p>
        </p:txBody>
      </p:sp>
      <p:sp>
        <p:nvSpPr>
          <p:cNvPr id="2" name="Footer Placeholder 1">
            <a:extLst>
              <a:ext uri="{FF2B5EF4-FFF2-40B4-BE49-F238E27FC236}">
                <a16:creationId xmlns:a16="http://schemas.microsoft.com/office/drawing/2014/main" id="{BFAB974A-C105-4541-8F2E-C55D7C42C8B5}"/>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D258945F-3DB7-46B2-9D9A-43369E58EB3D}"/>
              </a:ext>
            </a:extLst>
          </p:cNvPr>
          <p:cNvSpPr>
            <a:spLocks noGrp="1"/>
          </p:cNvSpPr>
          <p:nvPr>
            <p:ph type="sldNum" sz="quarter" idx="12"/>
          </p:nvPr>
        </p:nvSpPr>
        <p:spPr/>
        <p:txBody>
          <a:bodyPr/>
          <a:lstStyle/>
          <a:p>
            <a:fld id="{969D4634-323E-2A49-AAAE-19731FC6EAE2}" type="slidenum">
              <a:rPr lang="en-US" smtClean="0"/>
              <a:t>4</a:t>
            </a:fld>
            <a:endParaRPr lang="en-US"/>
          </a:p>
        </p:txBody>
      </p:sp>
      <p:pic>
        <p:nvPicPr>
          <p:cNvPr id="7" name="Picture 6" descr="A close up of a sign&#10;&#10;Description automatically generated">
            <a:extLst>
              <a:ext uri="{FF2B5EF4-FFF2-40B4-BE49-F238E27FC236}">
                <a16:creationId xmlns:a16="http://schemas.microsoft.com/office/drawing/2014/main" id="{7191644F-78F1-4956-AD33-AB64067A1A6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75237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underlying</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technology</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Blockchain,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benefits</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&amp;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limits</a:t>
            </a:r>
            <a:endPar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21" name="Picture 31" descr="A close up of a wire fence&#10;&#10;Description generated with very high confidence">
            <a:extLst>
              <a:ext uri="{FF2B5EF4-FFF2-40B4-BE49-F238E27FC236}">
                <a16:creationId xmlns:a16="http://schemas.microsoft.com/office/drawing/2014/main" id="{97D3725C-9602-4DBE-9481-F5C22211593E}"/>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931477" y="3302726"/>
            <a:ext cx="3266690" cy="3242233"/>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22" name="Group 9">
            <a:extLst>
              <a:ext uri="{FF2B5EF4-FFF2-40B4-BE49-F238E27FC236}">
                <a16:creationId xmlns:a16="http://schemas.microsoft.com/office/drawing/2014/main" id="{B0A2EEAC-BF3C-425E-9774-56DEFFA911F5}"/>
              </a:ext>
            </a:extLst>
          </p:cNvPr>
          <p:cNvGrpSpPr/>
          <p:nvPr/>
        </p:nvGrpSpPr>
        <p:grpSpPr>
          <a:xfrm>
            <a:off x="4920148" y="1605912"/>
            <a:ext cx="2230195" cy="1791376"/>
            <a:chOff x="9963102" y="3978728"/>
            <a:chExt cx="4460970" cy="3583218"/>
          </a:xfrm>
        </p:grpSpPr>
        <p:sp>
          <p:nvSpPr>
            <p:cNvPr id="23" name="Rectangle: Rounded Corners 6">
              <a:extLst>
                <a:ext uri="{FF2B5EF4-FFF2-40B4-BE49-F238E27FC236}">
                  <a16:creationId xmlns:a16="http://schemas.microsoft.com/office/drawing/2014/main" id="{1CD95EF7-D3BD-4F11-A8A3-028CB495C720}"/>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4" name="Rectangle: Rounded Corners 5">
              <a:extLst>
                <a:ext uri="{FF2B5EF4-FFF2-40B4-BE49-F238E27FC236}">
                  <a16:creationId xmlns:a16="http://schemas.microsoft.com/office/drawing/2014/main" id="{78A10BA9-2163-45DC-ABC8-7A7E9A40A04A}"/>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5" name="Rectangle: Rounded Corners 1">
              <a:extLst>
                <a:ext uri="{FF2B5EF4-FFF2-40B4-BE49-F238E27FC236}">
                  <a16:creationId xmlns:a16="http://schemas.microsoft.com/office/drawing/2014/main" id="{BA25B60C-1FC1-4FD4-8C3E-73D8A3FB05DC}"/>
                </a:ext>
              </a:extLst>
            </p:cNvPr>
            <p:cNvSpPr/>
            <p:nvPr/>
          </p:nvSpPr>
          <p:spPr>
            <a:xfrm>
              <a:off x="10165874" y="4343400"/>
              <a:ext cx="4055427" cy="2057400"/>
            </a:xfrm>
            <a:prstGeom prst="roundRect">
              <a:avLst>
                <a:gd name="adj" fmla="val 50000"/>
              </a:avLst>
            </a:prstGeom>
            <a:gradFill>
              <a:gsLst>
                <a:gs pos="100000">
                  <a:srgbClr val="56CADC">
                    <a:lumMod val="50000"/>
                  </a:srgbClr>
                </a:gs>
                <a:gs pos="0">
                  <a:srgbClr val="56CADC"/>
                </a:gs>
              </a:gsLst>
              <a:lin ang="5400000" scaled="1"/>
            </a:gradFill>
            <a:ln w="19050" cap="rnd" cmpd="sng" algn="ctr">
              <a:noFill/>
              <a:prstDash val="solid"/>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6" name="Rectangle: Rounded Corners 4">
              <a:extLst>
                <a:ext uri="{FF2B5EF4-FFF2-40B4-BE49-F238E27FC236}">
                  <a16:creationId xmlns:a16="http://schemas.microsoft.com/office/drawing/2014/main" id="{4FBDBB79-D2E3-45C7-93B0-5D9ECCADE3F8}"/>
                </a:ext>
              </a:extLst>
            </p:cNvPr>
            <p:cNvSpPr/>
            <p:nvPr/>
          </p:nvSpPr>
          <p:spPr>
            <a:xfrm>
              <a:off x="11048995" y="5940601"/>
              <a:ext cx="2289184" cy="300280"/>
            </a:xfrm>
            <a:prstGeom prst="roundRect">
              <a:avLst>
                <a:gd name="adj" fmla="val 50000"/>
              </a:avLst>
            </a:prstGeom>
            <a:solidFill>
              <a:srgbClr val="56CADC">
                <a:lumMod val="20000"/>
                <a:lumOff val="80000"/>
                <a:alpha val="35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7" name="TextBox 7">
              <a:extLst>
                <a:ext uri="{FF2B5EF4-FFF2-40B4-BE49-F238E27FC236}">
                  <a16:creationId xmlns:a16="http://schemas.microsoft.com/office/drawing/2014/main" id="{D3BE6AFE-BC53-4A22-AD0E-C51D693B760D}"/>
                </a:ext>
              </a:extLst>
            </p:cNvPr>
            <p:cNvSpPr txBox="1"/>
            <p:nvPr/>
          </p:nvSpPr>
          <p:spPr>
            <a:xfrm>
              <a:off x="11465283" y="5073538"/>
              <a:ext cx="1456613" cy="800324"/>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Trust</a:t>
              </a:r>
              <a:endParaRPr kumimoji="0" lang="en-US" sz="3299"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28" name="Rectangle: Rounded Corners 3">
              <a:extLst>
                <a:ext uri="{FF2B5EF4-FFF2-40B4-BE49-F238E27FC236}">
                  <a16:creationId xmlns:a16="http://schemas.microsoft.com/office/drawing/2014/main" id="{11FC5032-4C81-48C6-97F3-FFC8D6FA6F3B}"/>
                </a:ext>
              </a:extLst>
            </p:cNvPr>
            <p:cNvSpPr/>
            <p:nvPr/>
          </p:nvSpPr>
          <p:spPr>
            <a:xfrm>
              <a:off x="10808631" y="4579004"/>
              <a:ext cx="2769912" cy="399673"/>
            </a:xfrm>
            <a:prstGeom prst="roundRect">
              <a:avLst>
                <a:gd name="adj" fmla="val 50000"/>
              </a:avLst>
            </a:prstGeom>
            <a:solidFill>
              <a:srgbClr val="56CADC">
                <a:lumMod val="20000"/>
                <a:lumOff val="80000"/>
                <a:alpha val="61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29" name="Group 10">
            <a:extLst>
              <a:ext uri="{FF2B5EF4-FFF2-40B4-BE49-F238E27FC236}">
                <a16:creationId xmlns:a16="http://schemas.microsoft.com/office/drawing/2014/main" id="{623E4E02-0306-49E2-AD52-65E93752AAA4}"/>
              </a:ext>
            </a:extLst>
          </p:cNvPr>
          <p:cNvGrpSpPr/>
          <p:nvPr/>
        </p:nvGrpSpPr>
        <p:grpSpPr>
          <a:xfrm>
            <a:off x="4911678" y="2822784"/>
            <a:ext cx="2230195" cy="1791376"/>
            <a:chOff x="9963102" y="3978728"/>
            <a:chExt cx="4460970" cy="3583218"/>
          </a:xfrm>
        </p:grpSpPr>
        <p:sp>
          <p:nvSpPr>
            <p:cNvPr id="30" name="Rectangle: Rounded Corners 11">
              <a:extLst>
                <a:ext uri="{FF2B5EF4-FFF2-40B4-BE49-F238E27FC236}">
                  <a16:creationId xmlns:a16="http://schemas.microsoft.com/office/drawing/2014/main" id="{3BF0C0FC-51EA-4F5B-9CAC-8170D5244BFD}"/>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1" name="Rectangle: Rounded Corners 12">
              <a:extLst>
                <a:ext uri="{FF2B5EF4-FFF2-40B4-BE49-F238E27FC236}">
                  <a16:creationId xmlns:a16="http://schemas.microsoft.com/office/drawing/2014/main" id="{ABC1F19B-DB3E-482B-8325-7C99096D1F99}"/>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2" name="Rectangle: Rounded Corners 13">
              <a:extLst>
                <a:ext uri="{FF2B5EF4-FFF2-40B4-BE49-F238E27FC236}">
                  <a16:creationId xmlns:a16="http://schemas.microsoft.com/office/drawing/2014/main" id="{D4046F7A-2D42-4052-B33D-9B77C12A813C}"/>
                </a:ext>
              </a:extLst>
            </p:cNvPr>
            <p:cNvSpPr/>
            <p:nvPr/>
          </p:nvSpPr>
          <p:spPr>
            <a:xfrm>
              <a:off x="10165874" y="4343400"/>
              <a:ext cx="4055427" cy="2057400"/>
            </a:xfrm>
            <a:prstGeom prst="roundRect">
              <a:avLst>
                <a:gd name="adj" fmla="val 50000"/>
              </a:avLst>
            </a:prstGeom>
            <a:gradFill>
              <a:gsLst>
                <a:gs pos="100000">
                  <a:srgbClr val="3DBEDB">
                    <a:lumMod val="50000"/>
                  </a:srgbClr>
                </a:gs>
                <a:gs pos="0">
                  <a:srgbClr val="3DBEDB"/>
                </a:gs>
              </a:gsLst>
              <a:lin ang="5400000" scaled="1"/>
            </a:gradFill>
            <a:ln w="19050" cap="rnd" cmpd="sng" algn="ctr">
              <a:noFill/>
              <a:prstDash val="solid"/>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3" name="Rectangle: Rounded Corners 14">
              <a:extLst>
                <a:ext uri="{FF2B5EF4-FFF2-40B4-BE49-F238E27FC236}">
                  <a16:creationId xmlns:a16="http://schemas.microsoft.com/office/drawing/2014/main" id="{8043CFE9-8C59-402B-812E-3CF45F8737B1}"/>
                </a:ext>
              </a:extLst>
            </p:cNvPr>
            <p:cNvSpPr/>
            <p:nvPr/>
          </p:nvSpPr>
          <p:spPr>
            <a:xfrm>
              <a:off x="11048995" y="5940601"/>
              <a:ext cx="2289184" cy="300280"/>
            </a:xfrm>
            <a:prstGeom prst="roundRect">
              <a:avLst>
                <a:gd name="adj" fmla="val 50000"/>
              </a:avLst>
            </a:prstGeom>
            <a:solidFill>
              <a:srgbClr val="56CADC">
                <a:lumMod val="20000"/>
                <a:lumOff val="80000"/>
                <a:alpha val="35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4" name="TextBox 15">
              <a:extLst>
                <a:ext uri="{FF2B5EF4-FFF2-40B4-BE49-F238E27FC236}">
                  <a16:creationId xmlns:a16="http://schemas.microsoft.com/office/drawing/2014/main" id="{9D312FFE-B2B8-4938-A920-8EDB02B3F373}"/>
                </a:ext>
              </a:extLst>
            </p:cNvPr>
            <p:cNvSpPr txBox="1"/>
            <p:nvPr/>
          </p:nvSpPr>
          <p:spPr>
            <a:xfrm>
              <a:off x="11111101" y="5073538"/>
              <a:ext cx="2164977" cy="800324"/>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Security</a:t>
              </a:r>
              <a:endParaRPr kumimoji="0" lang="en-US" sz="3299"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35" name="Rectangle: Rounded Corners 16">
              <a:extLst>
                <a:ext uri="{FF2B5EF4-FFF2-40B4-BE49-F238E27FC236}">
                  <a16:creationId xmlns:a16="http://schemas.microsoft.com/office/drawing/2014/main" id="{E4C8B0DE-D4B4-4B63-8EA1-218D29F0B5A2}"/>
                </a:ext>
              </a:extLst>
            </p:cNvPr>
            <p:cNvSpPr/>
            <p:nvPr/>
          </p:nvSpPr>
          <p:spPr>
            <a:xfrm>
              <a:off x="10808631" y="4579004"/>
              <a:ext cx="2769912" cy="399673"/>
            </a:xfrm>
            <a:prstGeom prst="roundRect">
              <a:avLst>
                <a:gd name="adj" fmla="val 50000"/>
              </a:avLst>
            </a:prstGeom>
            <a:solidFill>
              <a:srgbClr val="56CADC">
                <a:lumMod val="20000"/>
                <a:lumOff val="80000"/>
                <a:alpha val="61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36" name="Group 17">
            <a:extLst>
              <a:ext uri="{FF2B5EF4-FFF2-40B4-BE49-F238E27FC236}">
                <a16:creationId xmlns:a16="http://schemas.microsoft.com/office/drawing/2014/main" id="{BC1AA0B5-8B56-48CF-8992-98A80299A156}"/>
              </a:ext>
            </a:extLst>
          </p:cNvPr>
          <p:cNvGrpSpPr/>
          <p:nvPr/>
        </p:nvGrpSpPr>
        <p:grpSpPr>
          <a:xfrm>
            <a:off x="4935789" y="3997542"/>
            <a:ext cx="2230195" cy="1791376"/>
            <a:chOff x="9963102" y="3978728"/>
            <a:chExt cx="4460970" cy="3583218"/>
          </a:xfrm>
        </p:grpSpPr>
        <p:sp>
          <p:nvSpPr>
            <p:cNvPr id="37" name="Rectangle: Rounded Corners 18">
              <a:extLst>
                <a:ext uri="{FF2B5EF4-FFF2-40B4-BE49-F238E27FC236}">
                  <a16:creationId xmlns:a16="http://schemas.microsoft.com/office/drawing/2014/main" id="{104E102E-CD56-4190-AFBB-3F13CADF571C}"/>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8" name="Rectangle: Rounded Corners 19">
              <a:extLst>
                <a:ext uri="{FF2B5EF4-FFF2-40B4-BE49-F238E27FC236}">
                  <a16:creationId xmlns:a16="http://schemas.microsoft.com/office/drawing/2014/main" id="{33E4B471-0E11-4E7B-9EC9-0D631AFD7877}"/>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39" name="Rectangle: Rounded Corners 20">
              <a:extLst>
                <a:ext uri="{FF2B5EF4-FFF2-40B4-BE49-F238E27FC236}">
                  <a16:creationId xmlns:a16="http://schemas.microsoft.com/office/drawing/2014/main" id="{9128C810-2A1D-4F3C-8D89-538646ABABBA}"/>
                </a:ext>
              </a:extLst>
            </p:cNvPr>
            <p:cNvSpPr/>
            <p:nvPr/>
          </p:nvSpPr>
          <p:spPr>
            <a:xfrm>
              <a:off x="10165874" y="4343400"/>
              <a:ext cx="4055427" cy="2057400"/>
            </a:xfrm>
            <a:prstGeom prst="roundRect">
              <a:avLst>
                <a:gd name="adj" fmla="val 50000"/>
              </a:avLst>
            </a:prstGeom>
            <a:gradFill>
              <a:gsLst>
                <a:gs pos="100000">
                  <a:srgbClr val="24B3DA">
                    <a:lumMod val="50000"/>
                  </a:srgbClr>
                </a:gs>
                <a:gs pos="0">
                  <a:srgbClr val="24B3DA"/>
                </a:gs>
              </a:gsLst>
              <a:lin ang="5400000" scaled="1"/>
            </a:gradFill>
            <a:ln w="19050" cap="rnd" cmpd="sng" algn="ctr">
              <a:noFill/>
              <a:prstDash val="solid"/>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0" name="Rectangle: Rounded Corners 21">
              <a:extLst>
                <a:ext uri="{FF2B5EF4-FFF2-40B4-BE49-F238E27FC236}">
                  <a16:creationId xmlns:a16="http://schemas.microsoft.com/office/drawing/2014/main" id="{7613B060-53D4-4869-8324-2EB1E59FC2A9}"/>
                </a:ext>
              </a:extLst>
            </p:cNvPr>
            <p:cNvSpPr/>
            <p:nvPr/>
          </p:nvSpPr>
          <p:spPr>
            <a:xfrm>
              <a:off x="11048995" y="5940601"/>
              <a:ext cx="2289184" cy="300280"/>
            </a:xfrm>
            <a:prstGeom prst="roundRect">
              <a:avLst>
                <a:gd name="adj" fmla="val 50000"/>
              </a:avLst>
            </a:prstGeom>
            <a:solidFill>
              <a:srgbClr val="56CADC">
                <a:lumMod val="20000"/>
                <a:lumOff val="80000"/>
                <a:alpha val="35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1" name="TextBox 22">
              <a:extLst>
                <a:ext uri="{FF2B5EF4-FFF2-40B4-BE49-F238E27FC236}">
                  <a16:creationId xmlns:a16="http://schemas.microsoft.com/office/drawing/2014/main" id="{14B85DB3-9C49-41CA-8913-35DA4606078A}"/>
                </a:ext>
              </a:extLst>
            </p:cNvPr>
            <p:cNvSpPr txBox="1"/>
            <p:nvPr/>
          </p:nvSpPr>
          <p:spPr>
            <a:xfrm>
              <a:off x="10586851" y="5073538"/>
              <a:ext cx="3213478" cy="800324"/>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Immutability</a:t>
              </a:r>
              <a:endParaRPr kumimoji="0" lang="en-US" sz="24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2" name="Rectangle: Rounded Corners 23">
              <a:extLst>
                <a:ext uri="{FF2B5EF4-FFF2-40B4-BE49-F238E27FC236}">
                  <a16:creationId xmlns:a16="http://schemas.microsoft.com/office/drawing/2014/main" id="{C89C02AA-915D-4AE6-B5EF-C0929C513241}"/>
                </a:ext>
              </a:extLst>
            </p:cNvPr>
            <p:cNvSpPr/>
            <p:nvPr/>
          </p:nvSpPr>
          <p:spPr>
            <a:xfrm>
              <a:off x="10808631" y="4579004"/>
              <a:ext cx="2769912" cy="399673"/>
            </a:xfrm>
            <a:prstGeom prst="roundRect">
              <a:avLst>
                <a:gd name="adj" fmla="val 50000"/>
              </a:avLst>
            </a:prstGeom>
            <a:solidFill>
              <a:srgbClr val="56CADC">
                <a:lumMod val="20000"/>
                <a:lumOff val="80000"/>
                <a:alpha val="61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43" name="Group 24">
            <a:extLst>
              <a:ext uri="{FF2B5EF4-FFF2-40B4-BE49-F238E27FC236}">
                <a16:creationId xmlns:a16="http://schemas.microsoft.com/office/drawing/2014/main" id="{D87A65AA-DD88-4C7B-9090-A5BE4C3A1B56}"/>
              </a:ext>
            </a:extLst>
          </p:cNvPr>
          <p:cNvGrpSpPr/>
          <p:nvPr/>
        </p:nvGrpSpPr>
        <p:grpSpPr>
          <a:xfrm>
            <a:off x="4920148" y="5214414"/>
            <a:ext cx="2230195" cy="1791376"/>
            <a:chOff x="9963102" y="3978728"/>
            <a:chExt cx="4460970" cy="3583218"/>
          </a:xfrm>
        </p:grpSpPr>
        <p:sp>
          <p:nvSpPr>
            <p:cNvPr id="44" name="Rectangle: Rounded Corners 25">
              <a:extLst>
                <a:ext uri="{FF2B5EF4-FFF2-40B4-BE49-F238E27FC236}">
                  <a16:creationId xmlns:a16="http://schemas.microsoft.com/office/drawing/2014/main" id="{3348FB0C-5B27-4AE5-A65B-E41385A85F58}"/>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5" name="Rectangle: Rounded Corners 26">
              <a:extLst>
                <a:ext uri="{FF2B5EF4-FFF2-40B4-BE49-F238E27FC236}">
                  <a16:creationId xmlns:a16="http://schemas.microsoft.com/office/drawing/2014/main" id="{5E2135C4-F1F1-4CFC-B7EA-1231BD39218E}"/>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6" name="Rectangle: Rounded Corners 27">
              <a:extLst>
                <a:ext uri="{FF2B5EF4-FFF2-40B4-BE49-F238E27FC236}">
                  <a16:creationId xmlns:a16="http://schemas.microsoft.com/office/drawing/2014/main" id="{8AD08E36-617B-4C69-B192-6738AE25E14C}"/>
                </a:ext>
              </a:extLst>
            </p:cNvPr>
            <p:cNvSpPr/>
            <p:nvPr/>
          </p:nvSpPr>
          <p:spPr>
            <a:xfrm>
              <a:off x="10165874" y="4343400"/>
              <a:ext cx="4055427" cy="2057400"/>
            </a:xfrm>
            <a:prstGeom prst="roundRect">
              <a:avLst>
                <a:gd name="adj" fmla="val 50000"/>
              </a:avLst>
            </a:prstGeom>
            <a:gradFill>
              <a:gsLst>
                <a:gs pos="100000">
                  <a:srgbClr val="00A3DA">
                    <a:lumMod val="50000"/>
                  </a:srgbClr>
                </a:gs>
                <a:gs pos="0">
                  <a:srgbClr val="00A3DA"/>
                </a:gs>
              </a:gsLst>
              <a:lin ang="5400000" scaled="1"/>
            </a:gradFill>
            <a:ln w="19050" cap="rnd" cmpd="sng" algn="ctr">
              <a:noFill/>
              <a:prstDash val="solid"/>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7" name="Rectangle: Rounded Corners 28">
              <a:extLst>
                <a:ext uri="{FF2B5EF4-FFF2-40B4-BE49-F238E27FC236}">
                  <a16:creationId xmlns:a16="http://schemas.microsoft.com/office/drawing/2014/main" id="{4A281FEF-DDA9-41DE-A018-CB4131297AEE}"/>
                </a:ext>
              </a:extLst>
            </p:cNvPr>
            <p:cNvSpPr/>
            <p:nvPr/>
          </p:nvSpPr>
          <p:spPr>
            <a:xfrm>
              <a:off x="11048995" y="5940601"/>
              <a:ext cx="2289184" cy="300280"/>
            </a:xfrm>
            <a:prstGeom prst="roundRect">
              <a:avLst>
                <a:gd name="adj" fmla="val 50000"/>
              </a:avLst>
            </a:prstGeom>
            <a:solidFill>
              <a:srgbClr val="56CADC">
                <a:lumMod val="20000"/>
                <a:lumOff val="80000"/>
                <a:alpha val="35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48" name="TextBox 29">
              <a:extLst>
                <a:ext uri="{FF2B5EF4-FFF2-40B4-BE49-F238E27FC236}">
                  <a16:creationId xmlns:a16="http://schemas.microsoft.com/office/drawing/2014/main" id="{EC3B7224-B9BE-446A-9F2E-808EB2F6E43D}"/>
                </a:ext>
              </a:extLst>
            </p:cNvPr>
            <p:cNvSpPr txBox="1"/>
            <p:nvPr/>
          </p:nvSpPr>
          <p:spPr>
            <a:xfrm>
              <a:off x="10173223" y="5073538"/>
              <a:ext cx="4040736" cy="800324"/>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Decentralization</a:t>
              </a:r>
              <a:endParaRPr kumimoji="0" lang="en-US" sz="3299"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49" name="Rectangle: Rounded Corners 30">
              <a:extLst>
                <a:ext uri="{FF2B5EF4-FFF2-40B4-BE49-F238E27FC236}">
                  <a16:creationId xmlns:a16="http://schemas.microsoft.com/office/drawing/2014/main" id="{4B6D4532-EAF3-4664-B715-F9046E43ED12}"/>
                </a:ext>
              </a:extLst>
            </p:cNvPr>
            <p:cNvSpPr/>
            <p:nvPr/>
          </p:nvSpPr>
          <p:spPr>
            <a:xfrm>
              <a:off x="10808631" y="4579004"/>
              <a:ext cx="2769912" cy="399673"/>
            </a:xfrm>
            <a:prstGeom prst="roundRect">
              <a:avLst>
                <a:gd name="adj" fmla="val 50000"/>
              </a:avLst>
            </a:prstGeom>
            <a:solidFill>
              <a:srgbClr val="56CADC">
                <a:lumMod val="20000"/>
                <a:lumOff val="80000"/>
                <a:alpha val="61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grpSp>
      <p:cxnSp>
        <p:nvCxnSpPr>
          <p:cNvPr id="50" name="Straight Connector 32">
            <a:extLst>
              <a:ext uri="{FF2B5EF4-FFF2-40B4-BE49-F238E27FC236}">
                <a16:creationId xmlns:a16="http://schemas.microsoft.com/office/drawing/2014/main" id="{B7499343-BDCC-4A2A-BFF9-C3E8E15598A9}"/>
              </a:ext>
            </a:extLst>
          </p:cNvPr>
          <p:cNvCxnSpPr>
            <a:cxnSpLocks/>
          </p:cNvCxnSpPr>
          <p:nvPr/>
        </p:nvCxnSpPr>
        <p:spPr>
          <a:xfrm flipH="1">
            <a:off x="7150343" y="2385612"/>
            <a:ext cx="1757563" cy="0"/>
          </a:xfrm>
          <a:prstGeom prst="line">
            <a:avLst/>
          </a:prstGeom>
          <a:noFill/>
          <a:ln w="9525" cap="rnd" cmpd="sng" algn="ctr">
            <a:solidFill>
              <a:srgbClr val="272E3A">
                <a:alpha val="65000"/>
              </a:srgbClr>
            </a:solidFill>
            <a:prstDash val="solid"/>
            <a:headEnd type="oval" w="med" len="med"/>
          </a:ln>
          <a:effectLst/>
        </p:spPr>
      </p:cxnSp>
      <p:sp>
        <p:nvSpPr>
          <p:cNvPr id="51" name="TextBox 35">
            <a:extLst>
              <a:ext uri="{FF2B5EF4-FFF2-40B4-BE49-F238E27FC236}">
                <a16:creationId xmlns:a16="http://schemas.microsoft.com/office/drawing/2014/main" id="{0ED666FC-4F84-4D87-BB00-7BDA90F505DD}"/>
              </a:ext>
            </a:extLst>
          </p:cNvPr>
          <p:cNvSpPr txBox="1"/>
          <p:nvPr/>
        </p:nvSpPr>
        <p:spPr>
          <a:xfrm>
            <a:off x="9009278" y="1638053"/>
            <a:ext cx="2949376" cy="1785104"/>
          </a:xfrm>
          <a:prstGeom prst="rect">
            <a:avLst/>
          </a:prstGeom>
          <a:noFill/>
        </p:spPr>
        <p:txBody>
          <a:bodyPr wrap="square" rtlCol="0">
            <a:spAutoFit/>
          </a:bodyPr>
          <a:lstStyle/>
          <a:p>
            <a:pPr marL="171450" indent="-171450" defTabSz="228554">
              <a:buFont typeface="Arial" panose="020B0604020202020204" pitchFamily="34" charset="0"/>
              <a:buChar char="•"/>
              <a:defRPr/>
            </a:pPr>
            <a:r>
              <a:rPr lang="en-US" sz="1100" dirty="0">
                <a:solidFill>
                  <a:srgbClr val="272E3A"/>
                </a:solidFill>
                <a:latin typeface="Open Sans Light"/>
              </a:rPr>
              <a:t>The need for a robust system to govern trustless transactions is the premier reason to utilize blockchain technology.</a:t>
            </a:r>
          </a:p>
          <a:p>
            <a:pPr marL="171450" indent="-171450" defTabSz="228554">
              <a:buFont typeface="Arial" panose="020B0604020202020204" pitchFamily="34" charset="0"/>
              <a:buChar char="•"/>
              <a:defRPr/>
            </a:pPr>
            <a:r>
              <a:rPr lang="en-US" sz="1100" dirty="0">
                <a:solidFill>
                  <a:srgbClr val="272E3A"/>
                </a:solidFill>
                <a:latin typeface="Open Sans Light"/>
              </a:rPr>
              <a:t>Two unknown parties can interact in a predetermined way (governed by a smart contract) and exchange only the data required to complete their transaction.</a:t>
            </a:r>
          </a:p>
          <a:p>
            <a:pPr marL="171450" indent="-171450" defTabSz="228554">
              <a:buFont typeface="Arial" panose="020B0604020202020204" pitchFamily="34" charset="0"/>
              <a:buChar char="•"/>
              <a:defRPr/>
            </a:pPr>
            <a:r>
              <a:rPr lang="en-US" sz="1100" dirty="0">
                <a:solidFill>
                  <a:srgbClr val="272E3A"/>
                </a:solidFill>
                <a:latin typeface="Open Sans Light"/>
              </a:rPr>
              <a:t>On public blockchains, contract code can be audited and verified by any user.</a:t>
            </a:r>
          </a:p>
          <a:p>
            <a:pPr marL="171450" indent="-171450" defTabSz="228554">
              <a:buFont typeface="Arial" panose="020B0604020202020204" pitchFamily="34" charset="0"/>
              <a:buChar char="•"/>
              <a:defRPr/>
            </a:pPr>
            <a:endParaRPr lang="en-US" sz="1100" dirty="0">
              <a:solidFill>
                <a:srgbClr val="272E3A"/>
              </a:solidFill>
              <a:latin typeface="Open Sans Light"/>
            </a:endParaRPr>
          </a:p>
        </p:txBody>
      </p:sp>
      <p:cxnSp>
        <p:nvCxnSpPr>
          <p:cNvPr id="52" name="Straight Connector 36">
            <a:extLst>
              <a:ext uri="{FF2B5EF4-FFF2-40B4-BE49-F238E27FC236}">
                <a16:creationId xmlns:a16="http://schemas.microsoft.com/office/drawing/2014/main" id="{619FE9D5-DCF6-4BA5-B717-F082954B7A62}"/>
              </a:ext>
            </a:extLst>
          </p:cNvPr>
          <p:cNvCxnSpPr>
            <a:cxnSpLocks/>
          </p:cNvCxnSpPr>
          <p:nvPr/>
        </p:nvCxnSpPr>
        <p:spPr>
          <a:xfrm flipH="1">
            <a:off x="7150343" y="3899943"/>
            <a:ext cx="618560" cy="0"/>
          </a:xfrm>
          <a:prstGeom prst="line">
            <a:avLst/>
          </a:prstGeom>
          <a:noFill/>
          <a:ln w="9525" cap="rnd" cmpd="sng" algn="ctr">
            <a:solidFill>
              <a:srgbClr val="272E3A">
                <a:alpha val="65000"/>
              </a:srgbClr>
            </a:solidFill>
            <a:prstDash val="solid"/>
            <a:headEnd type="oval" w="med" len="med"/>
          </a:ln>
          <a:effectLst/>
        </p:spPr>
      </p:cxnSp>
      <p:sp>
        <p:nvSpPr>
          <p:cNvPr id="53" name="TextBox 37">
            <a:extLst>
              <a:ext uri="{FF2B5EF4-FFF2-40B4-BE49-F238E27FC236}">
                <a16:creationId xmlns:a16="http://schemas.microsoft.com/office/drawing/2014/main" id="{67E4CD50-48E3-424B-8864-92C71D67F11C}"/>
              </a:ext>
            </a:extLst>
          </p:cNvPr>
          <p:cNvSpPr txBox="1"/>
          <p:nvPr/>
        </p:nvSpPr>
        <p:spPr>
          <a:xfrm>
            <a:off x="7887965" y="3379966"/>
            <a:ext cx="3167205" cy="769441"/>
          </a:xfrm>
          <a:prstGeom prst="rect">
            <a:avLst/>
          </a:prstGeom>
          <a:noFill/>
        </p:spPr>
        <p:txBody>
          <a:bodyPr wrap="square" rtlCol="0">
            <a:spAutoFit/>
          </a:bodyPr>
          <a:lstStyle/>
          <a:p>
            <a:pPr marL="171450" indent="-171450" defTabSz="228554">
              <a:buFont typeface="Arial" panose="020B0604020202020204" pitchFamily="34" charset="0"/>
              <a:buChar char="•"/>
              <a:defRPr/>
            </a:pPr>
            <a:r>
              <a:rPr lang="en-US" sz="1100" dirty="0">
                <a:solidFill>
                  <a:srgbClr val="272E3A"/>
                </a:solidFill>
                <a:latin typeface="Open Sans Light"/>
              </a:rPr>
              <a:t>Distributed blockchain systems are inherently secure.</a:t>
            </a:r>
          </a:p>
          <a:p>
            <a:pPr marL="171450" indent="-171450" defTabSz="228554">
              <a:buFont typeface="Arial" panose="020B0604020202020204" pitchFamily="34" charset="0"/>
              <a:buChar char="•"/>
              <a:defRPr/>
            </a:pPr>
            <a:r>
              <a:rPr lang="en-US" sz="1100" dirty="0">
                <a:solidFill>
                  <a:srgbClr val="272E3A"/>
                </a:solidFill>
                <a:latin typeface="Open Sans Light"/>
              </a:rPr>
              <a:t>Redundancy of systems running the same code prevents against attack.</a:t>
            </a:r>
          </a:p>
        </p:txBody>
      </p:sp>
      <p:cxnSp>
        <p:nvCxnSpPr>
          <p:cNvPr id="54" name="Straight Connector 39">
            <a:extLst>
              <a:ext uri="{FF2B5EF4-FFF2-40B4-BE49-F238E27FC236}">
                <a16:creationId xmlns:a16="http://schemas.microsoft.com/office/drawing/2014/main" id="{D738F891-3BBB-42A1-8CB3-FCBB54C977C5}"/>
              </a:ext>
            </a:extLst>
          </p:cNvPr>
          <p:cNvCxnSpPr>
            <a:cxnSpLocks/>
          </p:cNvCxnSpPr>
          <p:nvPr/>
        </p:nvCxnSpPr>
        <p:spPr>
          <a:xfrm flipH="1">
            <a:off x="7251715" y="5016933"/>
            <a:ext cx="1757563" cy="0"/>
          </a:xfrm>
          <a:prstGeom prst="line">
            <a:avLst/>
          </a:prstGeom>
          <a:noFill/>
          <a:ln w="9525" cap="rnd" cmpd="sng" algn="ctr">
            <a:solidFill>
              <a:srgbClr val="272E3A">
                <a:alpha val="65000"/>
              </a:srgbClr>
            </a:solidFill>
            <a:prstDash val="solid"/>
            <a:headEnd type="oval" w="med" len="med"/>
          </a:ln>
          <a:effectLst/>
        </p:spPr>
      </p:cxnSp>
      <p:sp>
        <p:nvSpPr>
          <p:cNvPr id="55" name="TextBox 40">
            <a:extLst>
              <a:ext uri="{FF2B5EF4-FFF2-40B4-BE49-F238E27FC236}">
                <a16:creationId xmlns:a16="http://schemas.microsoft.com/office/drawing/2014/main" id="{34411AB4-246C-4416-AD16-F25055CF3008}"/>
              </a:ext>
            </a:extLst>
          </p:cNvPr>
          <p:cNvSpPr txBox="1"/>
          <p:nvPr/>
        </p:nvSpPr>
        <p:spPr>
          <a:xfrm>
            <a:off x="9240299" y="4579671"/>
            <a:ext cx="2230195" cy="600164"/>
          </a:xfrm>
          <a:prstGeom prst="rect">
            <a:avLst/>
          </a:prstGeom>
          <a:noFill/>
        </p:spPr>
        <p:txBody>
          <a:bodyPr wrap="square" rtlCol="0">
            <a:spAutoFit/>
          </a:bodyPr>
          <a:lstStyle/>
          <a:p>
            <a:pPr defTabSz="228554">
              <a:defRPr/>
            </a:pPr>
            <a:r>
              <a:rPr lang="en-US" sz="1100" dirty="0">
                <a:solidFill>
                  <a:srgbClr val="272E3A"/>
                </a:solidFill>
                <a:latin typeface="Open Sans Light"/>
              </a:rPr>
              <a:t>Once added to the blockchain, it is impossible for data to be corrupted or overwritten.</a:t>
            </a:r>
          </a:p>
        </p:txBody>
      </p:sp>
      <p:cxnSp>
        <p:nvCxnSpPr>
          <p:cNvPr id="56" name="Straight Connector 41">
            <a:extLst>
              <a:ext uri="{FF2B5EF4-FFF2-40B4-BE49-F238E27FC236}">
                <a16:creationId xmlns:a16="http://schemas.microsoft.com/office/drawing/2014/main" id="{4C755331-8D35-4D68-A53C-290E06208DA3}"/>
              </a:ext>
            </a:extLst>
          </p:cNvPr>
          <p:cNvCxnSpPr>
            <a:cxnSpLocks/>
          </p:cNvCxnSpPr>
          <p:nvPr/>
        </p:nvCxnSpPr>
        <p:spPr>
          <a:xfrm flipH="1">
            <a:off x="7076105" y="6120216"/>
            <a:ext cx="618560" cy="0"/>
          </a:xfrm>
          <a:prstGeom prst="line">
            <a:avLst/>
          </a:prstGeom>
          <a:noFill/>
          <a:ln w="9525" cap="rnd" cmpd="sng" algn="ctr">
            <a:solidFill>
              <a:srgbClr val="272E3A">
                <a:alpha val="65000"/>
              </a:srgbClr>
            </a:solidFill>
            <a:prstDash val="solid"/>
            <a:headEnd type="oval" w="med" len="med"/>
          </a:ln>
          <a:effectLst/>
        </p:spPr>
      </p:cxnSp>
      <p:sp>
        <p:nvSpPr>
          <p:cNvPr id="57" name="TextBox 42">
            <a:extLst>
              <a:ext uri="{FF2B5EF4-FFF2-40B4-BE49-F238E27FC236}">
                <a16:creationId xmlns:a16="http://schemas.microsoft.com/office/drawing/2014/main" id="{18E2F300-DEEB-4F78-AF12-46A98EB299C3}"/>
              </a:ext>
            </a:extLst>
          </p:cNvPr>
          <p:cNvSpPr txBox="1"/>
          <p:nvPr/>
        </p:nvSpPr>
        <p:spPr>
          <a:xfrm>
            <a:off x="7768903" y="5274241"/>
            <a:ext cx="4113753" cy="938719"/>
          </a:xfrm>
          <a:prstGeom prst="rect">
            <a:avLst/>
          </a:prstGeom>
          <a:noFill/>
        </p:spPr>
        <p:txBody>
          <a:bodyPr wrap="square" rtlCol="0" anchor="ctr">
            <a:spAutoFit/>
          </a:bodyPr>
          <a:lstStyle/>
          <a:p>
            <a:pPr marL="171450" indent="-171450" defTabSz="228554">
              <a:buFont typeface="Arial" panose="020B0604020202020204" pitchFamily="34" charset="0"/>
              <a:buChar char="•"/>
              <a:defRPr/>
            </a:pPr>
            <a:r>
              <a:rPr lang="en-US" sz="1100" dirty="0">
                <a:solidFill>
                  <a:srgbClr val="272E3A"/>
                </a:solidFill>
                <a:latin typeface="Open Sans Light"/>
              </a:rPr>
              <a:t>Decentralized systems are more resilient against attacks such as DDoS.</a:t>
            </a:r>
          </a:p>
          <a:p>
            <a:pPr marL="171450" indent="-171450" defTabSz="228554">
              <a:buFont typeface="Arial" panose="020B0604020202020204" pitchFamily="34" charset="0"/>
              <a:buChar char="•"/>
              <a:defRPr/>
            </a:pPr>
            <a:r>
              <a:rPr lang="en-US" sz="1100" dirty="0">
                <a:solidFill>
                  <a:srgbClr val="272E3A"/>
                </a:solidFill>
                <a:latin typeface="Open Sans Light"/>
              </a:rPr>
              <a:t>Application layers can operate without a central authority, enabling data and value to remain with users of the network.</a:t>
            </a:r>
          </a:p>
          <a:p>
            <a:pPr marL="171450" indent="-171450" defTabSz="228554">
              <a:buFont typeface="Arial" panose="020B0604020202020204" pitchFamily="34" charset="0"/>
              <a:buChar char="•"/>
              <a:defRPr/>
            </a:pPr>
            <a:r>
              <a:rPr lang="en-US" sz="1100" dirty="0">
                <a:solidFill>
                  <a:srgbClr val="272E3A"/>
                </a:solidFill>
                <a:latin typeface="Open Sans Light"/>
              </a:rPr>
              <a:t>Remove third party fees from transactions.</a:t>
            </a:r>
          </a:p>
        </p:txBody>
      </p:sp>
      <p:sp>
        <p:nvSpPr>
          <p:cNvPr id="58" name="TextBox 45">
            <a:extLst>
              <a:ext uri="{FF2B5EF4-FFF2-40B4-BE49-F238E27FC236}">
                <a16:creationId xmlns:a16="http://schemas.microsoft.com/office/drawing/2014/main" id="{FCB6E436-7350-4074-9E24-3BAAFA37649F}"/>
              </a:ext>
            </a:extLst>
          </p:cNvPr>
          <p:cNvSpPr txBox="1"/>
          <p:nvPr/>
        </p:nvSpPr>
        <p:spPr>
          <a:xfrm>
            <a:off x="579883" y="1691180"/>
            <a:ext cx="3745503" cy="923073"/>
          </a:xfrm>
          <a:prstGeom prst="rect">
            <a:avLst/>
          </a:prstGeom>
          <a:noFill/>
        </p:spPr>
        <p:txBody>
          <a:bodyPr wrap="square" rtlCol="0">
            <a:spAutoFit/>
          </a:bodyPr>
          <a:lstStyle/>
          <a:p>
            <a:pPr defTabSz="228554">
              <a:defRPr/>
            </a:pPr>
            <a:r>
              <a:rPr lang="en-US" sz="2699" dirty="0">
                <a:solidFill>
                  <a:srgbClr val="272E3A"/>
                </a:solidFill>
                <a:latin typeface="Open Sans Light"/>
              </a:rPr>
              <a:t>Blockchain technology benefits</a:t>
            </a:r>
          </a:p>
        </p:txBody>
      </p:sp>
      <p:sp>
        <p:nvSpPr>
          <p:cNvPr id="59" name="TextBox 46">
            <a:extLst>
              <a:ext uri="{FF2B5EF4-FFF2-40B4-BE49-F238E27FC236}">
                <a16:creationId xmlns:a16="http://schemas.microsoft.com/office/drawing/2014/main" id="{D545594B-3045-4231-95EB-DC2AACF8C958}"/>
              </a:ext>
            </a:extLst>
          </p:cNvPr>
          <p:cNvSpPr txBox="1"/>
          <p:nvPr/>
        </p:nvSpPr>
        <p:spPr>
          <a:xfrm>
            <a:off x="631721" y="2776826"/>
            <a:ext cx="3266690" cy="646331"/>
          </a:xfrm>
          <a:prstGeom prst="rect">
            <a:avLst/>
          </a:prstGeom>
          <a:noFill/>
        </p:spPr>
        <p:txBody>
          <a:bodyPr wrap="square" rtlCol="0">
            <a:spAutoFit/>
          </a:bodyPr>
          <a:lstStyle/>
          <a:p>
            <a:pPr defTabSz="228554">
              <a:defRPr/>
            </a:pPr>
            <a:r>
              <a:rPr lang="en-US" sz="1200" dirty="0">
                <a:solidFill>
                  <a:srgbClr val="272E3A"/>
                </a:solidFill>
                <a:latin typeface="Open Sans Light"/>
              </a:rPr>
              <a:t>Blockchain Technology enables a variety of new use cases with benefits such as increased trust and enhanced security.</a:t>
            </a:r>
          </a:p>
        </p:txBody>
      </p:sp>
      <p:pic>
        <p:nvPicPr>
          <p:cNvPr id="60" name="Picture 2" descr="Image result for green plus vector">
            <a:extLst>
              <a:ext uri="{FF2B5EF4-FFF2-40B4-BE49-F238E27FC236}">
                <a16:creationId xmlns:a16="http://schemas.microsoft.com/office/drawing/2014/main" id="{BC92402A-BBEB-427C-AD47-D531A22B9A3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66891" y="1661329"/>
            <a:ext cx="508121" cy="508121"/>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61" name="Picture 2" descr="Image result for green plus vector">
            <a:extLst>
              <a:ext uri="{FF2B5EF4-FFF2-40B4-BE49-F238E27FC236}">
                <a16:creationId xmlns:a16="http://schemas.microsoft.com/office/drawing/2014/main" id="{697648DA-FCDD-407B-9ABC-2FB999AEBB7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66891" y="2960208"/>
            <a:ext cx="508121" cy="508121"/>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62" name="Picture 2" descr="Image result for green plus vector">
            <a:extLst>
              <a:ext uri="{FF2B5EF4-FFF2-40B4-BE49-F238E27FC236}">
                <a16:creationId xmlns:a16="http://schemas.microsoft.com/office/drawing/2014/main" id="{3C14090C-B090-4A2C-90C3-027F400311B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71134" y="4129539"/>
            <a:ext cx="508121" cy="508121"/>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pic>
        <p:nvPicPr>
          <p:cNvPr id="63" name="Picture 2" descr="Image result for green plus vector">
            <a:extLst>
              <a:ext uri="{FF2B5EF4-FFF2-40B4-BE49-F238E27FC236}">
                <a16:creationId xmlns:a16="http://schemas.microsoft.com/office/drawing/2014/main" id="{DAEE7002-BD5A-474A-A948-28186B12B3B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71134" y="5296642"/>
            <a:ext cx="508121" cy="508121"/>
          </a:xfrm>
          <a:prstGeom prst="rect">
            <a:avLst/>
          </a:prstGeom>
          <a:ln>
            <a:noFill/>
          </a:ln>
          <a:effectLst>
            <a:outerShdw blurRad="292100" dist="139700" dir="2700000" algn="tl" rotWithShape="0">
              <a:srgbClr val="333333">
                <a:alpha val="65000"/>
              </a:srgbClr>
            </a:outerShdw>
            <a:reflection blurRad="6350" stA="50000" endA="300" endPos="55000" dir="5400000" sy="-100000" algn="bl" rotWithShape="0"/>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80276C8-1F31-4A44-B885-F3D077D615DB}"/>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8544D19E-8D64-4B97-9E86-348FC9DFFAF0}"/>
              </a:ext>
            </a:extLst>
          </p:cNvPr>
          <p:cNvSpPr>
            <a:spLocks noGrp="1"/>
          </p:cNvSpPr>
          <p:nvPr>
            <p:ph type="sldNum" sz="quarter" idx="12"/>
          </p:nvPr>
        </p:nvSpPr>
        <p:spPr/>
        <p:txBody>
          <a:bodyPr/>
          <a:lstStyle/>
          <a:p>
            <a:fld id="{969D4634-323E-2A49-AAAE-19731FC6EAE2}" type="slidenum">
              <a:rPr lang="en-US" smtClean="0"/>
              <a:t>40</a:t>
            </a:fld>
            <a:endParaRPr lang="en-US"/>
          </a:p>
        </p:txBody>
      </p:sp>
      <p:pic>
        <p:nvPicPr>
          <p:cNvPr id="64" name="Picture 63" descr="A close up of a sign&#10;&#10;Description automatically generated">
            <a:extLst>
              <a:ext uri="{FF2B5EF4-FFF2-40B4-BE49-F238E27FC236}">
                <a16:creationId xmlns:a16="http://schemas.microsoft.com/office/drawing/2014/main" id="{AE99E27B-AC14-47CE-921C-B73568B090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718125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14:presetBounceEnd="6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60000">
                                          <p:cBhvr additive="base">
                                            <p:cTn id="7" dur="1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14:presetBounceEnd="60000">
                                      <p:stCondLst>
                                        <p:cond delay="100"/>
                                      </p:stCondLst>
                                      <p:childTnLst>
                                        <p:set>
                                          <p:cBhvr>
                                            <p:cTn id="10" dur="1" fill="hold">
                                              <p:stCondLst>
                                                <p:cond delay="0"/>
                                              </p:stCondLst>
                                            </p:cTn>
                                            <p:tgtEl>
                                              <p:spTgt spid="29"/>
                                            </p:tgtEl>
                                            <p:attrNameLst>
                                              <p:attrName>style.visibility</p:attrName>
                                            </p:attrNameLst>
                                          </p:cBhvr>
                                          <p:to>
                                            <p:strVal val="visible"/>
                                          </p:to>
                                        </p:set>
                                        <p:anim calcmode="lin" valueType="num" p14:bounceEnd="60000">
                                          <p:cBhvr additive="base">
                                            <p:cTn id="11" dur="15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14:presetBounceEnd="60000">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14:bounceEnd="60000">
                                          <p:cBhvr additive="base">
                                            <p:cTn id="15" dur="1500" fill="hold"/>
                                            <p:tgtEl>
                                              <p:spTgt spid="36"/>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accel="20000" fill="hold" nodeType="withEffect" p14:presetBounceEnd="60000">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14:bounceEnd="60000">
                                          <p:cBhvr additive="base">
                                            <p:cTn id="19" dur="1500" fill="hold"/>
                                            <p:tgtEl>
                                              <p:spTgt spid="43"/>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43"/>
                                            </p:tgtEl>
                                            <p:attrNameLst>
                                              <p:attrName>ppt_y</p:attrName>
                                            </p:attrNameLst>
                                          </p:cBhvr>
                                          <p:tavLst>
                                            <p:tav tm="0">
                                              <p:val>
                                                <p:strVal val="1+#ppt_h/2"/>
                                              </p:val>
                                            </p:tav>
                                            <p:tav tm="100000">
                                              <p:val>
                                                <p:strVal val="#ppt_y"/>
                                              </p:val>
                                            </p:tav>
                                          </p:tavLst>
                                        </p:anim>
                                      </p:childTnLst>
                                    </p:cTn>
                                  </p:par>
                                  <p:par>
                                    <p:cTn id="21" presetID="22" presetClass="entr" presetSubtype="8" fill="hold" nodeType="withEffect">
                                      <p:stCondLst>
                                        <p:cond delay="7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00"/>
                                            <p:tgtEl>
                                              <p:spTgt spid="50"/>
                                            </p:tgtEl>
                                          </p:cBhvr>
                                        </p:animEffect>
                                      </p:childTnLst>
                                    </p:cTn>
                                  </p:par>
                                  <p:par>
                                    <p:cTn id="24" presetID="22" presetClass="entr" presetSubtype="8" fill="hold" nodeType="withEffect">
                                      <p:stCondLst>
                                        <p:cond delay="80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300"/>
                                            <p:tgtEl>
                                              <p:spTgt spid="52"/>
                                            </p:tgtEl>
                                          </p:cBhvr>
                                        </p:animEffect>
                                      </p:childTnLst>
                                    </p:cTn>
                                  </p:par>
                                  <p:par>
                                    <p:cTn id="27" presetID="22" presetClass="entr" presetSubtype="8" fill="hold" nodeType="withEffect">
                                      <p:stCondLst>
                                        <p:cond delay="90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300"/>
                                            <p:tgtEl>
                                              <p:spTgt spid="54"/>
                                            </p:tgtEl>
                                          </p:cBhvr>
                                        </p:animEffect>
                                      </p:childTnLst>
                                    </p:cTn>
                                  </p:par>
                                  <p:par>
                                    <p:cTn id="30" presetID="22" presetClass="entr" presetSubtype="8" fill="hold" nodeType="withEffect">
                                      <p:stCondLst>
                                        <p:cond delay="100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300"/>
                                            <p:tgtEl>
                                              <p:spTgt spid="56"/>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300"/>
                                            <p:tgtEl>
                                              <p:spTgt spid="51"/>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300"/>
                                            <p:tgtEl>
                                              <p:spTgt spid="53"/>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300"/>
                                            <p:tgtEl>
                                              <p:spTgt spid="55"/>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5"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ppt_x"/>
                                              </p:val>
                                            </p:tav>
                                            <p:tav tm="100000">
                                              <p:val>
                                                <p:strVal val="#ppt_x"/>
                                              </p:val>
                                            </p:tav>
                                          </p:tavLst>
                                        </p:anim>
                                        <p:anim calcmode="lin" valueType="num">
                                          <p:cBhvr additive="base">
                                            <p:cTn id="8" dur="1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stCondLst>
                                        <p:cond delay="1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500" fill="hold"/>
                                            <p:tgtEl>
                                              <p:spTgt spid="29"/>
                                            </p:tgtEl>
                                            <p:attrNameLst>
                                              <p:attrName>ppt_x</p:attrName>
                                            </p:attrNameLst>
                                          </p:cBhvr>
                                          <p:tavLst>
                                            <p:tav tm="0">
                                              <p:val>
                                                <p:strVal val="#ppt_x"/>
                                              </p:val>
                                            </p:tav>
                                            <p:tav tm="100000">
                                              <p:val>
                                                <p:strVal val="#ppt_x"/>
                                              </p:val>
                                            </p:tav>
                                          </p:tavLst>
                                        </p:anim>
                                        <p:anim calcmode="lin" valueType="num">
                                          <p:cBhvr additive="base">
                                            <p:cTn id="12" dur="1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stCondLst>
                                        <p:cond delay="2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500" fill="hold"/>
                                            <p:tgtEl>
                                              <p:spTgt spid="36"/>
                                            </p:tgtEl>
                                            <p:attrNameLst>
                                              <p:attrName>ppt_x</p:attrName>
                                            </p:attrNameLst>
                                          </p:cBhvr>
                                          <p:tavLst>
                                            <p:tav tm="0">
                                              <p:val>
                                                <p:strVal val="#ppt_x"/>
                                              </p:val>
                                            </p:tav>
                                            <p:tav tm="100000">
                                              <p:val>
                                                <p:strVal val="#ppt_x"/>
                                              </p:val>
                                            </p:tav>
                                          </p:tavLst>
                                        </p:anim>
                                        <p:anim calcmode="lin" valueType="num">
                                          <p:cBhvr additive="base">
                                            <p:cTn id="16" dur="1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accel="20000" fill="hold" nodeType="withEffect">
                                      <p:stCondLst>
                                        <p:cond delay="30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1500" fill="hold"/>
                                            <p:tgtEl>
                                              <p:spTgt spid="43"/>
                                            </p:tgtEl>
                                            <p:attrNameLst>
                                              <p:attrName>ppt_x</p:attrName>
                                            </p:attrNameLst>
                                          </p:cBhvr>
                                          <p:tavLst>
                                            <p:tav tm="0">
                                              <p:val>
                                                <p:strVal val="#ppt_x"/>
                                              </p:val>
                                            </p:tav>
                                            <p:tav tm="100000">
                                              <p:val>
                                                <p:strVal val="#ppt_x"/>
                                              </p:val>
                                            </p:tav>
                                          </p:tavLst>
                                        </p:anim>
                                        <p:anim calcmode="lin" valueType="num">
                                          <p:cBhvr additive="base">
                                            <p:cTn id="20" dur="1500" fill="hold"/>
                                            <p:tgtEl>
                                              <p:spTgt spid="43"/>
                                            </p:tgtEl>
                                            <p:attrNameLst>
                                              <p:attrName>ppt_y</p:attrName>
                                            </p:attrNameLst>
                                          </p:cBhvr>
                                          <p:tavLst>
                                            <p:tav tm="0">
                                              <p:val>
                                                <p:strVal val="1+#ppt_h/2"/>
                                              </p:val>
                                            </p:tav>
                                            <p:tav tm="100000">
                                              <p:val>
                                                <p:strVal val="#ppt_y"/>
                                              </p:val>
                                            </p:tav>
                                          </p:tavLst>
                                        </p:anim>
                                      </p:childTnLst>
                                    </p:cTn>
                                  </p:par>
                                  <p:par>
                                    <p:cTn id="21" presetID="22" presetClass="entr" presetSubtype="8" fill="hold" nodeType="withEffect">
                                      <p:stCondLst>
                                        <p:cond delay="7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00"/>
                                            <p:tgtEl>
                                              <p:spTgt spid="50"/>
                                            </p:tgtEl>
                                          </p:cBhvr>
                                        </p:animEffect>
                                      </p:childTnLst>
                                    </p:cTn>
                                  </p:par>
                                  <p:par>
                                    <p:cTn id="24" presetID="22" presetClass="entr" presetSubtype="8" fill="hold" nodeType="withEffect">
                                      <p:stCondLst>
                                        <p:cond delay="80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300"/>
                                            <p:tgtEl>
                                              <p:spTgt spid="52"/>
                                            </p:tgtEl>
                                          </p:cBhvr>
                                        </p:animEffect>
                                      </p:childTnLst>
                                    </p:cTn>
                                  </p:par>
                                  <p:par>
                                    <p:cTn id="27" presetID="22" presetClass="entr" presetSubtype="8" fill="hold" nodeType="withEffect">
                                      <p:stCondLst>
                                        <p:cond delay="90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300"/>
                                            <p:tgtEl>
                                              <p:spTgt spid="54"/>
                                            </p:tgtEl>
                                          </p:cBhvr>
                                        </p:animEffect>
                                      </p:childTnLst>
                                    </p:cTn>
                                  </p:par>
                                  <p:par>
                                    <p:cTn id="30" presetID="22" presetClass="entr" presetSubtype="8" fill="hold" nodeType="withEffect">
                                      <p:stCondLst>
                                        <p:cond delay="100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300"/>
                                            <p:tgtEl>
                                              <p:spTgt spid="56"/>
                                            </p:tgtEl>
                                          </p:cBhvr>
                                        </p:animEffect>
                                      </p:childTnLst>
                                    </p:cTn>
                                  </p:par>
                                  <p:par>
                                    <p:cTn id="33" presetID="10" presetClass="entr" presetSubtype="0" fill="hold" grpId="0" nodeType="withEffect">
                                      <p:stCondLst>
                                        <p:cond delay="90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300"/>
                                            <p:tgtEl>
                                              <p:spTgt spid="51"/>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300"/>
                                            <p:tgtEl>
                                              <p:spTgt spid="53"/>
                                            </p:tgtEl>
                                          </p:cBhvr>
                                        </p:animEffect>
                                      </p:childTnLst>
                                    </p:cTn>
                                  </p:par>
                                  <p:par>
                                    <p:cTn id="39" presetID="10" presetClass="entr" presetSubtype="0" fill="hold" grpId="0" nodeType="withEffect">
                                      <p:stCondLst>
                                        <p:cond delay="110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300"/>
                                            <p:tgtEl>
                                              <p:spTgt spid="55"/>
                                            </p:tgtEl>
                                          </p:cBhvr>
                                        </p:animEffect>
                                      </p:childTnLst>
                                    </p:cTn>
                                  </p:par>
                                  <p:par>
                                    <p:cTn id="42" presetID="10" presetClass="entr" presetSubtype="0" fill="hold" grpId="0" nodeType="withEffect">
                                      <p:stCondLst>
                                        <p:cond delay="120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3" grpId="0"/>
          <p:bldP spid="55" grpId="0"/>
          <p:bldP spid="5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underlying</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technology</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Blockchain,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benefits</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&amp;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limits</a:t>
            </a:r>
            <a:endPar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9" name="Group 5">
            <a:extLst>
              <a:ext uri="{FF2B5EF4-FFF2-40B4-BE49-F238E27FC236}">
                <a16:creationId xmlns:a16="http://schemas.microsoft.com/office/drawing/2014/main" id="{FD43FA31-CE4C-4248-9300-6432F1094BDC}"/>
              </a:ext>
            </a:extLst>
          </p:cNvPr>
          <p:cNvGrpSpPr/>
          <p:nvPr/>
        </p:nvGrpSpPr>
        <p:grpSpPr>
          <a:xfrm>
            <a:off x="400680" y="3856414"/>
            <a:ext cx="2460322" cy="777854"/>
            <a:chOff x="1389063" y="2754313"/>
            <a:chExt cx="2033588" cy="642938"/>
          </a:xfrm>
        </p:grpSpPr>
        <p:sp>
          <p:nvSpPr>
            <p:cNvPr id="10" name="Freeform 6">
              <a:extLst>
                <a:ext uri="{FF2B5EF4-FFF2-40B4-BE49-F238E27FC236}">
                  <a16:creationId xmlns:a16="http://schemas.microsoft.com/office/drawing/2014/main" id="{E352169B-8D43-4135-9FE6-285250CD7602}"/>
                </a:ext>
              </a:extLst>
            </p:cNvPr>
            <p:cNvSpPr>
              <a:spLocks/>
            </p:cNvSpPr>
            <p:nvPr/>
          </p:nvSpPr>
          <p:spPr bwMode="auto">
            <a:xfrm>
              <a:off x="2863851" y="2757488"/>
              <a:ext cx="558800" cy="639763"/>
            </a:xfrm>
            <a:custGeom>
              <a:avLst/>
              <a:gdLst>
                <a:gd name="T0" fmla="*/ 337 w 352"/>
                <a:gd name="T1" fmla="*/ 0 h 403"/>
                <a:gd name="T2" fmla="*/ 352 w 352"/>
                <a:gd name="T3" fmla="*/ 83 h 403"/>
                <a:gd name="T4" fmla="*/ 22 w 352"/>
                <a:gd name="T5" fmla="*/ 403 h 403"/>
                <a:gd name="T6" fmla="*/ 0 w 352"/>
                <a:gd name="T7" fmla="*/ 306 h 403"/>
                <a:gd name="T8" fmla="*/ 337 w 352"/>
                <a:gd name="T9" fmla="*/ 0 h 403"/>
              </a:gdLst>
              <a:ahLst/>
              <a:cxnLst>
                <a:cxn ang="0">
                  <a:pos x="T0" y="T1"/>
                </a:cxn>
                <a:cxn ang="0">
                  <a:pos x="T2" y="T3"/>
                </a:cxn>
                <a:cxn ang="0">
                  <a:pos x="T4" y="T5"/>
                </a:cxn>
                <a:cxn ang="0">
                  <a:pos x="T6" y="T7"/>
                </a:cxn>
                <a:cxn ang="0">
                  <a:pos x="T8" y="T9"/>
                </a:cxn>
              </a:cxnLst>
              <a:rect l="0" t="0" r="r" b="b"/>
              <a:pathLst>
                <a:path w="352" h="403">
                  <a:moveTo>
                    <a:pt x="337" y="0"/>
                  </a:moveTo>
                  <a:lnTo>
                    <a:pt x="352" y="83"/>
                  </a:lnTo>
                  <a:lnTo>
                    <a:pt x="22" y="403"/>
                  </a:lnTo>
                  <a:lnTo>
                    <a:pt x="0" y="306"/>
                  </a:lnTo>
                  <a:lnTo>
                    <a:pt x="337" y="0"/>
                  </a:lnTo>
                  <a:close/>
                </a:path>
              </a:pathLst>
            </a:custGeom>
            <a:solidFill>
              <a:srgbClr val="56CADC">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12" name="Freeform 7">
              <a:extLst>
                <a:ext uri="{FF2B5EF4-FFF2-40B4-BE49-F238E27FC236}">
                  <a16:creationId xmlns:a16="http://schemas.microsoft.com/office/drawing/2014/main" id="{A84FBBD5-84B8-4BBA-98B0-8D662329238E}"/>
                </a:ext>
              </a:extLst>
            </p:cNvPr>
            <p:cNvSpPr>
              <a:spLocks/>
            </p:cNvSpPr>
            <p:nvPr/>
          </p:nvSpPr>
          <p:spPr bwMode="auto">
            <a:xfrm>
              <a:off x="1389063" y="3243263"/>
              <a:ext cx="1509713" cy="153988"/>
            </a:xfrm>
            <a:custGeom>
              <a:avLst/>
              <a:gdLst>
                <a:gd name="T0" fmla="*/ 929 w 951"/>
                <a:gd name="T1" fmla="*/ 0 h 97"/>
                <a:gd name="T2" fmla="*/ 951 w 951"/>
                <a:gd name="T3" fmla="*/ 97 h 97"/>
                <a:gd name="T4" fmla="*/ 30 w 951"/>
                <a:gd name="T5" fmla="*/ 97 h 97"/>
                <a:gd name="T6" fmla="*/ 0 w 951"/>
                <a:gd name="T7" fmla="*/ 0 h 97"/>
                <a:gd name="T8" fmla="*/ 929 w 951"/>
                <a:gd name="T9" fmla="*/ 0 h 97"/>
              </a:gdLst>
              <a:ahLst/>
              <a:cxnLst>
                <a:cxn ang="0">
                  <a:pos x="T0" y="T1"/>
                </a:cxn>
                <a:cxn ang="0">
                  <a:pos x="T2" y="T3"/>
                </a:cxn>
                <a:cxn ang="0">
                  <a:pos x="T4" y="T5"/>
                </a:cxn>
                <a:cxn ang="0">
                  <a:pos x="T6" y="T7"/>
                </a:cxn>
                <a:cxn ang="0">
                  <a:pos x="T8" y="T9"/>
                </a:cxn>
              </a:cxnLst>
              <a:rect l="0" t="0" r="r" b="b"/>
              <a:pathLst>
                <a:path w="951" h="97">
                  <a:moveTo>
                    <a:pt x="929" y="0"/>
                  </a:moveTo>
                  <a:lnTo>
                    <a:pt x="951" y="97"/>
                  </a:lnTo>
                  <a:lnTo>
                    <a:pt x="30" y="97"/>
                  </a:lnTo>
                  <a:lnTo>
                    <a:pt x="0" y="0"/>
                  </a:lnTo>
                  <a:lnTo>
                    <a:pt x="929" y="0"/>
                  </a:lnTo>
                  <a:close/>
                </a:path>
              </a:pathLst>
            </a:custGeom>
            <a:solidFill>
              <a:srgbClr val="56CADC">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13" name="Freeform 8">
              <a:extLst>
                <a:ext uri="{FF2B5EF4-FFF2-40B4-BE49-F238E27FC236}">
                  <a16:creationId xmlns:a16="http://schemas.microsoft.com/office/drawing/2014/main" id="{435CED41-79BE-4C5F-878F-530CC93F8CE6}"/>
                </a:ext>
              </a:extLst>
            </p:cNvPr>
            <p:cNvSpPr>
              <a:spLocks/>
            </p:cNvSpPr>
            <p:nvPr/>
          </p:nvSpPr>
          <p:spPr bwMode="auto">
            <a:xfrm>
              <a:off x="1389063" y="2754313"/>
              <a:ext cx="2009775" cy="488950"/>
            </a:xfrm>
            <a:custGeom>
              <a:avLst/>
              <a:gdLst>
                <a:gd name="T0" fmla="*/ 1266 w 1266"/>
                <a:gd name="T1" fmla="*/ 2 h 308"/>
                <a:gd name="T2" fmla="*/ 929 w 1266"/>
                <a:gd name="T3" fmla="*/ 308 h 308"/>
                <a:gd name="T4" fmla="*/ 0 w 1266"/>
                <a:gd name="T5" fmla="*/ 308 h 308"/>
                <a:gd name="T6" fmla="*/ 495 w 1266"/>
                <a:gd name="T7" fmla="*/ 0 h 308"/>
                <a:gd name="T8" fmla="*/ 1266 w 1266"/>
                <a:gd name="T9" fmla="*/ 2 h 308"/>
              </a:gdLst>
              <a:ahLst/>
              <a:cxnLst>
                <a:cxn ang="0">
                  <a:pos x="T0" y="T1"/>
                </a:cxn>
                <a:cxn ang="0">
                  <a:pos x="T2" y="T3"/>
                </a:cxn>
                <a:cxn ang="0">
                  <a:pos x="T4" y="T5"/>
                </a:cxn>
                <a:cxn ang="0">
                  <a:pos x="T6" y="T7"/>
                </a:cxn>
                <a:cxn ang="0">
                  <a:pos x="T8" y="T9"/>
                </a:cxn>
              </a:cxnLst>
              <a:rect l="0" t="0" r="r" b="b"/>
              <a:pathLst>
                <a:path w="1266" h="308">
                  <a:moveTo>
                    <a:pt x="1266" y="2"/>
                  </a:moveTo>
                  <a:lnTo>
                    <a:pt x="929" y="308"/>
                  </a:lnTo>
                  <a:lnTo>
                    <a:pt x="0" y="308"/>
                  </a:lnTo>
                  <a:lnTo>
                    <a:pt x="495" y="0"/>
                  </a:lnTo>
                  <a:lnTo>
                    <a:pt x="1266" y="2"/>
                  </a:lnTo>
                  <a:close/>
                </a:path>
              </a:pathLst>
            </a:custGeom>
            <a:solidFill>
              <a:srgbClr val="56CADC"/>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grpSp>
      <p:grpSp>
        <p:nvGrpSpPr>
          <p:cNvPr id="14" name="Group 9">
            <a:extLst>
              <a:ext uri="{FF2B5EF4-FFF2-40B4-BE49-F238E27FC236}">
                <a16:creationId xmlns:a16="http://schemas.microsoft.com/office/drawing/2014/main" id="{4E4B3D3C-1959-4FD3-A2DF-AF76299514A6}"/>
              </a:ext>
            </a:extLst>
          </p:cNvPr>
          <p:cNvGrpSpPr/>
          <p:nvPr/>
        </p:nvGrpSpPr>
        <p:grpSpPr>
          <a:xfrm>
            <a:off x="2582511" y="4069604"/>
            <a:ext cx="2208720" cy="883487"/>
            <a:chOff x="3192463" y="2930526"/>
            <a:chExt cx="1825626" cy="730250"/>
          </a:xfrm>
        </p:grpSpPr>
        <p:sp>
          <p:nvSpPr>
            <p:cNvPr id="21" name="Freeform 10">
              <a:extLst>
                <a:ext uri="{FF2B5EF4-FFF2-40B4-BE49-F238E27FC236}">
                  <a16:creationId xmlns:a16="http://schemas.microsoft.com/office/drawing/2014/main" id="{20149CCB-C703-4296-AE50-D105DF9C5041}"/>
                </a:ext>
              </a:extLst>
            </p:cNvPr>
            <p:cNvSpPr>
              <a:spLocks/>
            </p:cNvSpPr>
            <p:nvPr/>
          </p:nvSpPr>
          <p:spPr bwMode="auto">
            <a:xfrm>
              <a:off x="4781551" y="2930526"/>
              <a:ext cx="236538" cy="727075"/>
            </a:xfrm>
            <a:custGeom>
              <a:avLst/>
              <a:gdLst>
                <a:gd name="T0" fmla="*/ 143 w 149"/>
                <a:gd name="T1" fmla="*/ 0 h 458"/>
                <a:gd name="T2" fmla="*/ 149 w 149"/>
                <a:gd name="T3" fmla="*/ 87 h 458"/>
                <a:gd name="T4" fmla="*/ 8 w 149"/>
                <a:gd name="T5" fmla="*/ 458 h 458"/>
                <a:gd name="T6" fmla="*/ 0 w 149"/>
                <a:gd name="T7" fmla="*/ 356 h 458"/>
                <a:gd name="T8" fmla="*/ 143 w 149"/>
                <a:gd name="T9" fmla="*/ 0 h 458"/>
              </a:gdLst>
              <a:ahLst/>
              <a:cxnLst>
                <a:cxn ang="0">
                  <a:pos x="T0" y="T1"/>
                </a:cxn>
                <a:cxn ang="0">
                  <a:pos x="T2" y="T3"/>
                </a:cxn>
                <a:cxn ang="0">
                  <a:pos x="T4" y="T5"/>
                </a:cxn>
                <a:cxn ang="0">
                  <a:pos x="T6" y="T7"/>
                </a:cxn>
                <a:cxn ang="0">
                  <a:pos x="T8" y="T9"/>
                </a:cxn>
              </a:cxnLst>
              <a:rect l="0" t="0" r="r" b="b"/>
              <a:pathLst>
                <a:path w="149" h="458">
                  <a:moveTo>
                    <a:pt x="143" y="0"/>
                  </a:moveTo>
                  <a:lnTo>
                    <a:pt x="149" y="87"/>
                  </a:lnTo>
                  <a:lnTo>
                    <a:pt x="8" y="458"/>
                  </a:lnTo>
                  <a:lnTo>
                    <a:pt x="0" y="356"/>
                  </a:lnTo>
                  <a:lnTo>
                    <a:pt x="143" y="0"/>
                  </a:lnTo>
                  <a:close/>
                </a:path>
              </a:pathLst>
            </a:custGeom>
            <a:solidFill>
              <a:srgbClr val="49C4DB">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22" name="Freeform 11">
              <a:extLst>
                <a:ext uri="{FF2B5EF4-FFF2-40B4-BE49-F238E27FC236}">
                  <a16:creationId xmlns:a16="http://schemas.microsoft.com/office/drawing/2014/main" id="{1E5354C7-591D-41EC-A358-6845DE8CF883}"/>
                </a:ext>
              </a:extLst>
            </p:cNvPr>
            <p:cNvSpPr>
              <a:spLocks/>
            </p:cNvSpPr>
            <p:nvPr/>
          </p:nvSpPr>
          <p:spPr bwMode="auto">
            <a:xfrm>
              <a:off x="3192463" y="3495676"/>
              <a:ext cx="1601788" cy="165100"/>
            </a:xfrm>
            <a:custGeom>
              <a:avLst/>
              <a:gdLst>
                <a:gd name="T0" fmla="*/ 1001 w 1009"/>
                <a:gd name="T1" fmla="*/ 0 h 104"/>
                <a:gd name="T2" fmla="*/ 1009 w 1009"/>
                <a:gd name="T3" fmla="*/ 102 h 104"/>
                <a:gd name="T4" fmla="*/ 20 w 1009"/>
                <a:gd name="T5" fmla="*/ 104 h 104"/>
                <a:gd name="T6" fmla="*/ 0 w 1009"/>
                <a:gd name="T7" fmla="*/ 0 h 104"/>
                <a:gd name="T8" fmla="*/ 1001 w 1009"/>
                <a:gd name="T9" fmla="*/ 0 h 104"/>
              </a:gdLst>
              <a:ahLst/>
              <a:cxnLst>
                <a:cxn ang="0">
                  <a:pos x="T0" y="T1"/>
                </a:cxn>
                <a:cxn ang="0">
                  <a:pos x="T2" y="T3"/>
                </a:cxn>
                <a:cxn ang="0">
                  <a:pos x="T4" y="T5"/>
                </a:cxn>
                <a:cxn ang="0">
                  <a:pos x="T6" y="T7"/>
                </a:cxn>
                <a:cxn ang="0">
                  <a:pos x="T8" y="T9"/>
                </a:cxn>
              </a:cxnLst>
              <a:rect l="0" t="0" r="r" b="b"/>
              <a:pathLst>
                <a:path w="1009" h="104">
                  <a:moveTo>
                    <a:pt x="1001" y="0"/>
                  </a:moveTo>
                  <a:lnTo>
                    <a:pt x="1009" y="102"/>
                  </a:lnTo>
                  <a:lnTo>
                    <a:pt x="20" y="104"/>
                  </a:lnTo>
                  <a:lnTo>
                    <a:pt x="0" y="0"/>
                  </a:lnTo>
                  <a:lnTo>
                    <a:pt x="1001" y="0"/>
                  </a:lnTo>
                  <a:close/>
                </a:path>
              </a:pathLst>
            </a:custGeom>
            <a:solidFill>
              <a:srgbClr val="49C4DB">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23" name="Freeform 12">
              <a:extLst>
                <a:ext uri="{FF2B5EF4-FFF2-40B4-BE49-F238E27FC236}">
                  <a16:creationId xmlns:a16="http://schemas.microsoft.com/office/drawing/2014/main" id="{023B9835-5AD1-448F-AA69-85B7477EE97E}"/>
                </a:ext>
              </a:extLst>
            </p:cNvPr>
            <p:cNvSpPr>
              <a:spLocks/>
            </p:cNvSpPr>
            <p:nvPr/>
          </p:nvSpPr>
          <p:spPr bwMode="auto">
            <a:xfrm>
              <a:off x="3192463" y="2930526"/>
              <a:ext cx="1816100" cy="565150"/>
            </a:xfrm>
            <a:custGeom>
              <a:avLst/>
              <a:gdLst>
                <a:gd name="T0" fmla="*/ 1144 w 1144"/>
                <a:gd name="T1" fmla="*/ 0 h 356"/>
                <a:gd name="T2" fmla="*/ 1001 w 1144"/>
                <a:gd name="T3" fmla="*/ 356 h 356"/>
                <a:gd name="T4" fmla="*/ 0 w 1144"/>
                <a:gd name="T5" fmla="*/ 356 h 356"/>
                <a:gd name="T6" fmla="*/ 323 w 1144"/>
                <a:gd name="T7" fmla="*/ 0 h 356"/>
                <a:gd name="T8" fmla="*/ 1144 w 1144"/>
                <a:gd name="T9" fmla="*/ 0 h 356"/>
              </a:gdLst>
              <a:ahLst/>
              <a:cxnLst>
                <a:cxn ang="0">
                  <a:pos x="T0" y="T1"/>
                </a:cxn>
                <a:cxn ang="0">
                  <a:pos x="T2" y="T3"/>
                </a:cxn>
                <a:cxn ang="0">
                  <a:pos x="T4" y="T5"/>
                </a:cxn>
                <a:cxn ang="0">
                  <a:pos x="T6" y="T7"/>
                </a:cxn>
                <a:cxn ang="0">
                  <a:pos x="T8" y="T9"/>
                </a:cxn>
              </a:cxnLst>
              <a:rect l="0" t="0" r="r" b="b"/>
              <a:pathLst>
                <a:path w="1144" h="356">
                  <a:moveTo>
                    <a:pt x="1144" y="0"/>
                  </a:moveTo>
                  <a:lnTo>
                    <a:pt x="1001" y="356"/>
                  </a:lnTo>
                  <a:lnTo>
                    <a:pt x="0" y="356"/>
                  </a:lnTo>
                  <a:lnTo>
                    <a:pt x="323" y="0"/>
                  </a:lnTo>
                  <a:lnTo>
                    <a:pt x="1144" y="0"/>
                  </a:lnTo>
                  <a:close/>
                </a:path>
              </a:pathLst>
            </a:custGeom>
            <a:solidFill>
              <a:srgbClr val="49C4DB"/>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grpSp>
      <p:grpSp>
        <p:nvGrpSpPr>
          <p:cNvPr id="24" name="Group 13">
            <a:extLst>
              <a:ext uri="{FF2B5EF4-FFF2-40B4-BE49-F238E27FC236}">
                <a16:creationId xmlns:a16="http://schemas.microsoft.com/office/drawing/2014/main" id="{58C92055-9448-4119-B9BB-1D84E72B9280}"/>
              </a:ext>
            </a:extLst>
          </p:cNvPr>
          <p:cNvGrpSpPr/>
          <p:nvPr/>
        </p:nvGrpSpPr>
        <p:grpSpPr>
          <a:xfrm>
            <a:off x="9385365" y="3867937"/>
            <a:ext cx="2412306" cy="762489"/>
            <a:chOff x="8815388" y="2763838"/>
            <a:chExt cx="1993901" cy="630238"/>
          </a:xfrm>
        </p:grpSpPr>
        <p:sp>
          <p:nvSpPr>
            <p:cNvPr id="25" name="Freeform 14">
              <a:extLst>
                <a:ext uri="{FF2B5EF4-FFF2-40B4-BE49-F238E27FC236}">
                  <a16:creationId xmlns:a16="http://schemas.microsoft.com/office/drawing/2014/main" id="{222F3348-D373-45F7-8BCB-09D23A542DE7}"/>
                </a:ext>
              </a:extLst>
            </p:cNvPr>
            <p:cNvSpPr>
              <a:spLocks/>
            </p:cNvSpPr>
            <p:nvPr/>
          </p:nvSpPr>
          <p:spPr bwMode="auto">
            <a:xfrm>
              <a:off x="9359901" y="3243263"/>
              <a:ext cx="1449388" cy="150813"/>
            </a:xfrm>
            <a:custGeom>
              <a:avLst/>
              <a:gdLst>
                <a:gd name="T0" fmla="*/ 913 w 913"/>
                <a:gd name="T1" fmla="*/ 0 h 95"/>
                <a:gd name="T2" fmla="*/ 883 w 913"/>
                <a:gd name="T3" fmla="*/ 95 h 95"/>
                <a:gd name="T4" fmla="*/ 0 w 913"/>
                <a:gd name="T5" fmla="*/ 95 h 95"/>
                <a:gd name="T6" fmla="*/ 23 w 913"/>
                <a:gd name="T7" fmla="*/ 0 h 95"/>
                <a:gd name="T8" fmla="*/ 913 w 913"/>
                <a:gd name="T9" fmla="*/ 0 h 95"/>
              </a:gdLst>
              <a:ahLst/>
              <a:cxnLst>
                <a:cxn ang="0">
                  <a:pos x="T0" y="T1"/>
                </a:cxn>
                <a:cxn ang="0">
                  <a:pos x="T2" y="T3"/>
                </a:cxn>
                <a:cxn ang="0">
                  <a:pos x="T4" y="T5"/>
                </a:cxn>
                <a:cxn ang="0">
                  <a:pos x="T6" y="T7"/>
                </a:cxn>
                <a:cxn ang="0">
                  <a:pos x="T8" y="T9"/>
                </a:cxn>
              </a:cxnLst>
              <a:rect l="0" t="0" r="r" b="b"/>
              <a:pathLst>
                <a:path w="913" h="95">
                  <a:moveTo>
                    <a:pt x="913" y="0"/>
                  </a:moveTo>
                  <a:lnTo>
                    <a:pt x="883" y="95"/>
                  </a:lnTo>
                  <a:lnTo>
                    <a:pt x="0" y="95"/>
                  </a:lnTo>
                  <a:lnTo>
                    <a:pt x="23" y="0"/>
                  </a:lnTo>
                  <a:lnTo>
                    <a:pt x="913" y="0"/>
                  </a:lnTo>
                  <a:close/>
                </a:path>
              </a:pathLst>
            </a:custGeom>
            <a:solidFill>
              <a:srgbClr val="24B3DA">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26" name="Freeform 15">
              <a:extLst>
                <a:ext uri="{FF2B5EF4-FFF2-40B4-BE49-F238E27FC236}">
                  <a16:creationId xmlns:a16="http://schemas.microsoft.com/office/drawing/2014/main" id="{3ADB6974-41CC-4F75-A013-B0A60C258B0A}"/>
                </a:ext>
              </a:extLst>
            </p:cNvPr>
            <p:cNvSpPr>
              <a:spLocks/>
            </p:cNvSpPr>
            <p:nvPr/>
          </p:nvSpPr>
          <p:spPr bwMode="auto">
            <a:xfrm>
              <a:off x="8815388" y="2763838"/>
              <a:ext cx="581025" cy="630238"/>
            </a:xfrm>
            <a:custGeom>
              <a:avLst/>
              <a:gdLst>
                <a:gd name="T0" fmla="*/ 366 w 366"/>
                <a:gd name="T1" fmla="*/ 302 h 397"/>
                <a:gd name="T2" fmla="*/ 343 w 366"/>
                <a:gd name="T3" fmla="*/ 397 h 397"/>
                <a:gd name="T4" fmla="*/ 0 w 366"/>
                <a:gd name="T5" fmla="*/ 83 h 397"/>
                <a:gd name="T6" fmla="*/ 16 w 366"/>
                <a:gd name="T7" fmla="*/ 0 h 397"/>
                <a:gd name="T8" fmla="*/ 366 w 366"/>
                <a:gd name="T9" fmla="*/ 302 h 397"/>
              </a:gdLst>
              <a:ahLst/>
              <a:cxnLst>
                <a:cxn ang="0">
                  <a:pos x="T0" y="T1"/>
                </a:cxn>
                <a:cxn ang="0">
                  <a:pos x="T2" y="T3"/>
                </a:cxn>
                <a:cxn ang="0">
                  <a:pos x="T4" y="T5"/>
                </a:cxn>
                <a:cxn ang="0">
                  <a:pos x="T6" y="T7"/>
                </a:cxn>
                <a:cxn ang="0">
                  <a:pos x="T8" y="T9"/>
                </a:cxn>
              </a:cxnLst>
              <a:rect l="0" t="0" r="r" b="b"/>
              <a:pathLst>
                <a:path w="366" h="397">
                  <a:moveTo>
                    <a:pt x="366" y="302"/>
                  </a:moveTo>
                  <a:lnTo>
                    <a:pt x="343" y="397"/>
                  </a:lnTo>
                  <a:lnTo>
                    <a:pt x="0" y="83"/>
                  </a:lnTo>
                  <a:lnTo>
                    <a:pt x="16" y="0"/>
                  </a:lnTo>
                  <a:lnTo>
                    <a:pt x="366" y="302"/>
                  </a:lnTo>
                  <a:close/>
                </a:path>
              </a:pathLst>
            </a:custGeom>
            <a:solidFill>
              <a:srgbClr val="24B3DA">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27" name="Freeform 16">
              <a:extLst>
                <a:ext uri="{FF2B5EF4-FFF2-40B4-BE49-F238E27FC236}">
                  <a16:creationId xmlns:a16="http://schemas.microsoft.com/office/drawing/2014/main" id="{333276D8-9998-46E1-970C-4FB7E3D2A179}"/>
                </a:ext>
              </a:extLst>
            </p:cNvPr>
            <p:cNvSpPr>
              <a:spLocks/>
            </p:cNvSpPr>
            <p:nvPr/>
          </p:nvSpPr>
          <p:spPr bwMode="auto">
            <a:xfrm>
              <a:off x="8840788" y="2763838"/>
              <a:ext cx="1968500" cy="479425"/>
            </a:xfrm>
            <a:custGeom>
              <a:avLst/>
              <a:gdLst>
                <a:gd name="T0" fmla="*/ 744 w 1240"/>
                <a:gd name="T1" fmla="*/ 2 h 302"/>
                <a:gd name="T2" fmla="*/ 1240 w 1240"/>
                <a:gd name="T3" fmla="*/ 302 h 302"/>
                <a:gd name="T4" fmla="*/ 350 w 1240"/>
                <a:gd name="T5" fmla="*/ 302 h 302"/>
                <a:gd name="T6" fmla="*/ 0 w 1240"/>
                <a:gd name="T7" fmla="*/ 0 h 302"/>
                <a:gd name="T8" fmla="*/ 744 w 1240"/>
                <a:gd name="T9" fmla="*/ 2 h 302"/>
              </a:gdLst>
              <a:ahLst/>
              <a:cxnLst>
                <a:cxn ang="0">
                  <a:pos x="T0" y="T1"/>
                </a:cxn>
                <a:cxn ang="0">
                  <a:pos x="T2" y="T3"/>
                </a:cxn>
                <a:cxn ang="0">
                  <a:pos x="T4" y="T5"/>
                </a:cxn>
                <a:cxn ang="0">
                  <a:pos x="T6" y="T7"/>
                </a:cxn>
                <a:cxn ang="0">
                  <a:pos x="T8" y="T9"/>
                </a:cxn>
              </a:cxnLst>
              <a:rect l="0" t="0" r="r" b="b"/>
              <a:pathLst>
                <a:path w="1240" h="302">
                  <a:moveTo>
                    <a:pt x="744" y="2"/>
                  </a:moveTo>
                  <a:lnTo>
                    <a:pt x="1240" y="302"/>
                  </a:lnTo>
                  <a:lnTo>
                    <a:pt x="350" y="302"/>
                  </a:lnTo>
                  <a:lnTo>
                    <a:pt x="0" y="0"/>
                  </a:lnTo>
                  <a:lnTo>
                    <a:pt x="744" y="2"/>
                  </a:lnTo>
                  <a:close/>
                </a:path>
              </a:pathLst>
            </a:custGeom>
            <a:solidFill>
              <a:srgbClr val="24B3DA"/>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grpSp>
      <p:grpSp>
        <p:nvGrpSpPr>
          <p:cNvPr id="28" name="Group 17">
            <a:extLst>
              <a:ext uri="{FF2B5EF4-FFF2-40B4-BE49-F238E27FC236}">
                <a16:creationId xmlns:a16="http://schemas.microsoft.com/office/drawing/2014/main" id="{4AB8710F-1048-41FA-AA50-0B30391A46A7}"/>
              </a:ext>
            </a:extLst>
          </p:cNvPr>
          <p:cNvGrpSpPr/>
          <p:nvPr/>
        </p:nvGrpSpPr>
        <p:grpSpPr>
          <a:xfrm>
            <a:off x="7512756" y="4073446"/>
            <a:ext cx="2216401" cy="871963"/>
            <a:chOff x="7267576" y="2933701"/>
            <a:chExt cx="1831975" cy="720725"/>
          </a:xfrm>
        </p:grpSpPr>
        <p:sp>
          <p:nvSpPr>
            <p:cNvPr id="29" name="Freeform 18">
              <a:extLst>
                <a:ext uri="{FF2B5EF4-FFF2-40B4-BE49-F238E27FC236}">
                  <a16:creationId xmlns:a16="http://schemas.microsoft.com/office/drawing/2014/main" id="{3DEA929A-C9D7-47C6-842B-5E0A747EBE57}"/>
                </a:ext>
              </a:extLst>
            </p:cNvPr>
            <p:cNvSpPr>
              <a:spLocks/>
            </p:cNvSpPr>
            <p:nvPr/>
          </p:nvSpPr>
          <p:spPr bwMode="auto">
            <a:xfrm>
              <a:off x="7529513" y="3492501"/>
              <a:ext cx="1570038" cy="161925"/>
            </a:xfrm>
            <a:custGeom>
              <a:avLst/>
              <a:gdLst>
                <a:gd name="T0" fmla="*/ 989 w 989"/>
                <a:gd name="T1" fmla="*/ 0 h 102"/>
                <a:gd name="T2" fmla="*/ 966 w 989"/>
                <a:gd name="T3" fmla="*/ 102 h 102"/>
                <a:gd name="T4" fmla="*/ 0 w 989"/>
                <a:gd name="T5" fmla="*/ 102 h 102"/>
                <a:gd name="T6" fmla="*/ 10 w 989"/>
                <a:gd name="T7" fmla="*/ 0 h 102"/>
                <a:gd name="T8" fmla="*/ 989 w 989"/>
                <a:gd name="T9" fmla="*/ 0 h 102"/>
              </a:gdLst>
              <a:ahLst/>
              <a:cxnLst>
                <a:cxn ang="0">
                  <a:pos x="T0" y="T1"/>
                </a:cxn>
                <a:cxn ang="0">
                  <a:pos x="T2" y="T3"/>
                </a:cxn>
                <a:cxn ang="0">
                  <a:pos x="T4" y="T5"/>
                </a:cxn>
                <a:cxn ang="0">
                  <a:pos x="T6" y="T7"/>
                </a:cxn>
                <a:cxn ang="0">
                  <a:pos x="T8" y="T9"/>
                </a:cxn>
              </a:cxnLst>
              <a:rect l="0" t="0" r="r" b="b"/>
              <a:pathLst>
                <a:path w="989" h="102">
                  <a:moveTo>
                    <a:pt x="989" y="0"/>
                  </a:moveTo>
                  <a:lnTo>
                    <a:pt x="966" y="102"/>
                  </a:lnTo>
                  <a:lnTo>
                    <a:pt x="0" y="102"/>
                  </a:lnTo>
                  <a:lnTo>
                    <a:pt x="10" y="0"/>
                  </a:lnTo>
                  <a:lnTo>
                    <a:pt x="989" y="0"/>
                  </a:lnTo>
                  <a:close/>
                </a:path>
              </a:pathLst>
            </a:custGeom>
            <a:solidFill>
              <a:srgbClr val="31B9DB">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30" name="Freeform 19">
              <a:extLst>
                <a:ext uri="{FF2B5EF4-FFF2-40B4-BE49-F238E27FC236}">
                  <a16:creationId xmlns:a16="http://schemas.microsoft.com/office/drawing/2014/main" id="{7E62C87D-71D4-4141-91E6-714F540DE1B5}"/>
                </a:ext>
              </a:extLst>
            </p:cNvPr>
            <p:cNvSpPr>
              <a:spLocks/>
            </p:cNvSpPr>
            <p:nvPr/>
          </p:nvSpPr>
          <p:spPr bwMode="auto">
            <a:xfrm>
              <a:off x="7267576" y="2933701"/>
              <a:ext cx="277813" cy="720725"/>
            </a:xfrm>
            <a:custGeom>
              <a:avLst/>
              <a:gdLst>
                <a:gd name="T0" fmla="*/ 175 w 175"/>
                <a:gd name="T1" fmla="*/ 352 h 454"/>
                <a:gd name="T2" fmla="*/ 165 w 175"/>
                <a:gd name="T3" fmla="*/ 454 h 454"/>
                <a:gd name="T4" fmla="*/ 0 w 175"/>
                <a:gd name="T5" fmla="*/ 87 h 454"/>
                <a:gd name="T6" fmla="*/ 6 w 175"/>
                <a:gd name="T7" fmla="*/ 0 h 454"/>
                <a:gd name="T8" fmla="*/ 175 w 175"/>
                <a:gd name="T9" fmla="*/ 352 h 454"/>
              </a:gdLst>
              <a:ahLst/>
              <a:cxnLst>
                <a:cxn ang="0">
                  <a:pos x="T0" y="T1"/>
                </a:cxn>
                <a:cxn ang="0">
                  <a:pos x="T2" y="T3"/>
                </a:cxn>
                <a:cxn ang="0">
                  <a:pos x="T4" y="T5"/>
                </a:cxn>
                <a:cxn ang="0">
                  <a:pos x="T6" y="T7"/>
                </a:cxn>
                <a:cxn ang="0">
                  <a:pos x="T8" y="T9"/>
                </a:cxn>
              </a:cxnLst>
              <a:rect l="0" t="0" r="r" b="b"/>
              <a:pathLst>
                <a:path w="175" h="454">
                  <a:moveTo>
                    <a:pt x="175" y="352"/>
                  </a:moveTo>
                  <a:lnTo>
                    <a:pt x="165" y="454"/>
                  </a:lnTo>
                  <a:lnTo>
                    <a:pt x="0" y="87"/>
                  </a:lnTo>
                  <a:lnTo>
                    <a:pt x="6" y="0"/>
                  </a:lnTo>
                  <a:lnTo>
                    <a:pt x="175" y="352"/>
                  </a:lnTo>
                  <a:close/>
                </a:path>
              </a:pathLst>
            </a:custGeom>
            <a:solidFill>
              <a:srgbClr val="31B9DB">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31" name="Freeform 20">
              <a:extLst>
                <a:ext uri="{FF2B5EF4-FFF2-40B4-BE49-F238E27FC236}">
                  <a16:creationId xmlns:a16="http://schemas.microsoft.com/office/drawing/2014/main" id="{9BF3E659-061E-4EAA-B8FB-8627F22DC1E5}"/>
                </a:ext>
              </a:extLst>
            </p:cNvPr>
            <p:cNvSpPr>
              <a:spLocks/>
            </p:cNvSpPr>
            <p:nvPr/>
          </p:nvSpPr>
          <p:spPr bwMode="auto">
            <a:xfrm>
              <a:off x="7277101" y="2933701"/>
              <a:ext cx="1822450" cy="558800"/>
            </a:xfrm>
            <a:custGeom>
              <a:avLst/>
              <a:gdLst>
                <a:gd name="T0" fmla="*/ 804 w 1148"/>
                <a:gd name="T1" fmla="*/ 0 h 352"/>
                <a:gd name="T2" fmla="*/ 1148 w 1148"/>
                <a:gd name="T3" fmla="*/ 352 h 352"/>
                <a:gd name="T4" fmla="*/ 169 w 1148"/>
                <a:gd name="T5" fmla="*/ 352 h 352"/>
                <a:gd name="T6" fmla="*/ 0 w 1148"/>
                <a:gd name="T7" fmla="*/ 0 h 352"/>
                <a:gd name="T8" fmla="*/ 804 w 1148"/>
                <a:gd name="T9" fmla="*/ 0 h 352"/>
              </a:gdLst>
              <a:ahLst/>
              <a:cxnLst>
                <a:cxn ang="0">
                  <a:pos x="T0" y="T1"/>
                </a:cxn>
                <a:cxn ang="0">
                  <a:pos x="T2" y="T3"/>
                </a:cxn>
                <a:cxn ang="0">
                  <a:pos x="T4" y="T5"/>
                </a:cxn>
                <a:cxn ang="0">
                  <a:pos x="T6" y="T7"/>
                </a:cxn>
                <a:cxn ang="0">
                  <a:pos x="T8" y="T9"/>
                </a:cxn>
              </a:cxnLst>
              <a:rect l="0" t="0" r="r" b="b"/>
              <a:pathLst>
                <a:path w="1148" h="352">
                  <a:moveTo>
                    <a:pt x="804" y="0"/>
                  </a:moveTo>
                  <a:lnTo>
                    <a:pt x="1148" y="352"/>
                  </a:lnTo>
                  <a:lnTo>
                    <a:pt x="169" y="352"/>
                  </a:lnTo>
                  <a:lnTo>
                    <a:pt x="0" y="0"/>
                  </a:lnTo>
                  <a:lnTo>
                    <a:pt x="804" y="0"/>
                  </a:lnTo>
                  <a:close/>
                </a:path>
              </a:pathLst>
            </a:custGeom>
            <a:solidFill>
              <a:srgbClr val="31B9DB"/>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grpSp>
      <p:grpSp>
        <p:nvGrpSpPr>
          <p:cNvPr id="32" name="Group 21">
            <a:extLst>
              <a:ext uri="{FF2B5EF4-FFF2-40B4-BE49-F238E27FC236}">
                <a16:creationId xmlns:a16="http://schemas.microsoft.com/office/drawing/2014/main" id="{B516D69E-2BB0-439E-A721-27462F924430}"/>
              </a:ext>
            </a:extLst>
          </p:cNvPr>
          <p:cNvGrpSpPr/>
          <p:nvPr/>
        </p:nvGrpSpPr>
        <p:grpSpPr>
          <a:xfrm>
            <a:off x="5121577" y="3912139"/>
            <a:ext cx="2158783" cy="1073630"/>
            <a:chOff x="5291138" y="3213101"/>
            <a:chExt cx="1784350" cy="887413"/>
          </a:xfrm>
        </p:grpSpPr>
        <p:sp>
          <p:nvSpPr>
            <p:cNvPr id="33" name="Freeform 22">
              <a:extLst>
                <a:ext uri="{FF2B5EF4-FFF2-40B4-BE49-F238E27FC236}">
                  <a16:creationId xmlns:a16="http://schemas.microsoft.com/office/drawing/2014/main" id="{2D66893B-C0CE-4464-8584-31A58A09EF87}"/>
                </a:ext>
              </a:extLst>
            </p:cNvPr>
            <p:cNvSpPr>
              <a:spLocks/>
            </p:cNvSpPr>
            <p:nvPr/>
          </p:nvSpPr>
          <p:spPr bwMode="auto">
            <a:xfrm>
              <a:off x="5291138" y="3917951"/>
              <a:ext cx="1784350" cy="182563"/>
            </a:xfrm>
            <a:custGeom>
              <a:avLst/>
              <a:gdLst>
                <a:gd name="T0" fmla="*/ 1124 w 1124"/>
                <a:gd name="T1" fmla="*/ 0 h 115"/>
                <a:gd name="T2" fmla="*/ 1114 w 1124"/>
                <a:gd name="T3" fmla="*/ 113 h 115"/>
                <a:gd name="T4" fmla="*/ 6 w 1124"/>
                <a:gd name="T5" fmla="*/ 115 h 115"/>
                <a:gd name="T6" fmla="*/ 0 w 1124"/>
                <a:gd name="T7" fmla="*/ 2 h 115"/>
                <a:gd name="T8" fmla="*/ 1124 w 1124"/>
                <a:gd name="T9" fmla="*/ 0 h 115"/>
              </a:gdLst>
              <a:ahLst/>
              <a:cxnLst>
                <a:cxn ang="0">
                  <a:pos x="T0" y="T1"/>
                </a:cxn>
                <a:cxn ang="0">
                  <a:pos x="T2" y="T3"/>
                </a:cxn>
                <a:cxn ang="0">
                  <a:pos x="T4" y="T5"/>
                </a:cxn>
                <a:cxn ang="0">
                  <a:pos x="T6" y="T7"/>
                </a:cxn>
                <a:cxn ang="0">
                  <a:pos x="T8" y="T9"/>
                </a:cxn>
              </a:cxnLst>
              <a:rect l="0" t="0" r="r" b="b"/>
              <a:pathLst>
                <a:path w="1124" h="115">
                  <a:moveTo>
                    <a:pt x="1124" y="0"/>
                  </a:moveTo>
                  <a:lnTo>
                    <a:pt x="1114" y="113"/>
                  </a:lnTo>
                  <a:lnTo>
                    <a:pt x="6" y="115"/>
                  </a:lnTo>
                  <a:lnTo>
                    <a:pt x="0" y="2"/>
                  </a:lnTo>
                  <a:lnTo>
                    <a:pt x="1124" y="0"/>
                  </a:lnTo>
                  <a:close/>
                </a:path>
              </a:pathLst>
            </a:custGeom>
            <a:solidFill>
              <a:srgbClr val="3DBEDB">
                <a:lumMod val="75000"/>
              </a:srgbClr>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sp>
          <p:nvSpPr>
            <p:cNvPr id="34" name="Freeform 23">
              <a:extLst>
                <a:ext uri="{FF2B5EF4-FFF2-40B4-BE49-F238E27FC236}">
                  <a16:creationId xmlns:a16="http://schemas.microsoft.com/office/drawing/2014/main" id="{DCF59E15-98C2-4BD5-BC56-A9E2C215B0BE}"/>
                </a:ext>
              </a:extLst>
            </p:cNvPr>
            <p:cNvSpPr>
              <a:spLocks/>
            </p:cNvSpPr>
            <p:nvPr/>
          </p:nvSpPr>
          <p:spPr bwMode="auto">
            <a:xfrm>
              <a:off x="5291138" y="3213101"/>
              <a:ext cx="1784350" cy="708025"/>
            </a:xfrm>
            <a:custGeom>
              <a:avLst/>
              <a:gdLst>
                <a:gd name="T0" fmla="*/ 995 w 1124"/>
                <a:gd name="T1" fmla="*/ 0 h 446"/>
                <a:gd name="T2" fmla="*/ 1124 w 1124"/>
                <a:gd name="T3" fmla="*/ 444 h 446"/>
                <a:gd name="T4" fmla="*/ 0 w 1124"/>
                <a:gd name="T5" fmla="*/ 446 h 446"/>
                <a:gd name="T6" fmla="*/ 95 w 1124"/>
                <a:gd name="T7" fmla="*/ 0 h 446"/>
                <a:gd name="T8" fmla="*/ 995 w 1124"/>
                <a:gd name="T9" fmla="*/ 0 h 446"/>
              </a:gdLst>
              <a:ahLst/>
              <a:cxnLst>
                <a:cxn ang="0">
                  <a:pos x="T0" y="T1"/>
                </a:cxn>
                <a:cxn ang="0">
                  <a:pos x="T2" y="T3"/>
                </a:cxn>
                <a:cxn ang="0">
                  <a:pos x="T4" y="T5"/>
                </a:cxn>
                <a:cxn ang="0">
                  <a:pos x="T6" y="T7"/>
                </a:cxn>
                <a:cxn ang="0">
                  <a:pos x="T8" y="T9"/>
                </a:cxn>
              </a:cxnLst>
              <a:rect l="0" t="0" r="r" b="b"/>
              <a:pathLst>
                <a:path w="1124" h="446">
                  <a:moveTo>
                    <a:pt x="995" y="0"/>
                  </a:moveTo>
                  <a:lnTo>
                    <a:pt x="1124" y="444"/>
                  </a:lnTo>
                  <a:lnTo>
                    <a:pt x="0" y="446"/>
                  </a:lnTo>
                  <a:lnTo>
                    <a:pt x="95" y="0"/>
                  </a:lnTo>
                  <a:lnTo>
                    <a:pt x="995" y="0"/>
                  </a:lnTo>
                  <a:close/>
                </a:path>
              </a:pathLst>
            </a:custGeom>
            <a:solidFill>
              <a:srgbClr val="3DBEDB"/>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72E3A"/>
                </a:solidFill>
                <a:effectLst/>
                <a:uLnTx/>
                <a:uFillTx/>
                <a:latin typeface="Open Sans Light"/>
              </a:endParaRPr>
            </a:p>
          </p:txBody>
        </p:sp>
      </p:grpSp>
      <p:cxnSp>
        <p:nvCxnSpPr>
          <p:cNvPr id="35" name="Straight Arrow Connector 24">
            <a:extLst>
              <a:ext uri="{FF2B5EF4-FFF2-40B4-BE49-F238E27FC236}">
                <a16:creationId xmlns:a16="http://schemas.microsoft.com/office/drawing/2014/main" id="{D6D5B026-4041-4C55-A5AD-D34413376EDE}"/>
              </a:ext>
            </a:extLst>
          </p:cNvPr>
          <p:cNvCxnSpPr/>
          <p:nvPr/>
        </p:nvCxnSpPr>
        <p:spPr>
          <a:xfrm>
            <a:off x="1817659" y="2984356"/>
            <a:ext cx="0" cy="1085249"/>
          </a:xfrm>
          <a:prstGeom prst="straightConnector1">
            <a:avLst/>
          </a:prstGeom>
          <a:noFill/>
          <a:ln w="9525" cap="rnd" cmpd="sng" algn="ctr">
            <a:solidFill>
              <a:srgbClr val="272E3A"/>
            </a:solidFill>
            <a:prstDash val="solid"/>
            <a:tailEnd type="oval" w="lg" len="sm"/>
          </a:ln>
          <a:effectLst/>
        </p:spPr>
      </p:cxnSp>
      <p:cxnSp>
        <p:nvCxnSpPr>
          <p:cNvPr id="36" name="Straight Arrow Connector 25">
            <a:extLst>
              <a:ext uri="{FF2B5EF4-FFF2-40B4-BE49-F238E27FC236}">
                <a16:creationId xmlns:a16="http://schemas.microsoft.com/office/drawing/2014/main" id="{0D29340C-128B-4B01-B7F6-88EB682629CB}"/>
              </a:ext>
            </a:extLst>
          </p:cNvPr>
          <p:cNvCxnSpPr/>
          <p:nvPr/>
        </p:nvCxnSpPr>
        <p:spPr>
          <a:xfrm>
            <a:off x="3688459" y="3313790"/>
            <a:ext cx="0" cy="1085249"/>
          </a:xfrm>
          <a:prstGeom prst="straightConnector1">
            <a:avLst/>
          </a:prstGeom>
          <a:noFill/>
          <a:ln w="9525" cap="rnd" cmpd="sng" algn="ctr">
            <a:solidFill>
              <a:srgbClr val="272E3A"/>
            </a:solidFill>
            <a:prstDash val="solid"/>
            <a:tailEnd type="oval" w="lg" len="sm"/>
          </a:ln>
          <a:effectLst/>
        </p:spPr>
      </p:cxnSp>
      <p:cxnSp>
        <p:nvCxnSpPr>
          <p:cNvPr id="37" name="Straight Arrow Connector 26">
            <a:extLst>
              <a:ext uri="{FF2B5EF4-FFF2-40B4-BE49-F238E27FC236}">
                <a16:creationId xmlns:a16="http://schemas.microsoft.com/office/drawing/2014/main" id="{E297D629-4BF5-49F1-8A48-390923CBE6BF}"/>
              </a:ext>
            </a:extLst>
          </p:cNvPr>
          <p:cNvCxnSpPr/>
          <p:nvPr/>
        </p:nvCxnSpPr>
        <p:spPr>
          <a:xfrm>
            <a:off x="8497958" y="3313790"/>
            <a:ext cx="0" cy="1085249"/>
          </a:xfrm>
          <a:prstGeom prst="straightConnector1">
            <a:avLst/>
          </a:prstGeom>
          <a:noFill/>
          <a:ln w="9525" cap="rnd" cmpd="sng" algn="ctr">
            <a:solidFill>
              <a:srgbClr val="272E3A"/>
            </a:solidFill>
            <a:prstDash val="solid"/>
            <a:tailEnd type="oval" w="lg" len="sm"/>
          </a:ln>
          <a:effectLst/>
        </p:spPr>
      </p:cxnSp>
      <p:cxnSp>
        <p:nvCxnSpPr>
          <p:cNvPr id="38" name="Straight Arrow Connector 27">
            <a:extLst>
              <a:ext uri="{FF2B5EF4-FFF2-40B4-BE49-F238E27FC236}">
                <a16:creationId xmlns:a16="http://schemas.microsoft.com/office/drawing/2014/main" id="{9B6AC2A0-D49F-47E8-BCA0-435C63CE0194}"/>
              </a:ext>
            </a:extLst>
          </p:cNvPr>
          <p:cNvCxnSpPr/>
          <p:nvPr/>
        </p:nvCxnSpPr>
        <p:spPr>
          <a:xfrm>
            <a:off x="10446186" y="2984356"/>
            <a:ext cx="0" cy="1085249"/>
          </a:xfrm>
          <a:prstGeom prst="straightConnector1">
            <a:avLst/>
          </a:prstGeom>
          <a:noFill/>
          <a:ln w="9525" cap="rnd" cmpd="sng" algn="ctr">
            <a:solidFill>
              <a:srgbClr val="272E3A"/>
            </a:solidFill>
            <a:prstDash val="solid"/>
            <a:tailEnd type="oval" w="lg" len="sm"/>
          </a:ln>
          <a:effectLst/>
        </p:spPr>
      </p:cxnSp>
      <p:cxnSp>
        <p:nvCxnSpPr>
          <p:cNvPr id="39" name="Straight Arrow Connector 28">
            <a:extLst>
              <a:ext uri="{FF2B5EF4-FFF2-40B4-BE49-F238E27FC236}">
                <a16:creationId xmlns:a16="http://schemas.microsoft.com/office/drawing/2014/main" id="{235662E5-666C-459D-8009-20D8AFE22385}"/>
              </a:ext>
            </a:extLst>
          </p:cNvPr>
          <p:cNvCxnSpPr>
            <a:cxnSpLocks/>
          </p:cNvCxnSpPr>
          <p:nvPr/>
        </p:nvCxnSpPr>
        <p:spPr>
          <a:xfrm>
            <a:off x="6169451" y="3761212"/>
            <a:ext cx="0" cy="550519"/>
          </a:xfrm>
          <a:prstGeom prst="straightConnector1">
            <a:avLst/>
          </a:prstGeom>
          <a:noFill/>
          <a:ln w="9525" cap="rnd" cmpd="sng" algn="ctr">
            <a:solidFill>
              <a:srgbClr val="272E3A"/>
            </a:solidFill>
            <a:prstDash val="solid"/>
            <a:tailEnd type="oval" w="lg" len="sm"/>
          </a:ln>
          <a:effectLst/>
        </p:spPr>
      </p:cxnSp>
      <p:sp>
        <p:nvSpPr>
          <p:cNvPr id="40" name="Oval 29">
            <a:extLst>
              <a:ext uri="{FF2B5EF4-FFF2-40B4-BE49-F238E27FC236}">
                <a16:creationId xmlns:a16="http://schemas.microsoft.com/office/drawing/2014/main" id="{5B0D6E1F-A115-478A-9FCE-0733C3FBF46F}"/>
              </a:ext>
            </a:extLst>
          </p:cNvPr>
          <p:cNvSpPr/>
          <p:nvPr/>
        </p:nvSpPr>
        <p:spPr>
          <a:xfrm>
            <a:off x="1278960" y="1992580"/>
            <a:ext cx="1073398" cy="991776"/>
          </a:xfrm>
          <a:prstGeom prst="ellipse">
            <a:avLst/>
          </a:prstGeom>
          <a:solidFill>
            <a:srgbClr val="56CADC"/>
          </a:solidFill>
          <a:ln w="19050" cap="rnd" cmpd="sng" algn="ctr">
            <a:noFill/>
            <a:prstDash val="solid"/>
          </a:ln>
          <a:effectLst/>
        </p:spPr>
        <p:txBody>
          <a:bodyPr tIns="0" bIns="9142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999" b="0" i="0" u="none" strike="noStrike" kern="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1" name="Rectangle 40">
            <a:extLst>
              <a:ext uri="{FF2B5EF4-FFF2-40B4-BE49-F238E27FC236}">
                <a16:creationId xmlns:a16="http://schemas.microsoft.com/office/drawing/2014/main" id="{E8CB30CD-1ACE-4A98-9283-F19C643D668C}"/>
              </a:ext>
            </a:extLst>
          </p:cNvPr>
          <p:cNvSpPr/>
          <p:nvPr/>
        </p:nvSpPr>
        <p:spPr>
          <a:xfrm>
            <a:off x="-77965" y="4739485"/>
            <a:ext cx="2808444" cy="1011616"/>
          </a:xfrm>
          <a:prstGeom prst="rect">
            <a:avLst/>
          </a:prstGeom>
        </p:spPr>
        <p:txBody>
          <a:bodyPr wrap="square" lIns="243808" rIns="243808" bIns="60952" anchor="ctr">
            <a:spAutoFit/>
          </a:bodyPr>
          <a:lstStyle/>
          <a:p>
            <a:pPr algn="ctr">
              <a:lnSpc>
                <a:spcPct val="89000"/>
              </a:lnSpc>
              <a:defRPr/>
            </a:pPr>
            <a:r>
              <a:rPr lang="en-US" dirty="0">
                <a:solidFill>
                  <a:srgbClr val="272E3A"/>
                </a:solidFill>
                <a:latin typeface="Open Sans Light"/>
              </a:rPr>
              <a:t>Self-Sovereign Identity</a:t>
            </a:r>
            <a:r>
              <a:rPr lang="en-US" sz="1200" dirty="0">
                <a:solidFill>
                  <a:srgbClr val="272E3A"/>
                </a:solidFill>
                <a:latin typeface="Open Sans Light"/>
              </a:rPr>
              <a:t> </a:t>
            </a:r>
          </a:p>
          <a:p>
            <a:pPr algn="ctr">
              <a:lnSpc>
                <a:spcPct val="89000"/>
              </a:lnSpc>
              <a:defRPr/>
            </a:pPr>
            <a:r>
              <a:rPr lang="en-US" sz="1200" dirty="0">
                <a:solidFill>
                  <a:srgbClr val="272E3A"/>
                </a:solidFill>
                <a:latin typeface="Open Sans Light"/>
              </a:rPr>
              <a:t>Ownership of your identity on the blockchain for verifiable and transferable ownership of personal data.</a:t>
            </a:r>
          </a:p>
        </p:txBody>
      </p:sp>
      <p:sp>
        <p:nvSpPr>
          <p:cNvPr id="42" name="Rectangle 41">
            <a:extLst>
              <a:ext uri="{FF2B5EF4-FFF2-40B4-BE49-F238E27FC236}">
                <a16:creationId xmlns:a16="http://schemas.microsoft.com/office/drawing/2014/main" id="{CED8EEA9-3943-4C4E-B909-501B7A718821}"/>
              </a:ext>
            </a:extLst>
          </p:cNvPr>
          <p:cNvSpPr/>
          <p:nvPr/>
        </p:nvSpPr>
        <p:spPr>
          <a:xfrm>
            <a:off x="2149246" y="4967866"/>
            <a:ext cx="2808444" cy="1669039"/>
          </a:xfrm>
          <a:prstGeom prst="rect">
            <a:avLst/>
          </a:prstGeom>
        </p:spPr>
        <p:txBody>
          <a:bodyPr wrap="square" lIns="243808" rIns="243808" bIns="60952" anchor="ctr">
            <a:spAutoFit/>
          </a:bodyPr>
          <a:lstStyle/>
          <a:p>
            <a:pPr algn="ctr">
              <a:lnSpc>
                <a:spcPct val="89000"/>
              </a:lnSpc>
              <a:defRPr/>
            </a:pPr>
            <a:r>
              <a:rPr lang="en-US" dirty="0">
                <a:solidFill>
                  <a:srgbClr val="272E3A"/>
                </a:solidFill>
                <a:latin typeface="Open Sans Light"/>
              </a:rPr>
              <a:t>Decentralized Computation &amp; Storage</a:t>
            </a:r>
            <a:r>
              <a:rPr lang="en-US" sz="1200" dirty="0">
                <a:solidFill>
                  <a:srgbClr val="272E3A"/>
                </a:solidFill>
                <a:latin typeface="Open Sans Light"/>
              </a:rPr>
              <a:t> </a:t>
            </a:r>
          </a:p>
          <a:p>
            <a:pPr algn="ctr">
              <a:lnSpc>
                <a:spcPct val="89000"/>
              </a:lnSpc>
              <a:defRPr/>
            </a:pPr>
            <a:r>
              <a:rPr lang="en-US" sz="1200" dirty="0">
                <a:solidFill>
                  <a:srgbClr val="272E3A"/>
                </a:solidFill>
                <a:latin typeface="Open Sans Light"/>
              </a:rPr>
              <a:t>Share computational resources across geographies with untrusted third parties.  Store files across multiple locations for redundancy and faster access. </a:t>
            </a:r>
          </a:p>
        </p:txBody>
      </p:sp>
      <p:sp>
        <p:nvSpPr>
          <p:cNvPr id="43" name="Rectangle 42">
            <a:extLst>
              <a:ext uri="{FF2B5EF4-FFF2-40B4-BE49-F238E27FC236}">
                <a16:creationId xmlns:a16="http://schemas.microsoft.com/office/drawing/2014/main" id="{EE1A7C63-6820-4D5F-B1EA-ECB1AB7A9B2C}"/>
              </a:ext>
            </a:extLst>
          </p:cNvPr>
          <p:cNvSpPr/>
          <p:nvPr/>
        </p:nvSpPr>
        <p:spPr>
          <a:xfrm>
            <a:off x="4739051" y="5122022"/>
            <a:ext cx="2808444" cy="1258157"/>
          </a:xfrm>
          <a:prstGeom prst="rect">
            <a:avLst/>
          </a:prstGeom>
        </p:spPr>
        <p:txBody>
          <a:bodyPr wrap="square" lIns="243808" rIns="243808" bIns="60952" anchor="ctr">
            <a:spAutoFit/>
          </a:bodyPr>
          <a:lstStyle/>
          <a:p>
            <a:pPr algn="ctr">
              <a:lnSpc>
                <a:spcPct val="89000"/>
              </a:lnSpc>
              <a:defRPr/>
            </a:pPr>
            <a:r>
              <a:rPr lang="en-US" dirty="0">
                <a:solidFill>
                  <a:srgbClr val="272E3A"/>
                </a:solidFill>
                <a:latin typeface="Open Sans Light"/>
              </a:rPr>
              <a:t>Tokenization through Ethereum</a:t>
            </a:r>
            <a:endParaRPr lang="en-US" sz="1200" dirty="0">
              <a:solidFill>
                <a:srgbClr val="272E3A"/>
              </a:solidFill>
              <a:latin typeface="Open Sans Light"/>
            </a:endParaRPr>
          </a:p>
          <a:p>
            <a:pPr algn="ctr">
              <a:lnSpc>
                <a:spcPct val="89000"/>
              </a:lnSpc>
              <a:defRPr/>
            </a:pPr>
            <a:r>
              <a:rPr lang="en-US" sz="1200" dirty="0">
                <a:solidFill>
                  <a:srgbClr val="272E3A"/>
                </a:solidFill>
                <a:latin typeface="Open Sans Light"/>
              </a:rPr>
              <a:t>Existing enterprises can create utility tokens and assets to provide fractional ownership of aspects within their network</a:t>
            </a:r>
          </a:p>
        </p:txBody>
      </p:sp>
      <p:sp>
        <p:nvSpPr>
          <p:cNvPr id="44" name="Rectangle 43">
            <a:extLst>
              <a:ext uri="{FF2B5EF4-FFF2-40B4-BE49-F238E27FC236}">
                <a16:creationId xmlns:a16="http://schemas.microsoft.com/office/drawing/2014/main" id="{C2ADEE45-6704-44A7-ACFC-F7DF1C3336BA}"/>
              </a:ext>
            </a:extLst>
          </p:cNvPr>
          <p:cNvSpPr/>
          <p:nvPr/>
        </p:nvSpPr>
        <p:spPr>
          <a:xfrm>
            <a:off x="7227709" y="4932700"/>
            <a:ext cx="2808444" cy="1586837"/>
          </a:xfrm>
          <a:prstGeom prst="rect">
            <a:avLst/>
          </a:prstGeom>
        </p:spPr>
        <p:txBody>
          <a:bodyPr wrap="square" lIns="243808" rIns="243808" bIns="60952" anchor="ctr">
            <a:spAutoFit/>
          </a:bodyPr>
          <a:lstStyle/>
          <a:p>
            <a:pPr algn="ctr">
              <a:lnSpc>
                <a:spcPct val="89000"/>
              </a:lnSpc>
              <a:defRPr/>
            </a:pPr>
            <a:r>
              <a:rPr lang="en-US" dirty="0">
                <a:solidFill>
                  <a:srgbClr val="272E3A"/>
                </a:solidFill>
                <a:latin typeface="Open Sans Light"/>
              </a:rPr>
              <a:t>Peer-to-peer sharing without intermediaries</a:t>
            </a:r>
            <a:endParaRPr lang="en-US" sz="1200" dirty="0">
              <a:solidFill>
                <a:srgbClr val="272E3A"/>
              </a:solidFill>
              <a:latin typeface="Open Sans Light"/>
            </a:endParaRPr>
          </a:p>
          <a:p>
            <a:pPr algn="ctr">
              <a:lnSpc>
                <a:spcPct val="89000"/>
              </a:lnSpc>
              <a:defRPr/>
            </a:pPr>
            <a:r>
              <a:rPr lang="en-US" sz="1200" dirty="0">
                <a:solidFill>
                  <a:srgbClr val="272E3A"/>
                </a:solidFill>
                <a:latin typeface="Open Sans Light"/>
              </a:rPr>
              <a:t>Removing the need for a trusted third party reduces the requirements that large centralized parties – such as Uber and </a:t>
            </a:r>
            <a:r>
              <a:rPr lang="en-US" sz="1200" dirty="0" err="1">
                <a:solidFill>
                  <a:srgbClr val="272E3A"/>
                </a:solidFill>
                <a:latin typeface="Open Sans Light"/>
              </a:rPr>
              <a:t>AirBnB</a:t>
            </a:r>
            <a:r>
              <a:rPr lang="en-US" sz="1200" dirty="0">
                <a:solidFill>
                  <a:srgbClr val="272E3A"/>
                </a:solidFill>
                <a:latin typeface="Open Sans Light"/>
              </a:rPr>
              <a:t> – arbitrate transactions.</a:t>
            </a:r>
          </a:p>
        </p:txBody>
      </p:sp>
      <p:sp>
        <p:nvSpPr>
          <p:cNvPr id="45" name="Title 1">
            <a:extLst>
              <a:ext uri="{FF2B5EF4-FFF2-40B4-BE49-F238E27FC236}">
                <a16:creationId xmlns:a16="http://schemas.microsoft.com/office/drawing/2014/main" id="{AA4502E7-C4A2-4B93-98E0-8164B97B697E}"/>
              </a:ext>
            </a:extLst>
          </p:cNvPr>
          <p:cNvSpPr txBox="1">
            <a:spLocks/>
          </p:cNvSpPr>
          <p:nvPr/>
        </p:nvSpPr>
        <p:spPr>
          <a:xfrm>
            <a:off x="925723" y="1786241"/>
            <a:ext cx="10361851" cy="8174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2800" dirty="0">
                <a:solidFill>
                  <a:srgbClr val="272E3A">
                    <a:lumMod val="90000"/>
                    <a:lumOff val="10000"/>
                  </a:srgbClr>
                </a:solidFill>
                <a:latin typeface="Open Sans Light"/>
              </a:rPr>
              <a:t>Platform Enablement</a:t>
            </a:r>
          </a:p>
          <a:p>
            <a:pPr algn="ctr">
              <a:defRPr/>
            </a:pPr>
            <a:r>
              <a:rPr lang="en-US" sz="1400" dirty="0">
                <a:solidFill>
                  <a:srgbClr val="272E3A">
                    <a:lumMod val="90000"/>
                    <a:lumOff val="10000"/>
                  </a:srgbClr>
                </a:solidFill>
                <a:latin typeface="Open Sans Light"/>
              </a:rPr>
              <a:t>Foundational layers being built on the blockchain</a:t>
            </a:r>
          </a:p>
          <a:p>
            <a:pPr algn="ctr">
              <a:defRPr/>
            </a:pPr>
            <a:endParaRPr lang="en-US" sz="2800" dirty="0">
              <a:solidFill>
                <a:srgbClr val="272E3A">
                  <a:lumMod val="90000"/>
                  <a:lumOff val="10000"/>
                </a:srgbClr>
              </a:solidFill>
              <a:latin typeface="Open Sans Light"/>
            </a:endParaRPr>
          </a:p>
        </p:txBody>
      </p:sp>
      <p:sp>
        <p:nvSpPr>
          <p:cNvPr id="46" name="Oval 40">
            <a:extLst>
              <a:ext uri="{FF2B5EF4-FFF2-40B4-BE49-F238E27FC236}">
                <a16:creationId xmlns:a16="http://schemas.microsoft.com/office/drawing/2014/main" id="{401A9175-1706-44DB-812C-B3770DF154F3}"/>
              </a:ext>
            </a:extLst>
          </p:cNvPr>
          <p:cNvSpPr/>
          <p:nvPr/>
        </p:nvSpPr>
        <p:spPr>
          <a:xfrm>
            <a:off x="3151760" y="2336042"/>
            <a:ext cx="1073398" cy="991776"/>
          </a:xfrm>
          <a:prstGeom prst="ellipse">
            <a:avLst/>
          </a:prstGeom>
          <a:solidFill>
            <a:srgbClr val="56CADC"/>
          </a:solidFill>
          <a:ln w="19050" cap="rnd" cmpd="sng" algn="ctr">
            <a:noFill/>
            <a:prstDash val="solid"/>
          </a:ln>
          <a:effectLst/>
        </p:spPr>
        <p:txBody>
          <a:bodyPr tIns="0" bIns="9142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999" b="0" i="0" u="none" strike="noStrike" kern="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7" name="Oval 41">
            <a:extLst>
              <a:ext uri="{FF2B5EF4-FFF2-40B4-BE49-F238E27FC236}">
                <a16:creationId xmlns:a16="http://schemas.microsoft.com/office/drawing/2014/main" id="{BCE43075-E233-4C67-B675-D83571CA5A0E}"/>
              </a:ext>
            </a:extLst>
          </p:cNvPr>
          <p:cNvSpPr/>
          <p:nvPr/>
        </p:nvSpPr>
        <p:spPr>
          <a:xfrm>
            <a:off x="5664269" y="2767799"/>
            <a:ext cx="1073398" cy="991776"/>
          </a:xfrm>
          <a:prstGeom prst="ellipse">
            <a:avLst/>
          </a:prstGeom>
          <a:solidFill>
            <a:srgbClr val="56CADC"/>
          </a:solidFill>
          <a:ln w="19050" cap="rnd" cmpd="sng" algn="ctr">
            <a:noFill/>
            <a:prstDash val="solid"/>
          </a:ln>
          <a:effectLst/>
        </p:spPr>
        <p:txBody>
          <a:bodyPr tIns="0" bIns="9142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999" b="0" i="0" u="none" strike="noStrike" kern="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8" name="Oval 42">
            <a:extLst>
              <a:ext uri="{FF2B5EF4-FFF2-40B4-BE49-F238E27FC236}">
                <a16:creationId xmlns:a16="http://schemas.microsoft.com/office/drawing/2014/main" id="{619E771B-25D7-4181-91E3-390C592688E8}"/>
              </a:ext>
            </a:extLst>
          </p:cNvPr>
          <p:cNvSpPr/>
          <p:nvPr/>
        </p:nvSpPr>
        <p:spPr>
          <a:xfrm>
            <a:off x="7961259" y="2322014"/>
            <a:ext cx="1073398" cy="991776"/>
          </a:xfrm>
          <a:prstGeom prst="ellipse">
            <a:avLst/>
          </a:prstGeom>
          <a:solidFill>
            <a:srgbClr val="56CADC"/>
          </a:solidFill>
          <a:ln w="19050" cap="rnd" cmpd="sng" algn="ctr">
            <a:noFill/>
            <a:prstDash val="solid"/>
          </a:ln>
          <a:effectLst/>
        </p:spPr>
        <p:txBody>
          <a:bodyPr tIns="0" bIns="9142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999" b="0" i="0" u="none" strike="noStrike" kern="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sp>
        <p:nvSpPr>
          <p:cNvPr id="49" name="Oval 43">
            <a:extLst>
              <a:ext uri="{FF2B5EF4-FFF2-40B4-BE49-F238E27FC236}">
                <a16:creationId xmlns:a16="http://schemas.microsoft.com/office/drawing/2014/main" id="{FC90CA94-3B98-477A-8275-6E986C853D67}"/>
              </a:ext>
            </a:extLst>
          </p:cNvPr>
          <p:cNvSpPr/>
          <p:nvPr/>
        </p:nvSpPr>
        <p:spPr>
          <a:xfrm>
            <a:off x="9909487" y="1992580"/>
            <a:ext cx="1073398" cy="991776"/>
          </a:xfrm>
          <a:prstGeom prst="ellipse">
            <a:avLst/>
          </a:prstGeom>
          <a:solidFill>
            <a:srgbClr val="56CADC"/>
          </a:solidFill>
          <a:ln w="19050" cap="rnd" cmpd="sng" algn="ctr">
            <a:noFill/>
            <a:prstDash val="solid"/>
          </a:ln>
          <a:effectLst/>
        </p:spPr>
        <p:txBody>
          <a:bodyPr tIns="0" bIns="9142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999" b="0" i="0" u="none" strike="noStrike" kern="0" cap="none" spc="0" normalizeH="0" baseline="0" noProof="0" dirty="0">
              <a:ln>
                <a:noFill/>
              </a:ln>
              <a:solidFill>
                <a:srgbClr val="FFFFFF"/>
              </a:solidFill>
              <a:effectLst/>
              <a:uLnTx/>
              <a:uFillTx/>
              <a:latin typeface="dt-line-business-01" panose="02000509000000000000" pitchFamily="49" charset="0"/>
              <a:ea typeface="+mn-ea"/>
              <a:cs typeface="Arial" panose="020B0604020202020204" pitchFamily="34" charset="0"/>
            </a:endParaRPr>
          </a:p>
        </p:txBody>
      </p:sp>
      <p:pic>
        <p:nvPicPr>
          <p:cNvPr id="50" name="Picture 2" descr="Image result for consensys">
            <a:extLst>
              <a:ext uri="{FF2B5EF4-FFF2-40B4-BE49-F238E27FC236}">
                <a16:creationId xmlns:a16="http://schemas.microsoft.com/office/drawing/2014/main" id="{D421A5CD-6F0F-4B5A-A3A0-08AA379F54E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61127" y="3134609"/>
            <a:ext cx="466031" cy="35836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ethereum logo">
            <a:extLst>
              <a:ext uri="{FF2B5EF4-FFF2-40B4-BE49-F238E27FC236}">
                <a16:creationId xmlns:a16="http://schemas.microsoft.com/office/drawing/2014/main" id="{E8307C5B-8E30-434A-9A32-145175FB93A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36687" y="2877942"/>
            <a:ext cx="651183" cy="51313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filecoin logo">
            <a:extLst>
              <a:ext uri="{FF2B5EF4-FFF2-40B4-BE49-F238E27FC236}">
                <a16:creationId xmlns:a16="http://schemas.microsoft.com/office/drawing/2014/main" id="{E523B2B6-8D33-456C-B5C5-AA9F444BD633}"/>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66815" y="2884739"/>
            <a:ext cx="796932" cy="199233"/>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D9A1181C-145D-438C-9964-D82AF6DAEAA4}"/>
              </a:ext>
            </a:extLst>
          </p:cNvPr>
          <p:cNvSpPr/>
          <p:nvPr/>
        </p:nvSpPr>
        <p:spPr>
          <a:xfrm>
            <a:off x="9598875" y="4712597"/>
            <a:ext cx="2808444" cy="1422497"/>
          </a:xfrm>
          <a:prstGeom prst="rect">
            <a:avLst/>
          </a:prstGeom>
        </p:spPr>
        <p:txBody>
          <a:bodyPr wrap="square" lIns="243808" rIns="243808" bIns="60952" anchor="ctr">
            <a:spAutoFit/>
          </a:bodyPr>
          <a:lstStyle/>
          <a:p>
            <a:pPr algn="ctr">
              <a:lnSpc>
                <a:spcPct val="89000"/>
              </a:lnSpc>
              <a:defRPr/>
            </a:pPr>
            <a:r>
              <a:rPr lang="en-US" dirty="0">
                <a:solidFill>
                  <a:srgbClr val="272E3A"/>
                </a:solidFill>
                <a:latin typeface="Open Sans Light"/>
              </a:rPr>
              <a:t>Permissioned Blockchains</a:t>
            </a:r>
            <a:endParaRPr lang="en-US" sz="1200" dirty="0">
              <a:solidFill>
                <a:srgbClr val="272E3A"/>
              </a:solidFill>
              <a:latin typeface="Open Sans Light"/>
            </a:endParaRPr>
          </a:p>
          <a:p>
            <a:pPr algn="ctr">
              <a:lnSpc>
                <a:spcPct val="89000"/>
              </a:lnSpc>
              <a:defRPr/>
            </a:pPr>
            <a:r>
              <a:rPr lang="en-US" sz="1200" dirty="0">
                <a:solidFill>
                  <a:srgbClr val="272E3A"/>
                </a:solidFill>
                <a:latin typeface="Open Sans Light"/>
              </a:rPr>
              <a:t>Other non-public or semi-public blockchains can be used for enterprise-grade transaction recording; compare to public ledgers such as Ethereum.</a:t>
            </a:r>
          </a:p>
        </p:txBody>
      </p:sp>
      <p:pic>
        <p:nvPicPr>
          <p:cNvPr id="54" name="Picture 12" descr="Image result for origin protocol logo">
            <a:extLst>
              <a:ext uri="{FF2B5EF4-FFF2-40B4-BE49-F238E27FC236}">
                <a16:creationId xmlns:a16="http://schemas.microsoft.com/office/drawing/2014/main" id="{DCCF21DD-B707-4FE3-AFB8-EDB6B830BEF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59928" y="2302052"/>
            <a:ext cx="676059" cy="67605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4" descr="Image result for linux hyperledger logo">
            <a:extLst>
              <a:ext uri="{FF2B5EF4-FFF2-40B4-BE49-F238E27FC236}">
                <a16:creationId xmlns:a16="http://schemas.microsoft.com/office/drawing/2014/main" id="{1A1A7D25-7088-441F-8AD3-7C91AEAA306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63098" y="2249307"/>
            <a:ext cx="949942" cy="20423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Image result for hedera hashgraph logo">
            <a:extLst>
              <a:ext uri="{FF2B5EF4-FFF2-40B4-BE49-F238E27FC236}">
                <a16:creationId xmlns:a16="http://schemas.microsoft.com/office/drawing/2014/main" id="{8AF50035-1573-46B8-988F-3707EBD9FF9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994382" y="2290442"/>
            <a:ext cx="887373" cy="66553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8" descr="Image result for gnosis logo">
            <a:extLst>
              <a:ext uri="{FF2B5EF4-FFF2-40B4-BE49-F238E27FC236}">
                <a16:creationId xmlns:a16="http://schemas.microsoft.com/office/drawing/2014/main" id="{75EFFDA6-ACEA-4935-BA55-DD41F78C873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338663" y="2408435"/>
            <a:ext cx="684889" cy="4086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0" descr="Image result for uport logo">
            <a:extLst>
              <a:ext uri="{FF2B5EF4-FFF2-40B4-BE49-F238E27FC236}">
                <a16:creationId xmlns:a16="http://schemas.microsoft.com/office/drawing/2014/main" id="{A4C794F3-0FBC-4D29-B35F-3D6BA208C6A7}"/>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570034" y="2031320"/>
            <a:ext cx="482348" cy="48234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2" descr="Image result for civic blockchain logo">
            <a:extLst>
              <a:ext uri="{FF2B5EF4-FFF2-40B4-BE49-F238E27FC236}">
                <a16:creationId xmlns:a16="http://schemas.microsoft.com/office/drawing/2014/main" id="{C88E9BBD-5612-4764-88E7-7A9818FF828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472967" y="2529575"/>
            <a:ext cx="676481" cy="24254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8" descr="Image result for augur logo">
            <a:extLst>
              <a:ext uri="{FF2B5EF4-FFF2-40B4-BE49-F238E27FC236}">
                <a16:creationId xmlns:a16="http://schemas.microsoft.com/office/drawing/2014/main" id="{6D8B4D39-EE5D-45D3-B75D-1D5909401919}"/>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229099" y="2737258"/>
            <a:ext cx="547467" cy="54746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7243C11-880D-40C0-BE4B-B9738B8B3247}"/>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3E029DC6-5F9E-4C1B-9A33-8DF906F1827E}"/>
              </a:ext>
            </a:extLst>
          </p:cNvPr>
          <p:cNvSpPr>
            <a:spLocks noGrp="1"/>
          </p:cNvSpPr>
          <p:nvPr>
            <p:ph type="sldNum" sz="quarter" idx="12"/>
          </p:nvPr>
        </p:nvSpPr>
        <p:spPr/>
        <p:txBody>
          <a:bodyPr/>
          <a:lstStyle/>
          <a:p>
            <a:fld id="{969D4634-323E-2A49-AAAE-19731FC6EAE2}" type="slidenum">
              <a:rPr lang="en-US" smtClean="0"/>
              <a:t>41</a:t>
            </a:fld>
            <a:endParaRPr lang="en-US"/>
          </a:p>
        </p:txBody>
      </p:sp>
      <p:pic>
        <p:nvPicPr>
          <p:cNvPr id="61" name="Picture 60" descr="A close up of a sign&#10;&#10;Description automatically generated">
            <a:extLst>
              <a:ext uri="{FF2B5EF4-FFF2-40B4-BE49-F238E27FC236}">
                <a16:creationId xmlns:a16="http://schemas.microsoft.com/office/drawing/2014/main" id="{40CCA9A1-F986-4F85-8FC6-526A151F775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9356721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3333">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73333">
                                          <p:cBhvr additive="base">
                                            <p:cTn id="7" dur="1500" fill="hold"/>
                                            <p:tgtEl>
                                              <p:spTgt spid="9"/>
                                            </p:tgtEl>
                                            <p:attrNameLst>
                                              <p:attrName>ppt_x</p:attrName>
                                            </p:attrNameLst>
                                          </p:cBhvr>
                                          <p:tavLst>
                                            <p:tav tm="0">
                                              <p:val>
                                                <p:strVal val="#ppt_x"/>
                                              </p:val>
                                            </p:tav>
                                            <p:tav tm="100000">
                                              <p:val>
                                                <p:strVal val="#ppt_x"/>
                                              </p:val>
                                            </p:tav>
                                          </p:tavLst>
                                        </p:anim>
                                        <p:anim calcmode="lin" valueType="num" p14:bounceEnd="73333">
                                          <p:cBhvr additive="base">
                                            <p:cTn id="8" dur="1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3333">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14:bounceEnd="73333">
                                          <p:cBhvr additive="base">
                                            <p:cTn id="11" dur="1500" fill="hold"/>
                                            <p:tgtEl>
                                              <p:spTgt spid="14"/>
                                            </p:tgtEl>
                                            <p:attrNameLst>
                                              <p:attrName>ppt_x</p:attrName>
                                            </p:attrNameLst>
                                          </p:cBhvr>
                                          <p:tavLst>
                                            <p:tav tm="0">
                                              <p:val>
                                                <p:strVal val="#ppt_x"/>
                                              </p:val>
                                            </p:tav>
                                            <p:tav tm="100000">
                                              <p:val>
                                                <p:strVal val="#ppt_x"/>
                                              </p:val>
                                            </p:tav>
                                          </p:tavLst>
                                        </p:anim>
                                        <p:anim calcmode="lin" valueType="num" p14:bounceEnd="73333">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3333">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14:bounceEnd="73333">
                                          <p:cBhvr additive="base">
                                            <p:cTn id="15" dur="1500" fill="hold"/>
                                            <p:tgtEl>
                                              <p:spTgt spid="32"/>
                                            </p:tgtEl>
                                            <p:attrNameLst>
                                              <p:attrName>ppt_x</p:attrName>
                                            </p:attrNameLst>
                                          </p:cBhvr>
                                          <p:tavLst>
                                            <p:tav tm="0">
                                              <p:val>
                                                <p:strVal val="#ppt_x"/>
                                              </p:val>
                                            </p:tav>
                                            <p:tav tm="100000">
                                              <p:val>
                                                <p:strVal val="#ppt_x"/>
                                              </p:val>
                                            </p:tav>
                                          </p:tavLst>
                                        </p:anim>
                                        <p:anim calcmode="lin" valueType="num" p14:bounceEnd="73333">
                                          <p:cBhvr additive="base">
                                            <p:cTn id="16" dur="1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3333">
                                      <p:stCondLst>
                                        <p:cond delay="300"/>
                                      </p:stCondLst>
                                      <p:childTnLst>
                                        <p:set>
                                          <p:cBhvr>
                                            <p:cTn id="18" dur="1" fill="hold">
                                              <p:stCondLst>
                                                <p:cond delay="0"/>
                                              </p:stCondLst>
                                            </p:cTn>
                                            <p:tgtEl>
                                              <p:spTgt spid="28"/>
                                            </p:tgtEl>
                                            <p:attrNameLst>
                                              <p:attrName>style.visibility</p:attrName>
                                            </p:attrNameLst>
                                          </p:cBhvr>
                                          <p:to>
                                            <p:strVal val="visible"/>
                                          </p:to>
                                        </p:set>
                                        <p:anim calcmode="lin" valueType="num" p14:bounceEnd="73333">
                                          <p:cBhvr additive="base">
                                            <p:cTn id="19" dur="1500" fill="hold"/>
                                            <p:tgtEl>
                                              <p:spTgt spid="28"/>
                                            </p:tgtEl>
                                            <p:attrNameLst>
                                              <p:attrName>ppt_x</p:attrName>
                                            </p:attrNameLst>
                                          </p:cBhvr>
                                          <p:tavLst>
                                            <p:tav tm="0">
                                              <p:val>
                                                <p:strVal val="#ppt_x"/>
                                              </p:val>
                                            </p:tav>
                                            <p:tav tm="100000">
                                              <p:val>
                                                <p:strVal val="#ppt_x"/>
                                              </p:val>
                                            </p:tav>
                                          </p:tavLst>
                                        </p:anim>
                                        <p:anim calcmode="lin" valueType="num" p14:bounceEnd="73333">
                                          <p:cBhvr additive="base">
                                            <p:cTn id="20" dur="1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73333">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14:bounceEnd="73333">
                                          <p:cBhvr additive="base">
                                            <p:cTn id="23" dur="1500" fill="hold"/>
                                            <p:tgtEl>
                                              <p:spTgt spid="24"/>
                                            </p:tgtEl>
                                            <p:attrNameLst>
                                              <p:attrName>ppt_x</p:attrName>
                                            </p:attrNameLst>
                                          </p:cBhvr>
                                          <p:tavLst>
                                            <p:tav tm="0">
                                              <p:val>
                                                <p:strVal val="#ppt_x"/>
                                              </p:val>
                                            </p:tav>
                                            <p:tav tm="100000">
                                              <p:val>
                                                <p:strVal val="#ppt_x"/>
                                              </p:val>
                                            </p:tav>
                                          </p:tavLst>
                                        </p:anim>
                                        <p:anim calcmode="lin" valueType="num" p14:bounceEnd="73333">
                                          <p:cBhvr additive="base">
                                            <p:cTn id="24" dur="1500" fill="hold"/>
                                            <p:tgtEl>
                                              <p:spTgt spid="24"/>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300"/>
                                            <p:tgtEl>
                                              <p:spTgt spid="35"/>
                                            </p:tgtEl>
                                          </p:cBhvr>
                                        </p:animEffect>
                                      </p:childTnLst>
                                    </p:cTn>
                                  </p:par>
                                  <p:par>
                                    <p:cTn id="28" presetID="22" presetClass="entr" presetSubtype="4" fill="hold" nodeType="withEffect">
                                      <p:stCondLst>
                                        <p:cond delay="60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300"/>
                                            <p:tgtEl>
                                              <p:spTgt spid="36"/>
                                            </p:tgtEl>
                                          </p:cBhvr>
                                        </p:animEffect>
                                      </p:childTnLst>
                                    </p:cTn>
                                  </p:par>
                                  <p:par>
                                    <p:cTn id="31" presetID="22" presetClass="entr" presetSubtype="4" fill="hold" nodeType="withEffect">
                                      <p:stCondLst>
                                        <p:cond delay="70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300"/>
                                            <p:tgtEl>
                                              <p:spTgt spid="39"/>
                                            </p:tgtEl>
                                          </p:cBhvr>
                                        </p:animEffect>
                                      </p:childTnLst>
                                    </p:cTn>
                                  </p:par>
                                  <p:par>
                                    <p:cTn id="34" presetID="22" presetClass="entr" presetSubtype="4" fill="hold" nodeType="withEffect">
                                      <p:stCondLst>
                                        <p:cond delay="80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300"/>
                                            <p:tgtEl>
                                              <p:spTgt spid="37"/>
                                            </p:tgtEl>
                                          </p:cBhvr>
                                        </p:animEffect>
                                      </p:childTnLst>
                                    </p:cTn>
                                  </p:par>
                                  <p:par>
                                    <p:cTn id="37" presetID="22" presetClass="entr" presetSubtype="4" fill="hold"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300"/>
                                            <p:tgtEl>
                                              <p:spTgt spid="38"/>
                                            </p:tgtEl>
                                          </p:cBhvr>
                                        </p:animEffect>
                                      </p:childTnLst>
                                    </p:cTn>
                                  </p:par>
                                  <p:par>
                                    <p:cTn id="40" presetID="49" presetClass="entr" presetSubtype="0" decel="100000" fill="hold" grpId="0" nodeType="withEffect">
                                      <p:stCondLst>
                                        <p:cond delay="10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300" fill="hold"/>
                                            <p:tgtEl>
                                              <p:spTgt spid="40"/>
                                            </p:tgtEl>
                                            <p:attrNameLst>
                                              <p:attrName>ppt_w</p:attrName>
                                            </p:attrNameLst>
                                          </p:cBhvr>
                                          <p:tavLst>
                                            <p:tav tm="0">
                                              <p:val>
                                                <p:fltVal val="0"/>
                                              </p:val>
                                            </p:tav>
                                            <p:tav tm="100000">
                                              <p:val>
                                                <p:strVal val="#ppt_w"/>
                                              </p:val>
                                            </p:tav>
                                          </p:tavLst>
                                        </p:anim>
                                        <p:anim calcmode="lin" valueType="num">
                                          <p:cBhvr>
                                            <p:cTn id="43" dur="300" fill="hold"/>
                                            <p:tgtEl>
                                              <p:spTgt spid="40"/>
                                            </p:tgtEl>
                                            <p:attrNameLst>
                                              <p:attrName>ppt_h</p:attrName>
                                            </p:attrNameLst>
                                          </p:cBhvr>
                                          <p:tavLst>
                                            <p:tav tm="0">
                                              <p:val>
                                                <p:fltVal val="0"/>
                                              </p:val>
                                            </p:tav>
                                            <p:tav tm="100000">
                                              <p:val>
                                                <p:strVal val="#ppt_h"/>
                                              </p:val>
                                            </p:tav>
                                          </p:tavLst>
                                        </p:anim>
                                        <p:anim calcmode="lin" valueType="num">
                                          <p:cBhvr>
                                            <p:cTn id="44" dur="300" fill="hold"/>
                                            <p:tgtEl>
                                              <p:spTgt spid="40"/>
                                            </p:tgtEl>
                                            <p:attrNameLst>
                                              <p:attrName>style.rotation</p:attrName>
                                            </p:attrNameLst>
                                          </p:cBhvr>
                                          <p:tavLst>
                                            <p:tav tm="0">
                                              <p:val>
                                                <p:fltVal val="360"/>
                                              </p:val>
                                            </p:tav>
                                            <p:tav tm="100000">
                                              <p:val>
                                                <p:fltVal val="0"/>
                                              </p:val>
                                            </p:tav>
                                          </p:tavLst>
                                        </p:anim>
                                        <p:animEffect transition="in" filter="fade">
                                          <p:cBhvr>
                                            <p:cTn id="45" dur="300"/>
                                            <p:tgtEl>
                                              <p:spTgt spid="40"/>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300"/>
                                            <p:tgtEl>
                                              <p:spTgt spid="41"/>
                                            </p:tgtEl>
                                          </p:cBhvr>
                                        </p:animEffect>
                                      </p:childTnLst>
                                    </p:cTn>
                                  </p:par>
                                  <p:par>
                                    <p:cTn id="49" presetID="10" presetClass="entr" presetSubtype="0" fill="hold" grpId="0" nodeType="withEffect">
                                      <p:stCondLst>
                                        <p:cond delay="16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300"/>
                                            <p:tgtEl>
                                              <p:spTgt spid="42"/>
                                            </p:tgtEl>
                                          </p:cBhvr>
                                        </p:animEffect>
                                      </p:childTnLst>
                                    </p:cTn>
                                  </p:par>
                                  <p:par>
                                    <p:cTn id="52" presetID="10" presetClass="entr" presetSubtype="0" fill="hold" grpId="0" nodeType="withEffect">
                                      <p:stCondLst>
                                        <p:cond delay="170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300"/>
                                            <p:tgtEl>
                                              <p:spTgt spid="43"/>
                                            </p:tgtEl>
                                          </p:cBhvr>
                                        </p:animEffect>
                                      </p:childTnLst>
                                    </p:cTn>
                                  </p:par>
                                  <p:par>
                                    <p:cTn id="55" presetID="10" presetClass="entr" presetSubtype="0" fill="hold" grpId="0" nodeType="withEffect">
                                      <p:stCondLst>
                                        <p:cond delay="18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300"/>
                                            <p:tgtEl>
                                              <p:spTgt spid="44"/>
                                            </p:tgtEl>
                                          </p:cBhvr>
                                        </p:animEffect>
                                      </p:childTnLst>
                                    </p:cTn>
                                  </p:par>
                                  <p:par>
                                    <p:cTn id="58" presetID="49" presetClass="entr" presetSubtype="0" decel="100000" fill="hold" grpId="0" nodeType="withEffect">
                                      <p:stCondLst>
                                        <p:cond delay="10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300" fill="hold"/>
                                            <p:tgtEl>
                                              <p:spTgt spid="46"/>
                                            </p:tgtEl>
                                            <p:attrNameLst>
                                              <p:attrName>ppt_w</p:attrName>
                                            </p:attrNameLst>
                                          </p:cBhvr>
                                          <p:tavLst>
                                            <p:tav tm="0">
                                              <p:val>
                                                <p:fltVal val="0"/>
                                              </p:val>
                                            </p:tav>
                                            <p:tav tm="100000">
                                              <p:val>
                                                <p:strVal val="#ppt_w"/>
                                              </p:val>
                                            </p:tav>
                                          </p:tavLst>
                                        </p:anim>
                                        <p:anim calcmode="lin" valueType="num">
                                          <p:cBhvr>
                                            <p:cTn id="61" dur="300" fill="hold"/>
                                            <p:tgtEl>
                                              <p:spTgt spid="46"/>
                                            </p:tgtEl>
                                            <p:attrNameLst>
                                              <p:attrName>ppt_h</p:attrName>
                                            </p:attrNameLst>
                                          </p:cBhvr>
                                          <p:tavLst>
                                            <p:tav tm="0">
                                              <p:val>
                                                <p:fltVal val="0"/>
                                              </p:val>
                                            </p:tav>
                                            <p:tav tm="100000">
                                              <p:val>
                                                <p:strVal val="#ppt_h"/>
                                              </p:val>
                                            </p:tav>
                                          </p:tavLst>
                                        </p:anim>
                                        <p:anim calcmode="lin" valueType="num">
                                          <p:cBhvr>
                                            <p:cTn id="62" dur="300" fill="hold"/>
                                            <p:tgtEl>
                                              <p:spTgt spid="46"/>
                                            </p:tgtEl>
                                            <p:attrNameLst>
                                              <p:attrName>style.rotation</p:attrName>
                                            </p:attrNameLst>
                                          </p:cBhvr>
                                          <p:tavLst>
                                            <p:tav tm="0">
                                              <p:val>
                                                <p:fltVal val="360"/>
                                              </p:val>
                                            </p:tav>
                                            <p:tav tm="100000">
                                              <p:val>
                                                <p:fltVal val="0"/>
                                              </p:val>
                                            </p:tav>
                                          </p:tavLst>
                                        </p:anim>
                                        <p:animEffect transition="in" filter="fade">
                                          <p:cBhvr>
                                            <p:cTn id="63" dur="300"/>
                                            <p:tgtEl>
                                              <p:spTgt spid="46"/>
                                            </p:tgtEl>
                                          </p:cBhvr>
                                        </p:animEffect>
                                      </p:childTnLst>
                                    </p:cTn>
                                  </p:par>
                                  <p:par>
                                    <p:cTn id="64" presetID="49" presetClass="entr" presetSubtype="0" decel="100000" fill="hold" grpId="0" nodeType="withEffect">
                                      <p:stCondLst>
                                        <p:cond delay="1000"/>
                                      </p:stCondLst>
                                      <p:childTnLst>
                                        <p:set>
                                          <p:cBhvr>
                                            <p:cTn id="65" dur="1" fill="hold">
                                              <p:stCondLst>
                                                <p:cond delay="0"/>
                                              </p:stCondLst>
                                            </p:cTn>
                                            <p:tgtEl>
                                              <p:spTgt spid="47"/>
                                            </p:tgtEl>
                                            <p:attrNameLst>
                                              <p:attrName>style.visibility</p:attrName>
                                            </p:attrNameLst>
                                          </p:cBhvr>
                                          <p:to>
                                            <p:strVal val="visible"/>
                                          </p:to>
                                        </p:set>
                                        <p:anim calcmode="lin" valueType="num">
                                          <p:cBhvr>
                                            <p:cTn id="66" dur="300" fill="hold"/>
                                            <p:tgtEl>
                                              <p:spTgt spid="47"/>
                                            </p:tgtEl>
                                            <p:attrNameLst>
                                              <p:attrName>ppt_w</p:attrName>
                                            </p:attrNameLst>
                                          </p:cBhvr>
                                          <p:tavLst>
                                            <p:tav tm="0">
                                              <p:val>
                                                <p:fltVal val="0"/>
                                              </p:val>
                                            </p:tav>
                                            <p:tav tm="100000">
                                              <p:val>
                                                <p:strVal val="#ppt_w"/>
                                              </p:val>
                                            </p:tav>
                                          </p:tavLst>
                                        </p:anim>
                                        <p:anim calcmode="lin" valueType="num">
                                          <p:cBhvr>
                                            <p:cTn id="67" dur="300" fill="hold"/>
                                            <p:tgtEl>
                                              <p:spTgt spid="47"/>
                                            </p:tgtEl>
                                            <p:attrNameLst>
                                              <p:attrName>ppt_h</p:attrName>
                                            </p:attrNameLst>
                                          </p:cBhvr>
                                          <p:tavLst>
                                            <p:tav tm="0">
                                              <p:val>
                                                <p:fltVal val="0"/>
                                              </p:val>
                                            </p:tav>
                                            <p:tav tm="100000">
                                              <p:val>
                                                <p:strVal val="#ppt_h"/>
                                              </p:val>
                                            </p:tav>
                                          </p:tavLst>
                                        </p:anim>
                                        <p:anim calcmode="lin" valueType="num">
                                          <p:cBhvr>
                                            <p:cTn id="68" dur="300" fill="hold"/>
                                            <p:tgtEl>
                                              <p:spTgt spid="47"/>
                                            </p:tgtEl>
                                            <p:attrNameLst>
                                              <p:attrName>style.rotation</p:attrName>
                                            </p:attrNameLst>
                                          </p:cBhvr>
                                          <p:tavLst>
                                            <p:tav tm="0">
                                              <p:val>
                                                <p:fltVal val="360"/>
                                              </p:val>
                                            </p:tav>
                                            <p:tav tm="100000">
                                              <p:val>
                                                <p:fltVal val="0"/>
                                              </p:val>
                                            </p:tav>
                                          </p:tavLst>
                                        </p:anim>
                                        <p:animEffect transition="in" filter="fade">
                                          <p:cBhvr>
                                            <p:cTn id="69" dur="300"/>
                                            <p:tgtEl>
                                              <p:spTgt spid="47"/>
                                            </p:tgtEl>
                                          </p:cBhvr>
                                        </p:animEffect>
                                      </p:childTnLst>
                                    </p:cTn>
                                  </p:par>
                                  <p:par>
                                    <p:cTn id="70" presetID="49" presetClass="entr" presetSubtype="0" decel="100000" fill="hold" grpId="0" nodeType="withEffect">
                                      <p:stCondLst>
                                        <p:cond delay="1000"/>
                                      </p:stCondLst>
                                      <p:childTnLst>
                                        <p:set>
                                          <p:cBhvr>
                                            <p:cTn id="71" dur="1" fill="hold">
                                              <p:stCondLst>
                                                <p:cond delay="0"/>
                                              </p:stCondLst>
                                            </p:cTn>
                                            <p:tgtEl>
                                              <p:spTgt spid="48"/>
                                            </p:tgtEl>
                                            <p:attrNameLst>
                                              <p:attrName>style.visibility</p:attrName>
                                            </p:attrNameLst>
                                          </p:cBhvr>
                                          <p:to>
                                            <p:strVal val="visible"/>
                                          </p:to>
                                        </p:set>
                                        <p:anim calcmode="lin" valueType="num">
                                          <p:cBhvr>
                                            <p:cTn id="72" dur="300" fill="hold"/>
                                            <p:tgtEl>
                                              <p:spTgt spid="48"/>
                                            </p:tgtEl>
                                            <p:attrNameLst>
                                              <p:attrName>ppt_w</p:attrName>
                                            </p:attrNameLst>
                                          </p:cBhvr>
                                          <p:tavLst>
                                            <p:tav tm="0">
                                              <p:val>
                                                <p:fltVal val="0"/>
                                              </p:val>
                                            </p:tav>
                                            <p:tav tm="100000">
                                              <p:val>
                                                <p:strVal val="#ppt_w"/>
                                              </p:val>
                                            </p:tav>
                                          </p:tavLst>
                                        </p:anim>
                                        <p:anim calcmode="lin" valueType="num">
                                          <p:cBhvr>
                                            <p:cTn id="73" dur="300" fill="hold"/>
                                            <p:tgtEl>
                                              <p:spTgt spid="48"/>
                                            </p:tgtEl>
                                            <p:attrNameLst>
                                              <p:attrName>ppt_h</p:attrName>
                                            </p:attrNameLst>
                                          </p:cBhvr>
                                          <p:tavLst>
                                            <p:tav tm="0">
                                              <p:val>
                                                <p:fltVal val="0"/>
                                              </p:val>
                                            </p:tav>
                                            <p:tav tm="100000">
                                              <p:val>
                                                <p:strVal val="#ppt_h"/>
                                              </p:val>
                                            </p:tav>
                                          </p:tavLst>
                                        </p:anim>
                                        <p:anim calcmode="lin" valueType="num">
                                          <p:cBhvr>
                                            <p:cTn id="74" dur="300" fill="hold"/>
                                            <p:tgtEl>
                                              <p:spTgt spid="48"/>
                                            </p:tgtEl>
                                            <p:attrNameLst>
                                              <p:attrName>style.rotation</p:attrName>
                                            </p:attrNameLst>
                                          </p:cBhvr>
                                          <p:tavLst>
                                            <p:tav tm="0">
                                              <p:val>
                                                <p:fltVal val="360"/>
                                              </p:val>
                                            </p:tav>
                                            <p:tav tm="100000">
                                              <p:val>
                                                <p:fltVal val="0"/>
                                              </p:val>
                                            </p:tav>
                                          </p:tavLst>
                                        </p:anim>
                                        <p:animEffect transition="in" filter="fade">
                                          <p:cBhvr>
                                            <p:cTn id="75" dur="300"/>
                                            <p:tgtEl>
                                              <p:spTgt spid="48"/>
                                            </p:tgtEl>
                                          </p:cBhvr>
                                        </p:animEffect>
                                      </p:childTnLst>
                                    </p:cTn>
                                  </p:par>
                                  <p:par>
                                    <p:cTn id="76" presetID="49" presetClass="entr" presetSubtype="0" decel="100000" fill="hold" grpId="0" nodeType="withEffect">
                                      <p:stCondLst>
                                        <p:cond delay="1000"/>
                                      </p:stCondLst>
                                      <p:childTnLst>
                                        <p:set>
                                          <p:cBhvr>
                                            <p:cTn id="77" dur="1" fill="hold">
                                              <p:stCondLst>
                                                <p:cond delay="0"/>
                                              </p:stCondLst>
                                            </p:cTn>
                                            <p:tgtEl>
                                              <p:spTgt spid="49"/>
                                            </p:tgtEl>
                                            <p:attrNameLst>
                                              <p:attrName>style.visibility</p:attrName>
                                            </p:attrNameLst>
                                          </p:cBhvr>
                                          <p:to>
                                            <p:strVal val="visible"/>
                                          </p:to>
                                        </p:set>
                                        <p:anim calcmode="lin" valueType="num">
                                          <p:cBhvr>
                                            <p:cTn id="78" dur="300" fill="hold"/>
                                            <p:tgtEl>
                                              <p:spTgt spid="49"/>
                                            </p:tgtEl>
                                            <p:attrNameLst>
                                              <p:attrName>ppt_w</p:attrName>
                                            </p:attrNameLst>
                                          </p:cBhvr>
                                          <p:tavLst>
                                            <p:tav tm="0">
                                              <p:val>
                                                <p:fltVal val="0"/>
                                              </p:val>
                                            </p:tav>
                                            <p:tav tm="100000">
                                              <p:val>
                                                <p:strVal val="#ppt_w"/>
                                              </p:val>
                                            </p:tav>
                                          </p:tavLst>
                                        </p:anim>
                                        <p:anim calcmode="lin" valueType="num">
                                          <p:cBhvr>
                                            <p:cTn id="79" dur="300" fill="hold"/>
                                            <p:tgtEl>
                                              <p:spTgt spid="49"/>
                                            </p:tgtEl>
                                            <p:attrNameLst>
                                              <p:attrName>ppt_h</p:attrName>
                                            </p:attrNameLst>
                                          </p:cBhvr>
                                          <p:tavLst>
                                            <p:tav tm="0">
                                              <p:val>
                                                <p:fltVal val="0"/>
                                              </p:val>
                                            </p:tav>
                                            <p:tav tm="100000">
                                              <p:val>
                                                <p:strVal val="#ppt_h"/>
                                              </p:val>
                                            </p:tav>
                                          </p:tavLst>
                                        </p:anim>
                                        <p:anim calcmode="lin" valueType="num">
                                          <p:cBhvr>
                                            <p:cTn id="80" dur="300" fill="hold"/>
                                            <p:tgtEl>
                                              <p:spTgt spid="49"/>
                                            </p:tgtEl>
                                            <p:attrNameLst>
                                              <p:attrName>style.rotation</p:attrName>
                                            </p:attrNameLst>
                                          </p:cBhvr>
                                          <p:tavLst>
                                            <p:tav tm="0">
                                              <p:val>
                                                <p:fltVal val="360"/>
                                              </p:val>
                                            </p:tav>
                                            <p:tav tm="100000">
                                              <p:val>
                                                <p:fltVal val="0"/>
                                              </p:val>
                                            </p:tav>
                                          </p:tavLst>
                                        </p:anim>
                                        <p:animEffect transition="in" filter="fade">
                                          <p:cBhvr>
                                            <p:cTn id="81" dur="300"/>
                                            <p:tgtEl>
                                              <p:spTgt spid="49"/>
                                            </p:tgtEl>
                                          </p:cBhvr>
                                        </p:animEffect>
                                      </p:childTnLst>
                                    </p:cTn>
                                  </p:par>
                                  <p:par>
                                    <p:cTn id="82" presetID="10" presetClass="entr" presetSubtype="0" fill="hold" grpId="0" nodeType="withEffect">
                                      <p:stCondLst>
                                        <p:cond delay="180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p:bldP spid="46" grpId="0" animBg="1"/>
          <p:bldP spid="47" grpId="0" animBg="1"/>
          <p:bldP spid="48" grpId="0" animBg="1"/>
          <p:bldP spid="49" grpId="0" animBg="1"/>
          <p:bldP spid="5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ppt_x"/>
                                              </p:val>
                                            </p:tav>
                                            <p:tav tm="100000">
                                              <p:val>
                                                <p:strVal val="#ppt_x"/>
                                              </p:val>
                                            </p:tav>
                                          </p:tavLst>
                                        </p:anim>
                                        <p:anim calcmode="lin" valueType="num">
                                          <p:cBhvr additive="base">
                                            <p:cTn id="8" dur="1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ppt_x"/>
                                              </p:val>
                                            </p:tav>
                                            <p:tav tm="100000">
                                              <p:val>
                                                <p:strVal val="#ppt_x"/>
                                              </p:val>
                                            </p:tav>
                                          </p:tavLst>
                                        </p:anim>
                                        <p:anim calcmode="lin" valueType="num">
                                          <p:cBhvr additive="base">
                                            <p:cTn id="12" dur="1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ppt_x"/>
                                              </p:val>
                                            </p:tav>
                                            <p:tav tm="100000">
                                              <p:val>
                                                <p:strVal val="#ppt_x"/>
                                              </p:val>
                                            </p:tav>
                                          </p:tavLst>
                                        </p:anim>
                                        <p:anim calcmode="lin" valueType="num">
                                          <p:cBhvr additive="base">
                                            <p:cTn id="16" dur="1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ppt_x"/>
                                              </p:val>
                                            </p:tav>
                                            <p:tav tm="100000">
                                              <p:val>
                                                <p:strVal val="#ppt_x"/>
                                              </p:val>
                                            </p:tav>
                                          </p:tavLst>
                                        </p:anim>
                                        <p:anim calcmode="lin" valueType="num">
                                          <p:cBhvr additive="base">
                                            <p:cTn id="20" dur="1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1500" fill="hold"/>
                                            <p:tgtEl>
                                              <p:spTgt spid="24"/>
                                            </p:tgtEl>
                                            <p:attrNameLst>
                                              <p:attrName>ppt_x</p:attrName>
                                            </p:attrNameLst>
                                          </p:cBhvr>
                                          <p:tavLst>
                                            <p:tav tm="0">
                                              <p:val>
                                                <p:strVal val="#ppt_x"/>
                                              </p:val>
                                            </p:tav>
                                            <p:tav tm="100000">
                                              <p:val>
                                                <p:strVal val="#ppt_x"/>
                                              </p:val>
                                            </p:tav>
                                          </p:tavLst>
                                        </p:anim>
                                        <p:anim calcmode="lin" valueType="num">
                                          <p:cBhvr additive="base">
                                            <p:cTn id="24" dur="1500" fill="hold"/>
                                            <p:tgtEl>
                                              <p:spTgt spid="24"/>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50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300"/>
                                            <p:tgtEl>
                                              <p:spTgt spid="35"/>
                                            </p:tgtEl>
                                          </p:cBhvr>
                                        </p:animEffect>
                                      </p:childTnLst>
                                    </p:cTn>
                                  </p:par>
                                  <p:par>
                                    <p:cTn id="28" presetID="22" presetClass="entr" presetSubtype="4" fill="hold" nodeType="withEffect">
                                      <p:stCondLst>
                                        <p:cond delay="60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300"/>
                                            <p:tgtEl>
                                              <p:spTgt spid="36"/>
                                            </p:tgtEl>
                                          </p:cBhvr>
                                        </p:animEffect>
                                      </p:childTnLst>
                                    </p:cTn>
                                  </p:par>
                                  <p:par>
                                    <p:cTn id="31" presetID="22" presetClass="entr" presetSubtype="4" fill="hold" nodeType="withEffect">
                                      <p:stCondLst>
                                        <p:cond delay="700"/>
                                      </p:stCondLst>
                                      <p:childTnLst>
                                        <p:set>
                                          <p:cBhvr>
                                            <p:cTn id="32" dur="1" fill="hold">
                                              <p:stCondLst>
                                                <p:cond delay="0"/>
                                              </p:stCondLst>
                                            </p:cTn>
                                            <p:tgtEl>
                                              <p:spTgt spid="39"/>
                                            </p:tgtEl>
                                            <p:attrNameLst>
                                              <p:attrName>style.visibility</p:attrName>
                                            </p:attrNameLst>
                                          </p:cBhvr>
                                          <p:to>
                                            <p:strVal val="visible"/>
                                          </p:to>
                                        </p:set>
                                        <p:animEffect transition="in" filter="wipe(down)">
                                          <p:cBhvr>
                                            <p:cTn id="33" dur="300"/>
                                            <p:tgtEl>
                                              <p:spTgt spid="39"/>
                                            </p:tgtEl>
                                          </p:cBhvr>
                                        </p:animEffect>
                                      </p:childTnLst>
                                    </p:cTn>
                                  </p:par>
                                  <p:par>
                                    <p:cTn id="34" presetID="22" presetClass="entr" presetSubtype="4" fill="hold" nodeType="withEffect">
                                      <p:stCondLst>
                                        <p:cond delay="80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300"/>
                                            <p:tgtEl>
                                              <p:spTgt spid="37"/>
                                            </p:tgtEl>
                                          </p:cBhvr>
                                        </p:animEffect>
                                      </p:childTnLst>
                                    </p:cTn>
                                  </p:par>
                                  <p:par>
                                    <p:cTn id="37" presetID="22" presetClass="entr" presetSubtype="4" fill="hold" nodeType="withEffect">
                                      <p:stCondLst>
                                        <p:cond delay="900"/>
                                      </p:stCondLst>
                                      <p:childTnLst>
                                        <p:set>
                                          <p:cBhvr>
                                            <p:cTn id="38" dur="1" fill="hold">
                                              <p:stCondLst>
                                                <p:cond delay="0"/>
                                              </p:stCondLst>
                                            </p:cTn>
                                            <p:tgtEl>
                                              <p:spTgt spid="38"/>
                                            </p:tgtEl>
                                            <p:attrNameLst>
                                              <p:attrName>style.visibility</p:attrName>
                                            </p:attrNameLst>
                                          </p:cBhvr>
                                          <p:to>
                                            <p:strVal val="visible"/>
                                          </p:to>
                                        </p:set>
                                        <p:animEffect transition="in" filter="wipe(down)">
                                          <p:cBhvr>
                                            <p:cTn id="39" dur="300"/>
                                            <p:tgtEl>
                                              <p:spTgt spid="38"/>
                                            </p:tgtEl>
                                          </p:cBhvr>
                                        </p:animEffect>
                                      </p:childTnLst>
                                    </p:cTn>
                                  </p:par>
                                  <p:par>
                                    <p:cTn id="40" presetID="49" presetClass="entr" presetSubtype="0" decel="100000" fill="hold" grpId="0" nodeType="withEffect">
                                      <p:stCondLst>
                                        <p:cond delay="1000"/>
                                      </p:stCondLst>
                                      <p:childTnLst>
                                        <p:set>
                                          <p:cBhvr>
                                            <p:cTn id="41" dur="1" fill="hold">
                                              <p:stCondLst>
                                                <p:cond delay="0"/>
                                              </p:stCondLst>
                                            </p:cTn>
                                            <p:tgtEl>
                                              <p:spTgt spid="40"/>
                                            </p:tgtEl>
                                            <p:attrNameLst>
                                              <p:attrName>style.visibility</p:attrName>
                                            </p:attrNameLst>
                                          </p:cBhvr>
                                          <p:to>
                                            <p:strVal val="visible"/>
                                          </p:to>
                                        </p:set>
                                        <p:anim calcmode="lin" valueType="num">
                                          <p:cBhvr>
                                            <p:cTn id="42" dur="300" fill="hold"/>
                                            <p:tgtEl>
                                              <p:spTgt spid="40"/>
                                            </p:tgtEl>
                                            <p:attrNameLst>
                                              <p:attrName>ppt_w</p:attrName>
                                            </p:attrNameLst>
                                          </p:cBhvr>
                                          <p:tavLst>
                                            <p:tav tm="0">
                                              <p:val>
                                                <p:fltVal val="0"/>
                                              </p:val>
                                            </p:tav>
                                            <p:tav tm="100000">
                                              <p:val>
                                                <p:strVal val="#ppt_w"/>
                                              </p:val>
                                            </p:tav>
                                          </p:tavLst>
                                        </p:anim>
                                        <p:anim calcmode="lin" valueType="num">
                                          <p:cBhvr>
                                            <p:cTn id="43" dur="300" fill="hold"/>
                                            <p:tgtEl>
                                              <p:spTgt spid="40"/>
                                            </p:tgtEl>
                                            <p:attrNameLst>
                                              <p:attrName>ppt_h</p:attrName>
                                            </p:attrNameLst>
                                          </p:cBhvr>
                                          <p:tavLst>
                                            <p:tav tm="0">
                                              <p:val>
                                                <p:fltVal val="0"/>
                                              </p:val>
                                            </p:tav>
                                            <p:tav tm="100000">
                                              <p:val>
                                                <p:strVal val="#ppt_h"/>
                                              </p:val>
                                            </p:tav>
                                          </p:tavLst>
                                        </p:anim>
                                        <p:anim calcmode="lin" valueType="num">
                                          <p:cBhvr>
                                            <p:cTn id="44" dur="300" fill="hold"/>
                                            <p:tgtEl>
                                              <p:spTgt spid="40"/>
                                            </p:tgtEl>
                                            <p:attrNameLst>
                                              <p:attrName>style.rotation</p:attrName>
                                            </p:attrNameLst>
                                          </p:cBhvr>
                                          <p:tavLst>
                                            <p:tav tm="0">
                                              <p:val>
                                                <p:fltVal val="360"/>
                                              </p:val>
                                            </p:tav>
                                            <p:tav tm="100000">
                                              <p:val>
                                                <p:fltVal val="0"/>
                                              </p:val>
                                            </p:tav>
                                          </p:tavLst>
                                        </p:anim>
                                        <p:animEffect transition="in" filter="fade">
                                          <p:cBhvr>
                                            <p:cTn id="45" dur="300"/>
                                            <p:tgtEl>
                                              <p:spTgt spid="40"/>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300"/>
                                            <p:tgtEl>
                                              <p:spTgt spid="41"/>
                                            </p:tgtEl>
                                          </p:cBhvr>
                                        </p:animEffect>
                                      </p:childTnLst>
                                    </p:cTn>
                                  </p:par>
                                  <p:par>
                                    <p:cTn id="49" presetID="10" presetClass="entr" presetSubtype="0" fill="hold" grpId="0" nodeType="withEffect">
                                      <p:stCondLst>
                                        <p:cond delay="160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300"/>
                                            <p:tgtEl>
                                              <p:spTgt spid="42"/>
                                            </p:tgtEl>
                                          </p:cBhvr>
                                        </p:animEffect>
                                      </p:childTnLst>
                                    </p:cTn>
                                  </p:par>
                                  <p:par>
                                    <p:cTn id="52" presetID="10" presetClass="entr" presetSubtype="0" fill="hold" grpId="0" nodeType="withEffect">
                                      <p:stCondLst>
                                        <p:cond delay="170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300"/>
                                            <p:tgtEl>
                                              <p:spTgt spid="43"/>
                                            </p:tgtEl>
                                          </p:cBhvr>
                                        </p:animEffect>
                                      </p:childTnLst>
                                    </p:cTn>
                                  </p:par>
                                  <p:par>
                                    <p:cTn id="55" presetID="10" presetClass="entr" presetSubtype="0" fill="hold" grpId="0" nodeType="withEffect">
                                      <p:stCondLst>
                                        <p:cond delay="180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300"/>
                                            <p:tgtEl>
                                              <p:spTgt spid="44"/>
                                            </p:tgtEl>
                                          </p:cBhvr>
                                        </p:animEffect>
                                      </p:childTnLst>
                                    </p:cTn>
                                  </p:par>
                                  <p:par>
                                    <p:cTn id="58" presetID="49" presetClass="entr" presetSubtype="0" decel="100000" fill="hold" grpId="0" nodeType="withEffect">
                                      <p:stCondLst>
                                        <p:cond delay="10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300" fill="hold"/>
                                            <p:tgtEl>
                                              <p:spTgt spid="46"/>
                                            </p:tgtEl>
                                            <p:attrNameLst>
                                              <p:attrName>ppt_w</p:attrName>
                                            </p:attrNameLst>
                                          </p:cBhvr>
                                          <p:tavLst>
                                            <p:tav tm="0">
                                              <p:val>
                                                <p:fltVal val="0"/>
                                              </p:val>
                                            </p:tav>
                                            <p:tav tm="100000">
                                              <p:val>
                                                <p:strVal val="#ppt_w"/>
                                              </p:val>
                                            </p:tav>
                                          </p:tavLst>
                                        </p:anim>
                                        <p:anim calcmode="lin" valueType="num">
                                          <p:cBhvr>
                                            <p:cTn id="61" dur="300" fill="hold"/>
                                            <p:tgtEl>
                                              <p:spTgt spid="46"/>
                                            </p:tgtEl>
                                            <p:attrNameLst>
                                              <p:attrName>ppt_h</p:attrName>
                                            </p:attrNameLst>
                                          </p:cBhvr>
                                          <p:tavLst>
                                            <p:tav tm="0">
                                              <p:val>
                                                <p:fltVal val="0"/>
                                              </p:val>
                                            </p:tav>
                                            <p:tav tm="100000">
                                              <p:val>
                                                <p:strVal val="#ppt_h"/>
                                              </p:val>
                                            </p:tav>
                                          </p:tavLst>
                                        </p:anim>
                                        <p:anim calcmode="lin" valueType="num">
                                          <p:cBhvr>
                                            <p:cTn id="62" dur="300" fill="hold"/>
                                            <p:tgtEl>
                                              <p:spTgt spid="46"/>
                                            </p:tgtEl>
                                            <p:attrNameLst>
                                              <p:attrName>style.rotation</p:attrName>
                                            </p:attrNameLst>
                                          </p:cBhvr>
                                          <p:tavLst>
                                            <p:tav tm="0">
                                              <p:val>
                                                <p:fltVal val="360"/>
                                              </p:val>
                                            </p:tav>
                                            <p:tav tm="100000">
                                              <p:val>
                                                <p:fltVal val="0"/>
                                              </p:val>
                                            </p:tav>
                                          </p:tavLst>
                                        </p:anim>
                                        <p:animEffect transition="in" filter="fade">
                                          <p:cBhvr>
                                            <p:cTn id="63" dur="300"/>
                                            <p:tgtEl>
                                              <p:spTgt spid="46"/>
                                            </p:tgtEl>
                                          </p:cBhvr>
                                        </p:animEffect>
                                      </p:childTnLst>
                                    </p:cTn>
                                  </p:par>
                                  <p:par>
                                    <p:cTn id="64" presetID="49" presetClass="entr" presetSubtype="0" decel="100000" fill="hold" grpId="0" nodeType="withEffect">
                                      <p:stCondLst>
                                        <p:cond delay="1000"/>
                                      </p:stCondLst>
                                      <p:childTnLst>
                                        <p:set>
                                          <p:cBhvr>
                                            <p:cTn id="65" dur="1" fill="hold">
                                              <p:stCondLst>
                                                <p:cond delay="0"/>
                                              </p:stCondLst>
                                            </p:cTn>
                                            <p:tgtEl>
                                              <p:spTgt spid="47"/>
                                            </p:tgtEl>
                                            <p:attrNameLst>
                                              <p:attrName>style.visibility</p:attrName>
                                            </p:attrNameLst>
                                          </p:cBhvr>
                                          <p:to>
                                            <p:strVal val="visible"/>
                                          </p:to>
                                        </p:set>
                                        <p:anim calcmode="lin" valueType="num">
                                          <p:cBhvr>
                                            <p:cTn id="66" dur="300" fill="hold"/>
                                            <p:tgtEl>
                                              <p:spTgt spid="47"/>
                                            </p:tgtEl>
                                            <p:attrNameLst>
                                              <p:attrName>ppt_w</p:attrName>
                                            </p:attrNameLst>
                                          </p:cBhvr>
                                          <p:tavLst>
                                            <p:tav tm="0">
                                              <p:val>
                                                <p:fltVal val="0"/>
                                              </p:val>
                                            </p:tav>
                                            <p:tav tm="100000">
                                              <p:val>
                                                <p:strVal val="#ppt_w"/>
                                              </p:val>
                                            </p:tav>
                                          </p:tavLst>
                                        </p:anim>
                                        <p:anim calcmode="lin" valueType="num">
                                          <p:cBhvr>
                                            <p:cTn id="67" dur="300" fill="hold"/>
                                            <p:tgtEl>
                                              <p:spTgt spid="47"/>
                                            </p:tgtEl>
                                            <p:attrNameLst>
                                              <p:attrName>ppt_h</p:attrName>
                                            </p:attrNameLst>
                                          </p:cBhvr>
                                          <p:tavLst>
                                            <p:tav tm="0">
                                              <p:val>
                                                <p:fltVal val="0"/>
                                              </p:val>
                                            </p:tav>
                                            <p:tav tm="100000">
                                              <p:val>
                                                <p:strVal val="#ppt_h"/>
                                              </p:val>
                                            </p:tav>
                                          </p:tavLst>
                                        </p:anim>
                                        <p:anim calcmode="lin" valueType="num">
                                          <p:cBhvr>
                                            <p:cTn id="68" dur="300" fill="hold"/>
                                            <p:tgtEl>
                                              <p:spTgt spid="47"/>
                                            </p:tgtEl>
                                            <p:attrNameLst>
                                              <p:attrName>style.rotation</p:attrName>
                                            </p:attrNameLst>
                                          </p:cBhvr>
                                          <p:tavLst>
                                            <p:tav tm="0">
                                              <p:val>
                                                <p:fltVal val="360"/>
                                              </p:val>
                                            </p:tav>
                                            <p:tav tm="100000">
                                              <p:val>
                                                <p:fltVal val="0"/>
                                              </p:val>
                                            </p:tav>
                                          </p:tavLst>
                                        </p:anim>
                                        <p:animEffect transition="in" filter="fade">
                                          <p:cBhvr>
                                            <p:cTn id="69" dur="300"/>
                                            <p:tgtEl>
                                              <p:spTgt spid="47"/>
                                            </p:tgtEl>
                                          </p:cBhvr>
                                        </p:animEffect>
                                      </p:childTnLst>
                                    </p:cTn>
                                  </p:par>
                                  <p:par>
                                    <p:cTn id="70" presetID="49" presetClass="entr" presetSubtype="0" decel="100000" fill="hold" grpId="0" nodeType="withEffect">
                                      <p:stCondLst>
                                        <p:cond delay="1000"/>
                                      </p:stCondLst>
                                      <p:childTnLst>
                                        <p:set>
                                          <p:cBhvr>
                                            <p:cTn id="71" dur="1" fill="hold">
                                              <p:stCondLst>
                                                <p:cond delay="0"/>
                                              </p:stCondLst>
                                            </p:cTn>
                                            <p:tgtEl>
                                              <p:spTgt spid="48"/>
                                            </p:tgtEl>
                                            <p:attrNameLst>
                                              <p:attrName>style.visibility</p:attrName>
                                            </p:attrNameLst>
                                          </p:cBhvr>
                                          <p:to>
                                            <p:strVal val="visible"/>
                                          </p:to>
                                        </p:set>
                                        <p:anim calcmode="lin" valueType="num">
                                          <p:cBhvr>
                                            <p:cTn id="72" dur="300" fill="hold"/>
                                            <p:tgtEl>
                                              <p:spTgt spid="48"/>
                                            </p:tgtEl>
                                            <p:attrNameLst>
                                              <p:attrName>ppt_w</p:attrName>
                                            </p:attrNameLst>
                                          </p:cBhvr>
                                          <p:tavLst>
                                            <p:tav tm="0">
                                              <p:val>
                                                <p:fltVal val="0"/>
                                              </p:val>
                                            </p:tav>
                                            <p:tav tm="100000">
                                              <p:val>
                                                <p:strVal val="#ppt_w"/>
                                              </p:val>
                                            </p:tav>
                                          </p:tavLst>
                                        </p:anim>
                                        <p:anim calcmode="lin" valueType="num">
                                          <p:cBhvr>
                                            <p:cTn id="73" dur="300" fill="hold"/>
                                            <p:tgtEl>
                                              <p:spTgt spid="48"/>
                                            </p:tgtEl>
                                            <p:attrNameLst>
                                              <p:attrName>ppt_h</p:attrName>
                                            </p:attrNameLst>
                                          </p:cBhvr>
                                          <p:tavLst>
                                            <p:tav tm="0">
                                              <p:val>
                                                <p:fltVal val="0"/>
                                              </p:val>
                                            </p:tav>
                                            <p:tav tm="100000">
                                              <p:val>
                                                <p:strVal val="#ppt_h"/>
                                              </p:val>
                                            </p:tav>
                                          </p:tavLst>
                                        </p:anim>
                                        <p:anim calcmode="lin" valueType="num">
                                          <p:cBhvr>
                                            <p:cTn id="74" dur="300" fill="hold"/>
                                            <p:tgtEl>
                                              <p:spTgt spid="48"/>
                                            </p:tgtEl>
                                            <p:attrNameLst>
                                              <p:attrName>style.rotation</p:attrName>
                                            </p:attrNameLst>
                                          </p:cBhvr>
                                          <p:tavLst>
                                            <p:tav tm="0">
                                              <p:val>
                                                <p:fltVal val="360"/>
                                              </p:val>
                                            </p:tav>
                                            <p:tav tm="100000">
                                              <p:val>
                                                <p:fltVal val="0"/>
                                              </p:val>
                                            </p:tav>
                                          </p:tavLst>
                                        </p:anim>
                                        <p:animEffect transition="in" filter="fade">
                                          <p:cBhvr>
                                            <p:cTn id="75" dur="300"/>
                                            <p:tgtEl>
                                              <p:spTgt spid="48"/>
                                            </p:tgtEl>
                                          </p:cBhvr>
                                        </p:animEffect>
                                      </p:childTnLst>
                                    </p:cTn>
                                  </p:par>
                                  <p:par>
                                    <p:cTn id="76" presetID="49" presetClass="entr" presetSubtype="0" decel="100000" fill="hold" grpId="0" nodeType="withEffect">
                                      <p:stCondLst>
                                        <p:cond delay="1000"/>
                                      </p:stCondLst>
                                      <p:childTnLst>
                                        <p:set>
                                          <p:cBhvr>
                                            <p:cTn id="77" dur="1" fill="hold">
                                              <p:stCondLst>
                                                <p:cond delay="0"/>
                                              </p:stCondLst>
                                            </p:cTn>
                                            <p:tgtEl>
                                              <p:spTgt spid="49"/>
                                            </p:tgtEl>
                                            <p:attrNameLst>
                                              <p:attrName>style.visibility</p:attrName>
                                            </p:attrNameLst>
                                          </p:cBhvr>
                                          <p:to>
                                            <p:strVal val="visible"/>
                                          </p:to>
                                        </p:set>
                                        <p:anim calcmode="lin" valueType="num">
                                          <p:cBhvr>
                                            <p:cTn id="78" dur="300" fill="hold"/>
                                            <p:tgtEl>
                                              <p:spTgt spid="49"/>
                                            </p:tgtEl>
                                            <p:attrNameLst>
                                              <p:attrName>ppt_w</p:attrName>
                                            </p:attrNameLst>
                                          </p:cBhvr>
                                          <p:tavLst>
                                            <p:tav tm="0">
                                              <p:val>
                                                <p:fltVal val="0"/>
                                              </p:val>
                                            </p:tav>
                                            <p:tav tm="100000">
                                              <p:val>
                                                <p:strVal val="#ppt_w"/>
                                              </p:val>
                                            </p:tav>
                                          </p:tavLst>
                                        </p:anim>
                                        <p:anim calcmode="lin" valueType="num">
                                          <p:cBhvr>
                                            <p:cTn id="79" dur="300" fill="hold"/>
                                            <p:tgtEl>
                                              <p:spTgt spid="49"/>
                                            </p:tgtEl>
                                            <p:attrNameLst>
                                              <p:attrName>ppt_h</p:attrName>
                                            </p:attrNameLst>
                                          </p:cBhvr>
                                          <p:tavLst>
                                            <p:tav tm="0">
                                              <p:val>
                                                <p:fltVal val="0"/>
                                              </p:val>
                                            </p:tav>
                                            <p:tav tm="100000">
                                              <p:val>
                                                <p:strVal val="#ppt_h"/>
                                              </p:val>
                                            </p:tav>
                                          </p:tavLst>
                                        </p:anim>
                                        <p:anim calcmode="lin" valueType="num">
                                          <p:cBhvr>
                                            <p:cTn id="80" dur="300" fill="hold"/>
                                            <p:tgtEl>
                                              <p:spTgt spid="49"/>
                                            </p:tgtEl>
                                            <p:attrNameLst>
                                              <p:attrName>style.rotation</p:attrName>
                                            </p:attrNameLst>
                                          </p:cBhvr>
                                          <p:tavLst>
                                            <p:tav tm="0">
                                              <p:val>
                                                <p:fltVal val="360"/>
                                              </p:val>
                                            </p:tav>
                                            <p:tav tm="100000">
                                              <p:val>
                                                <p:fltVal val="0"/>
                                              </p:val>
                                            </p:tav>
                                          </p:tavLst>
                                        </p:anim>
                                        <p:animEffect transition="in" filter="fade">
                                          <p:cBhvr>
                                            <p:cTn id="81" dur="300"/>
                                            <p:tgtEl>
                                              <p:spTgt spid="49"/>
                                            </p:tgtEl>
                                          </p:cBhvr>
                                        </p:animEffect>
                                      </p:childTnLst>
                                    </p:cTn>
                                  </p:par>
                                  <p:par>
                                    <p:cTn id="82" presetID="10" presetClass="entr" presetSubtype="0" fill="hold" grpId="0" nodeType="withEffect">
                                      <p:stCondLst>
                                        <p:cond delay="180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p:bldP spid="44" grpId="0"/>
          <p:bldP spid="46" grpId="0" animBg="1"/>
          <p:bldP spid="47" grpId="0" animBg="1"/>
          <p:bldP spid="48" grpId="0" animBg="1"/>
          <p:bldP spid="49" grpId="0" animBg="1"/>
          <p:bldP spid="5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142727"/>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underlying</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technology</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Blockchain,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benefits</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&amp;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limits</a:t>
            </a:r>
            <a:endPar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Oval 22">
            <a:extLst>
              <a:ext uri="{FF2B5EF4-FFF2-40B4-BE49-F238E27FC236}">
                <a16:creationId xmlns:a16="http://schemas.microsoft.com/office/drawing/2014/main" id="{3555AB51-64C1-4C08-97D8-634DF584E267}"/>
              </a:ext>
            </a:extLst>
          </p:cNvPr>
          <p:cNvSpPr/>
          <p:nvPr/>
        </p:nvSpPr>
        <p:spPr>
          <a:xfrm>
            <a:off x="4123646" y="2201896"/>
            <a:ext cx="3944709" cy="3944709"/>
          </a:xfrm>
          <a:prstGeom prst="ellipse">
            <a:avLst/>
          </a:prstGeom>
          <a:solidFill>
            <a:srgbClr val="FFFFFF">
              <a:lumMod val="50000"/>
              <a:alpha val="20000"/>
            </a:srgbClr>
          </a:solidFill>
          <a:ln w="19050" cap="rnd" cmpd="sng" algn="ctr">
            <a:noFill/>
            <a:prstDash val="solid"/>
          </a:ln>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10" name="Freeform 5">
            <a:extLst>
              <a:ext uri="{FF2B5EF4-FFF2-40B4-BE49-F238E27FC236}">
                <a16:creationId xmlns:a16="http://schemas.microsoft.com/office/drawing/2014/main" id="{2E3547C9-216F-408D-B43E-04FC3BB5B7C4}"/>
              </a:ext>
            </a:extLst>
          </p:cNvPr>
          <p:cNvSpPr>
            <a:spLocks noEditPoints="1"/>
          </p:cNvSpPr>
          <p:nvPr/>
        </p:nvSpPr>
        <p:spPr bwMode="auto">
          <a:xfrm>
            <a:off x="5206918" y="1995526"/>
            <a:ext cx="1777539" cy="4456811"/>
          </a:xfrm>
          <a:custGeom>
            <a:avLst/>
            <a:gdLst>
              <a:gd name="T0" fmla="*/ 532 w 1064"/>
              <a:gd name="T1" fmla="*/ 2666 h 2666"/>
              <a:gd name="T2" fmla="*/ 151 w 1064"/>
              <a:gd name="T3" fmla="*/ 2268 h 2666"/>
              <a:gd name="T4" fmla="*/ 0 w 1064"/>
              <a:gd name="T5" fmla="*/ 1333 h 2666"/>
              <a:gd name="T6" fmla="*/ 151 w 1064"/>
              <a:gd name="T7" fmla="*/ 398 h 2666"/>
              <a:gd name="T8" fmla="*/ 532 w 1064"/>
              <a:gd name="T9" fmla="*/ 0 h 2666"/>
              <a:gd name="T10" fmla="*/ 913 w 1064"/>
              <a:gd name="T11" fmla="*/ 398 h 2666"/>
              <a:gd name="T12" fmla="*/ 1064 w 1064"/>
              <a:gd name="T13" fmla="*/ 1333 h 2666"/>
              <a:gd name="T14" fmla="*/ 913 w 1064"/>
              <a:gd name="T15" fmla="*/ 2268 h 2666"/>
              <a:gd name="T16" fmla="*/ 532 w 1064"/>
              <a:gd name="T17" fmla="*/ 2666 h 2666"/>
              <a:gd name="T18" fmla="*/ 532 w 1064"/>
              <a:gd name="T19" fmla="*/ 44 h 2666"/>
              <a:gd name="T20" fmla="*/ 192 w 1064"/>
              <a:gd name="T21" fmla="*/ 414 h 2666"/>
              <a:gd name="T22" fmla="*/ 44 w 1064"/>
              <a:gd name="T23" fmla="*/ 1333 h 2666"/>
              <a:gd name="T24" fmla="*/ 192 w 1064"/>
              <a:gd name="T25" fmla="*/ 2252 h 2666"/>
              <a:gd name="T26" fmla="*/ 532 w 1064"/>
              <a:gd name="T27" fmla="*/ 2622 h 2666"/>
              <a:gd name="T28" fmla="*/ 872 w 1064"/>
              <a:gd name="T29" fmla="*/ 2252 h 2666"/>
              <a:gd name="T30" fmla="*/ 1020 w 1064"/>
              <a:gd name="T31" fmla="*/ 1333 h 2666"/>
              <a:gd name="T32" fmla="*/ 872 w 1064"/>
              <a:gd name="T33" fmla="*/ 414 h 2666"/>
              <a:gd name="T34" fmla="*/ 532 w 1064"/>
              <a:gd name="T35" fmla="*/ 44 h 2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4" h="2666">
                <a:moveTo>
                  <a:pt x="532" y="2666"/>
                </a:moveTo>
                <a:cubicBezTo>
                  <a:pt x="386" y="2666"/>
                  <a:pt x="251" y="2525"/>
                  <a:pt x="151" y="2268"/>
                </a:cubicBezTo>
                <a:cubicBezTo>
                  <a:pt x="54" y="2018"/>
                  <a:pt x="0" y="1686"/>
                  <a:pt x="0" y="1333"/>
                </a:cubicBezTo>
                <a:cubicBezTo>
                  <a:pt x="0" y="980"/>
                  <a:pt x="54" y="648"/>
                  <a:pt x="151" y="398"/>
                </a:cubicBezTo>
                <a:cubicBezTo>
                  <a:pt x="251" y="142"/>
                  <a:pt x="386" y="0"/>
                  <a:pt x="532" y="0"/>
                </a:cubicBezTo>
                <a:cubicBezTo>
                  <a:pt x="678" y="0"/>
                  <a:pt x="813" y="142"/>
                  <a:pt x="913" y="398"/>
                </a:cubicBezTo>
                <a:cubicBezTo>
                  <a:pt x="1010" y="648"/>
                  <a:pt x="1064" y="980"/>
                  <a:pt x="1064" y="1333"/>
                </a:cubicBezTo>
                <a:cubicBezTo>
                  <a:pt x="1064" y="1686"/>
                  <a:pt x="1010" y="2018"/>
                  <a:pt x="913" y="2268"/>
                </a:cubicBezTo>
                <a:cubicBezTo>
                  <a:pt x="813" y="2525"/>
                  <a:pt x="678" y="2666"/>
                  <a:pt x="532" y="2666"/>
                </a:cubicBezTo>
                <a:close/>
                <a:moveTo>
                  <a:pt x="532" y="44"/>
                </a:moveTo>
                <a:cubicBezTo>
                  <a:pt x="407" y="44"/>
                  <a:pt x="284" y="179"/>
                  <a:pt x="192" y="414"/>
                </a:cubicBezTo>
                <a:cubicBezTo>
                  <a:pt x="97" y="659"/>
                  <a:pt x="44" y="986"/>
                  <a:pt x="44" y="1333"/>
                </a:cubicBezTo>
                <a:cubicBezTo>
                  <a:pt x="44" y="1681"/>
                  <a:pt x="97" y="2007"/>
                  <a:pt x="192" y="2252"/>
                </a:cubicBezTo>
                <a:cubicBezTo>
                  <a:pt x="284" y="2487"/>
                  <a:pt x="407" y="2622"/>
                  <a:pt x="532" y="2622"/>
                </a:cubicBezTo>
                <a:cubicBezTo>
                  <a:pt x="657" y="2622"/>
                  <a:pt x="781" y="2487"/>
                  <a:pt x="872" y="2252"/>
                </a:cubicBezTo>
                <a:cubicBezTo>
                  <a:pt x="967" y="2007"/>
                  <a:pt x="1020" y="1681"/>
                  <a:pt x="1020" y="1333"/>
                </a:cubicBezTo>
                <a:cubicBezTo>
                  <a:pt x="1020" y="986"/>
                  <a:pt x="967" y="659"/>
                  <a:pt x="872" y="414"/>
                </a:cubicBezTo>
                <a:cubicBezTo>
                  <a:pt x="781" y="179"/>
                  <a:pt x="657" y="44"/>
                  <a:pt x="532" y="44"/>
                </a:cubicBezTo>
                <a:close/>
              </a:path>
            </a:pathLst>
          </a:custGeom>
          <a:solidFill>
            <a:srgbClr val="56CADC"/>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12" name="Freeform 6">
            <a:extLst>
              <a:ext uri="{FF2B5EF4-FFF2-40B4-BE49-F238E27FC236}">
                <a16:creationId xmlns:a16="http://schemas.microsoft.com/office/drawing/2014/main" id="{7CBB432C-2111-4C9E-8DBD-CF023CF49BDE}"/>
              </a:ext>
            </a:extLst>
          </p:cNvPr>
          <p:cNvSpPr>
            <a:spLocks noEditPoints="1"/>
          </p:cNvSpPr>
          <p:nvPr/>
        </p:nvSpPr>
        <p:spPr bwMode="auto">
          <a:xfrm>
            <a:off x="4123685" y="2731125"/>
            <a:ext cx="3943043" cy="2813716"/>
          </a:xfrm>
          <a:custGeom>
            <a:avLst/>
            <a:gdLst>
              <a:gd name="T0" fmla="*/ 2008 w 2360"/>
              <a:gd name="T1" fmla="*/ 1683 h 1683"/>
              <a:gd name="T2" fmla="*/ 895 w 2360"/>
              <a:gd name="T3" fmla="*/ 1273 h 1683"/>
              <a:gd name="T4" fmla="*/ 298 w 2360"/>
              <a:gd name="T5" fmla="*/ 785 h 1683"/>
              <a:gd name="T6" fmla="*/ 18 w 2360"/>
              <a:gd name="T7" fmla="*/ 326 h 1683"/>
              <a:gd name="T8" fmla="*/ 45 w 2360"/>
              <a:gd name="T9" fmla="*/ 121 h 1683"/>
              <a:gd name="T10" fmla="*/ 353 w 2360"/>
              <a:gd name="T11" fmla="*/ 0 h 1683"/>
              <a:gd name="T12" fmla="*/ 1465 w 2360"/>
              <a:gd name="T13" fmla="*/ 409 h 1683"/>
              <a:gd name="T14" fmla="*/ 2063 w 2360"/>
              <a:gd name="T15" fmla="*/ 897 h 1683"/>
              <a:gd name="T16" fmla="*/ 2343 w 2360"/>
              <a:gd name="T17" fmla="*/ 1356 h 1683"/>
              <a:gd name="T18" fmla="*/ 2315 w 2360"/>
              <a:gd name="T19" fmla="*/ 1562 h 1683"/>
              <a:gd name="T20" fmla="*/ 2008 w 2360"/>
              <a:gd name="T21" fmla="*/ 1683 h 1683"/>
              <a:gd name="T22" fmla="*/ 353 w 2360"/>
              <a:gd name="T23" fmla="*/ 29 h 1683"/>
              <a:gd name="T24" fmla="*/ 70 w 2360"/>
              <a:gd name="T25" fmla="*/ 137 h 1683"/>
              <a:gd name="T26" fmla="*/ 46 w 2360"/>
              <a:gd name="T27" fmla="*/ 320 h 1683"/>
              <a:gd name="T28" fmla="*/ 911 w 2360"/>
              <a:gd name="T29" fmla="*/ 1248 h 1683"/>
              <a:gd name="T30" fmla="*/ 2008 w 2360"/>
              <a:gd name="T31" fmla="*/ 1653 h 1683"/>
              <a:gd name="T32" fmla="*/ 2290 w 2360"/>
              <a:gd name="T33" fmla="*/ 1545 h 1683"/>
              <a:gd name="T34" fmla="*/ 2314 w 2360"/>
              <a:gd name="T35" fmla="*/ 1362 h 1683"/>
              <a:gd name="T36" fmla="*/ 1449 w 2360"/>
              <a:gd name="T37" fmla="*/ 434 h 1683"/>
              <a:gd name="T38" fmla="*/ 353 w 2360"/>
              <a:gd name="T39" fmla="*/ 29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0" h="1683">
                <a:moveTo>
                  <a:pt x="2008" y="1683"/>
                </a:moveTo>
                <a:cubicBezTo>
                  <a:pt x="1719" y="1683"/>
                  <a:pt x="1293" y="1526"/>
                  <a:pt x="895" y="1273"/>
                </a:cubicBezTo>
                <a:cubicBezTo>
                  <a:pt x="662" y="1125"/>
                  <a:pt x="455" y="956"/>
                  <a:pt x="298" y="785"/>
                </a:cubicBezTo>
                <a:cubicBezTo>
                  <a:pt x="143" y="617"/>
                  <a:pt x="46" y="458"/>
                  <a:pt x="18" y="326"/>
                </a:cubicBezTo>
                <a:cubicBezTo>
                  <a:pt x="0" y="245"/>
                  <a:pt x="9" y="176"/>
                  <a:pt x="45" y="121"/>
                </a:cubicBezTo>
                <a:cubicBezTo>
                  <a:pt x="98" y="42"/>
                  <a:pt x="204" y="0"/>
                  <a:pt x="353" y="0"/>
                </a:cubicBezTo>
                <a:cubicBezTo>
                  <a:pt x="641" y="0"/>
                  <a:pt x="1067" y="157"/>
                  <a:pt x="1465" y="409"/>
                </a:cubicBezTo>
                <a:cubicBezTo>
                  <a:pt x="1698" y="558"/>
                  <a:pt x="1905" y="726"/>
                  <a:pt x="2063" y="897"/>
                </a:cubicBezTo>
                <a:cubicBezTo>
                  <a:pt x="2217" y="1066"/>
                  <a:pt x="2314" y="1224"/>
                  <a:pt x="2343" y="1356"/>
                </a:cubicBezTo>
                <a:cubicBezTo>
                  <a:pt x="2360" y="1438"/>
                  <a:pt x="2351" y="1507"/>
                  <a:pt x="2315" y="1562"/>
                </a:cubicBezTo>
                <a:cubicBezTo>
                  <a:pt x="2262" y="1641"/>
                  <a:pt x="2156" y="1683"/>
                  <a:pt x="2008" y="1683"/>
                </a:cubicBezTo>
                <a:close/>
                <a:moveTo>
                  <a:pt x="353" y="29"/>
                </a:moveTo>
                <a:cubicBezTo>
                  <a:pt x="214" y="29"/>
                  <a:pt x="116" y="67"/>
                  <a:pt x="70" y="137"/>
                </a:cubicBezTo>
                <a:cubicBezTo>
                  <a:pt x="38" y="185"/>
                  <a:pt x="30" y="246"/>
                  <a:pt x="46" y="320"/>
                </a:cubicBezTo>
                <a:cubicBezTo>
                  <a:pt x="103" y="583"/>
                  <a:pt x="450" y="956"/>
                  <a:pt x="911" y="1248"/>
                </a:cubicBezTo>
                <a:cubicBezTo>
                  <a:pt x="1305" y="1498"/>
                  <a:pt x="1725" y="1653"/>
                  <a:pt x="2008" y="1653"/>
                </a:cubicBezTo>
                <a:cubicBezTo>
                  <a:pt x="2146" y="1653"/>
                  <a:pt x="2244" y="1616"/>
                  <a:pt x="2290" y="1545"/>
                </a:cubicBezTo>
                <a:cubicBezTo>
                  <a:pt x="2322" y="1498"/>
                  <a:pt x="2330" y="1436"/>
                  <a:pt x="2314" y="1362"/>
                </a:cubicBezTo>
                <a:cubicBezTo>
                  <a:pt x="2258" y="1100"/>
                  <a:pt x="1910" y="727"/>
                  <a:pt x="1449" y="434"/>
                </a:cubicBezTo>
                <a:cubicBezTo>
                  <a:pt x="1056" y="184"/>
                  <a:pt x="635" y="29"/>
                  <a:pt x="353" y="29"/>
                </a:cubicBezTo>
                <a:close/>
              </a:path>
            </a:pathLst>
          </a:custGeom>
          <a:solidFill>
            <a:srgbClr val="272E3A"/>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13" name="Freeform 7">
            <a:extLst>
              <a:ext uri="{FF2B5EF4-FFF2-40B4-BE49-F238E27FC236}">
                <a16:creationId xmlns:a16="http://schemas.microsoft.com/office/drawing/2014/main" id="{1569485A-6664-4BC2-9F52-184C2F0B3E83}"/>
              </a:ext>
            </a:extLst>
          </p:cNvPr>
          <p:cNvSpPr>
            <a:spLocks noEditPoints="1"/>
          </p:cNvSpPr>
          <p:nvPr/>
        </p:nvSpPr>
        <p:spPr bwMode="auto">
          <a:xfrm>
            <a:off x="4123686" y="2731125"/>
            <a:ext cx="3943043" cy="2813716"/>
          </a:xfrm>
          <a:custGeom>
            <a:avLst/>
            <a:gdLst>
              <a:gd name="T0" fmla="*/ 353 w 2360"/>
              <a:gd name="T1" fmla="*/ 1683 h 1683"/>
              <a:gd name="T2" fmla="*/ 353 w 2360"/>
              <a:gd name="T3" fmla="*/ 1683 h 1683"/>
              <a:gd name="T4" fmla="*/ 45 w 2360"/>
              <a:gd name="T5" fmla="*/ 1562 h 1683"/>
              <a:gd name="T6" fmla="*/ 18 w 2360"/>
              <a:gd name="T7" fmla="*/ 1356 h 1683"/>
              <a:gd name="T8" fmla="*/ 298 w 2360"/>
              <a:gd name="T9" fmla="*/ 897 h 1683"/>
              <a:gd name="T10" fmla="*/ 895 w 2360"/>
              <a:gd name="T11" fmla="*/ 409 h 1683"/>
              <a:gd name="T12" fmla="*/ 2007 w 2360"/>
              <a:gd name="T13" fmla="*/ 0 h 1683"/>
              <a:gd name="T14" fmla="*/ 2315 w 2360"/>
              <a:gd name="T15" fmla="*/ 121 h 1683"/>
              <a:gd name="T16" fmla="*/ 2343 w 2360"/>
              <a:gd name="T17" fmla="*/ 326 h 1683"/>
              <a:gd name="T18" fmla="*/ 2063 w 2360"/>
              <a:gd name="T19" fmla="*/ 785 h 1683"/>
              <a:gd name="T20" fmla="*/ 1465 w 2360"/>
              <a:gd name="T21" fmla="*/ 1273 h 1683"/>
              <a:gd name="T22" fmla="*/ 353 w 2360"/>
              <a:gd name="T23" fmla="*/ 1683 h 1683"/>
              <a:gd name="T24" fmla="*/ 2007 w 2360"/>
              <a:gd name="T25" fmla="*/ 29 h 1683"/>
              <a:gd name="T26" fmla="*/ 911 w 2360"/>
              <a:gd name="T27" fmla="*/ 434 h 1683"/>
              <a:gd name="T28" fmla="*/ 46 w 2360"/>
              <a:gd name="T29" fmla="*/ 1362 h 1683"/>
              <a:gd name="T30" fmla="*/ 70 w 2360"/>
              <a:gd name="T31" fmla="*/ 1545 h 1683"/>
              <a:gd name="T32" fmla="*/ 353 w 2360"/>
              <a:gd name="T33" fmla="*/ 1653 h 1683"/>
              <a:gd name="T34" fmla="*/ 353 w 2360"/>
              <a:gd name="T35" fmla="*/ 1653 h 1683"/>
              <a:gd name="T36" fmla="*/ 1449 w 2360"/>
              <a:gd name="T37" fmla="*/ 1248 h 1683"/>
              <a:gd name="T38" fmla="*/ 2314 w 2360"/>
              <a:gd name="T39" fmla="*/ 320 h 1683"/>
              <a:gd name="T40" fmla="*/ 2290 w 2360"/>
              <a:gd name="T41" fmla="*/ 137 h 1683"/>
              <a:gd name="T42" fmla="*/ 2007 w 2360"/>
              <a:gd name="T43" fmla="*/ 29 h 1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0" h="1683">
                <a:moveTo>
                  <a:pt x="353" y="1683"/>
                </a:moveTo>
                <a:cubicBezTo>
                  <a:pt x="353" y="1683"/>
                  <a:pt x="353" y="1683"/>
                  <a:pt x="353" y="1683"/>
                </a:cubicBezTo>
                <a:cubicBezTo>
                  <a:pt x="204" y="1683"/>
                  <a:pt x="98" y="1641"/>
                  <a:pt x="45" y="1562"/>
                </a:cubicBezTo>
                <a:cubicBezTo>
                  <a:pt x="9" y="1507"/>
                  <a:pt x="0" y="1438"/>
                  <a:pt x="18" y="1356"/>
                </a:cubicBezTo>
                <a:cubicBezTo>
                  <a:pt x="46" y="1224"/>
                  <a:pt x="143" y="1066"/>
                  <a:pt x="298" y="897"/>
                </a:cubicBezTo>
                <a:cubicBezTo>
                  <a:pt x="455" y="726"/>
                  <a:pt x="662" y="558"/>
                  <a:pt x="895" y="409"/>
                </a:cubicBezTo>
                <a:cubicBezTo>
                  <a:pt x="1293" y="157"/>
                  <a:pt x="1719" y="0"/>
                  <a:pt x="2007" y="0"/>
                </a:cubicBezTo>
                <a:cubicBezTo>
                  <a:pt x="2156" y="0"/>
                  <a:pt x="2262" y="42"/>
                  <a:pt x="2315" y="121"/>
                </a:cubicBezTo>
                <a:cubicBezTo>
                  <a:pt x="2351" y="176"/>
                  <a:pt x="2360" y="245"/>
                  <a:pt x="2343" y="326"/>
                </a:cubicBezTo>
                <a:cubicBezTo>
                  <a:pt x="2314" y="458"/>
                  <a:pt x="2217" y="617"/>
                  <a:pt x="2063" y="785"/>
                </a:cubicBezTo>
                <a:cubicBezTo>
                  <a:pt x="1905" y="956"/>
                  <a:pt x="1698" y="1125"/>
                  <a:pt x="1465" y="1273"/>
                </a:cubicBezTo>
                <a:cubicBezTo>
                  <a:pt x="1067" y="1526"/>
                  <a:pt x="641" y="1683"/>
                  <a:pt x="353" y="1683"/>
                </a:cubicBezTo>
                <a:close/>
                <a:moveTo>
                  <a:pt x="2007" y="29"/>
                </a:moveTo>
                <a:cubicBezTo>
                  <a:pt x="1725" y="29"/>
                  <a:pt x="1305" y="184"/>
                  <a:pt x="911" y="434"/>
                </a:cubicBezTo>
                <a:cubicBezTo>
                  <a:pt x="450" y="727"/>
                  <a:pt x="102" y="1100"/>
                  <a:pt x="46" y="1362"/>
                </a:cubicBezTo>
                <a:cubicBezTo>
                  <a:pt x="30" y="1436"/>
                  <a:pt x="38" y="1498"/>
                  <a:pt x="70" y="1545"/>
                </a:cubicBezTo>
                <a:cubicBezTo>
                  <a:pt x="116" y="1616"/>
                  <a:pt x="214" y="1653"/>
                  <a:pt x="353" y="1653"/>
                </a:cubicBezTo>
                <a:cubicBezTo>
                  <a:pt x="353" y="1653"/>
                  <a:pt x="353" y="1653"/>
                  <a:pt x="353" y="1653"/>
                </a:cubicBezTo>
                <a:cubicBezTo>
                  <a:pt x="635" y="1653"/>
                  <a:pt x="1056" y="1498"/>
                  <a:pt x="1449" y="1248"/>
                </a:cubicBezTo>
                <a:cubicBezTo>
                  <a:pt x="1910" y="956"/>
                  <a:pt x="2258" y="583"/>
                  <a:pt x="2314" y="320"/>
                </a:cubicBezTo>
                <a:cubicBezTo>
                  <a:pt x="2330" y="246"/>
                  <a:pt x="2322" y="185"/>
                  <a:pt x="2290" y="137"/>
                </a:cubicBezTo>
                <a:cubicBezTo>
                  <a:pt x="2244" y="67"/>
                  <a:pt x="2146" y="29"/>
                  <a:pt x="2007" y="29"/>
                </a:cubicBezTo>
                <a:close/>
              </a:path>
            </a:pathLst>
          </a:custGeom>
          <a:solidFill>
            <a:srgbClr val="00A3DA"/>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14" name="Oval 8">
            <a:extLst>
              <a:ext uri="{FF2B5EF4-FFF2-40B4-BE49-F238E27FC236}">
                <a16:creationId xmlns:a16="http://schemas.microsoft.com/office/drawing/2014/main" id="{44361857-5561-43B5-BECC-2D4D5AC2FD7A}"/>
              </a:ext>
            </a:extLst>
          </p:cNvPr>
          <p:cNvSpPr>
            <a:spLocks noChangeArrowheads="1"/>
          </p:cNvSpPr>
          <p:nvPr/>
        </p:nvSpPr>
        <p:spPr bwMode="auto">
          <a:xfrm>
            <a:off x="5511849" y="3552883"/>
            <a:ext cx="1167678" cy="1146027"/>
          </a:xfrm>
          <a:prstGeom prst="ellipse">
            <a:avLst/>
          </a:prstGeom>
          <a:solidFill>
            <a:srgbClr val="272E3A"/>
          </a:solidFill>
          <a:ln>
            <a:noFill/>
          </a:ln>
        </p:spPr>
        <p:txBody>
          <a:bodyPr vert="horz" wrap="square" lIns="45714" tIns="22857" rIns="45714" bIns="22857" numCol="1" anchor="ctr" anchorCtr="0" compatLnSpc="1">
            <a:prstTxWarp prst="textNoShape">
              <a:avLst/>
            </a:prstTxWarp>
          </a:bodyP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3599" b="0" i="0" u="none" strike="noStrike" kern="0" cap="none" spc="0" normalizeH="0" baseline="0" noProof="0" dirty="0">
              <a:ln>
                <a:noFill/>
              </a:ln>
              <a:solidFill>
                <a:srgbClr val="FFFFFF"/>
              </a:solidFill>
              <a:effectLst/>
              <a:uLnTx/>
              <a:uFillTx/>
              <a:latin typeface="Open Sans Light"/>
            </a:endParaRPr>
          </a:p>
        </p:txBody>
      </p:sp>
      <p:sp>
        <p:nvSpPr>
          <p:cNvPr id="21" name="Oval 11">
            <a:extLst>
              <a:ext uri="{FF2B5EF4-FFF2-40B4-BE49-F238E27FC236}">
                <a16:creationId xmlns:a16="http://schemas.microsoft.com/office/drawing/2014/main" id="{58612F29-EF0D-49E7-ACFD-B06D486038BD}"/>
              </a:ext>
            </a:extLst>
          </p:cNvPr>
          <p:cNvSpPr>
            <a:spLocks noChangeArrowheads="1"/>
          </p:cNvSpPr>
          <p:nvPr/>
        </p:nvSpPr>
        <p:spPr bwMode="auto">
          <a:xfrm>
            <a:off x="5876257" y="1785217"/>
            <a:ext cx="437902" cy="429260"/>
          </a:xfrm>
          <a:prstGeom prst="ellipse">
            <a:avLst/>
          </a:prstGeom>
          <a:solidFill>
            <a:srgbClr val="56CADC"/>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22" name="Oval 14">
            <a:extLst>
              <a:ext uri="{FF2B5EF4-FFF2-40B4-BE49-F238E27FC236}">
                <a16:creationId xmlns:a16="http://schemas.microsoft.com/office/drawing/2014/main" id="{8657D972-5FC1-4579-AB8A-010B3F624160}"/>
              </a:ext>
            </a:extLst>
          </p:cNvPr>
          <p:cNvSpPr>
            <a:spLocks noChangeArrowheads="1"/>
          </p:cNvSpPr>
          <p:nvPr/>
        </p:nvSpPr>
        <p:spPr bwMode="auto">
          <a:xfrm>
            <a:off x="7844961" y="2812487"/>
            <a:ext cx="271903" cy="266537"/>
          </a:xfrm>
          <a:prstGeom prst="ellipse">
            <a:avLst/>
          </a:prstGeom>
          <a:solidFill>
            <a:srgbClr val="00A3DA"/>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23" name="Oval 15">
            <a:extLst>
              <a:ext uri="{FF2B5EF4-FFF2-40B4-BE49-F238E27FC236}">
                <a16:creationId xmlns:a16="http://schemas.microsoft.com/office/drawing/2014/main" id="{1DF54BA0-62DA-422B-9C3E-D5F9D035FBD6}"/>
              </a:ext>
            </a:extLst>
          </p:cNvPr>
          <p:cNvSpPr>
            <a:spLocks noChangeArrowheads="1"/>
          </p:cNvSpPr>
          <p:nvPr/>
        </p:nvSpPr>
        <p:spPr bwMode="auto">
          <a:xfrm>
            <a:off x="7849562" y="5176991"/>
            <a:ext cx="271903" cy="266537"/>
          </a:xfrm>
          <a:prstGeom prst="ellipse">
            <a:avLst/>
          </a:prstGeom>
          <a:solidFill>
            <a:srgbClr val="272E3A"/>
          </a:solidFill>
          <a:ln>
            <a:noFill/>
          </a:ln>
          <a:effectLst>
            <a:outerShdw blurRad="393700" sx="102000" sy="102000" algn="ctr" rotWithShape="0">
              <a:prstClr val="black">
                <a:alpha val="40000"/>
              </a:prst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72E3A"/>
              </a:solidFill>
              <a:effectLst/>
              <a:uLnTx/>
              <a:uFillTx/>
              <a:latin typeface="Open Sans Light"/>
            </a:endParaRPr>
          </a:p>
        </p:txBody>
      </p:sp>
      <p:sp>
        <p:nvSpPr>
          <p:cNvPr id="24" name="Title 1">
            <a:extLst>
              <a:ext uri="{FF2B5EF4-FFF2-40B4-BE49-F238E27FC236}">
                <a16:creationId xmlns:a16="http://schemas.microsoft.com/office/drawing/2014/main" id="{693679FC-C682-4F4B-ABD6-57CFB13071F1}"/>
              </a:ext>
            </a:extLst>
          </p:cNvPr>
          <p:cNvSpPr txBox="1">
            <a:spLocks/>
          </p:cNvSpPr>
          <p:nvPr/>
        </p:nvSpPr>
        <p:spPr>
          <a:xfrm>
            <a:off x="504565" y="1598275"/>
            <a:ext cx="5078273" cy="591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457109">
              <a:defRPr/>
            </a:pPr>
            <a:r>
              <a:rPr lang="en-US" sz="2400" dirty="0">
                <a:solidFill>
                  <a:srgbClr val="272E3A">
                    <a:lumMod val="90000"/>
                    <a:lumOff val="10000"/>
                  </a:srgbClr>
                </a:solidFill>
                <a:latin typeface="Open Sans Light"/>
              </a:rPr>
              <a:t>Industry Verticals</a:t>
            </a:r>
          </a:p>
          <a:p>
            <a:pPr defTabSz="457109">
              <a:defRPr/>
            </a:pPr>
            <a:r>
              <a:rPr lang="en-US" sz="1100" dirty="0">
                <a:solidFill>
                  <a:srgbClr val="272E3A">
                    <a:lumMod val="90000"/>
                    <a:lumOff val="10000"/>
                  </a:srgbClr>
                </a:solidFill>
                <a:latin typeface="Open Sans Light"/>
              </a:rPr>
              <a:t>A (brief) overview of industries where blockchain technologies enable promising use cases.</a:t>
            </a:r>
          </a:p>
        </p:txBody>
      </p:sp>
      <p:cxnSp>
        <p:nvCxnSpPr>
          <p:cNvPr id="25" name="Straight Connector 21">
            <a:extLst>
              <a:ext uri="{FF2B5EF4-FFF2-40B4-BE49-F238E27FC236}">
                <a16:creationId xmlns:a16="http://schemas.microsoft.com/office/drawing/2014/main" id="{19470EB0-C1B4-4B1A-9234-D9DF4F06AF1B}"/>
              </a:ext>
            </a:extLst>
          </p:cNvPr>
          <p:cNvCxnSpPr>
            <a:cxnSpLocks/>
          </p:cNvCxnSpPr>
          <p:nvPr/>
        </p:nvCxnSpPr>
        <p:spPr>
          <a:xfrm flipH="1">
            <a:off x="3450862" y="3223821"/>
            <a:ext cx="583634" cy="0"/>
          </a:xfrm>
          <a:prstGeom prst="line">
            <a:avLst/>
          </a:prstGeom>
          <a:noFill/>
          <a:ln w="38100" cap="rnd" cmpd="sng" algn="ctr">
            <a:solidFill>
              <a:srgbClr val="272E3A"/>
            </a:solidFill>
            <a:prstDash val="solid"/>
            <a:tailEnd type="oval" w="lg" len="lg"/>
          </a:ln>
          <a:effectLst/>
        </p:spPr>
      </p:cxnSp>
      <p:grpSp>
        <p:nvGrpSpPr>
          <p:cNvPr id="26" name="Group 48">
            <a:extLst>
              <a:ext uri="{FF2B5EF4-FFF2-40B4-BE49-F238E27FC236}">
                <a16:creationId xmlns:a16="http://schemas.microsoft.com/office/drawing/2014/main" id="{A7E43D5F-01E0-4A24-87D9-B3AC7EB78AB7}"/>
              </a:ext>
            </a:extLst>
          </p:cNvPr>
          <p:cNvGrpSpPr/>
          <p:nvPr/>
        </p:nvGrpSpPr>
        <p:grpSpPr>
          <a:xfrm>
            <a:off x="515326" y="2359013"/>
            <a:ext cx="3090169" cy="2294622"/>
            <a:chOff x="3396343" y="3664067"/>
            <a:chExt cx="3815586" cy="4589840"/>
          </a:xfrm>
        </p:grpSpPr>
        <p:sp>
          <p:nvSpPr>
            <p:cNvPr id="27" name="TextBox 24">
              <a:extLst>
                <a:ext uri="{FF2B5EF4-FFF2-40B4-BE49-F238E27FC236}">
                  <a16:creationId xmlns:a16="http://schemas.microsoft.com/office/drawing/2014/main" id="{958203DE-ADFB-453E-8D96-1AF2E216C29F}"/>
                </a:ext>
              </a:extLst>
            </p:cNvPr>
            <p:cNvSpPr txBox="1"/>
            <p:nvPr/>
          </p:nvSpPr>
          <p:spPr>
            <a:xfrm>
              <a:off x="3589438" y="4002337"/>
              <a:ext cx="3622491" cy="1015538"/>
            </a:xfrm>
            <a:prstGeom prst="rect">
              <a:avLst/>
            </a:prstGeom>
            <a:noFill/>
          </p:spPr>
          <p:txBody>
            <a:bodyPr wrap="none" rtlCol="0">
              <a:spAutoFit/>
            </a:bodyPr>
            <a:lstStyle/>
            <a:p>
              <a:pPr algn="r" defTabSz="228554">
                <a:defRPr/>
              </a:pPr>
              <a:r>
                <a:rPr lang="en-US" sz="2699" dirty="0">
                  <a:solidFill>
                    <a:srgbClr val="272E3A"/>
                  </a:solidFill>
                  <a:latin typeface="Open Sans Bold" panose="020B0806030504020204" pitchFamily="34" charset="0"/>
                  <a:ea typeface="Open Sans Bold" panose="020B0806030504020204" pitchFamily="34" charset="0"/>
                  <a:cs typeface="Open Sans Bold" panose="020B0806030504020204" pitchFamily="34" charset="0"/>
                </a:rPr>
                <a:t>Journalism</a:t>
              </a:r>
            </a:p>
          </p:txBody>
        </p:sp>
        <p:sp>
          <p:nvSpPr>
            <p:cNvPr id="28" name="TextBox 25">
              <a:extLst>
                <a:ext uri="{FF2B5EF4-FFF2-40B4-BE49-F238E27FC236}">
                  <a16:creationId xmlns:a16="http://schemas.microsoft.com/office/drawing/2014/main" id="{87901BE7-1DD9-44C6-BCE3-49183528CB23}"/>
                </a:ext>
              </a:extLst>
            </p:cNvPr>
            <p:cNvSpPr txBox="1"/>
            <p:nvPr/>
          </p:nvSpPr>
          <p:spPr>
            <a:xfrm>
              <a:off x="4454789" y="4802273"/>
              <a:ext cx="2757140" cy="554070"/>
            </a:xfrm>
            <a:prstGeom prst="rect">
              <a:avLst/>
            </a:prstGeom>
            <a:noFill/>
          </p:spPr>
          <p:txBody>
            <a:bodyPr wrap="none" rtlCol="0">
              <a:spAutoFit/>
            </a:bodyPr>
            <a:lstStyle/>
            <a:p>
              <a:pPr algn="r" defTabSz="228554">
                <a:defRPr/>
              </a:pPr>
              <a:r>
                <a:rPr lang="en-US" sz="1200" dirty="0">
                  <a:solidFill>
                    <a:srgbClr val="272E3A"/>
                  </a:solidFill>
                  <a:latin typeface="Open Sans Light"/>
                </a:rPr>
                <a:t>Verifiable Sources</a:t>
              </a:r>
            </a:p>
          </p:txBody>
        </p:sp>
        <p:sp>
          <p:nvSpPr>
            <p:cNvPr id="29" name="Rectangle 28">
              <a:extLst>
                <a:ext uri="{FF2B5EF4-FFF2-40B4-BE49-F238E27FC236}">
                  <a16:creationId xmlns:a16="http://schemas.microsoft.com/office/drawing/2014/main" id="{249903DF-3F1B-49D2-AE36-D96EF80E469E}"/>
                </a:ext>
              </a:extLst>
            </p:cNvPr>
            <p:cNvSpPr/>
            <p:nvPr/>
          </p:nvSpPr>
          <p:spPr>
            <a:xfrm>
              <a:off x="5208171" y="3664067"/>
              <a:ext cx="2003758" cy="554070"/>
            </a:xfrm>
            <a:prstGeom prst="rect">
              <a:avLst/>
            </a:prstGeom>
          </p:spPr>
          <p:txBody>
            <a:bodyPr wrap="none">
              <a:spAutoFit/>
            </a:bodyPr>
            <a:lstStyle/>
            <a:p>
              <a:pPr algn="r" defTabSz="228554">
                <a:defRPr/>
              </a:pPr>
              <a:r>
                <a:rPr lang="en-US" sz="1200" dirty="0">
                  <a:solidFill>
                    <a:srgbClr val="272E3A"/>
                  </a:solidFill>
                  <a:latin typeface="Open Sans Light"/>
                </a:rPr>
                <a:t>Free Speech</a:t>
              </a:r>
            </a:p>
          </p:txBody>
        </p:sp>
        <p:sp>
          <p:nvSpPr>
            <p:cNvPr id="30" name="TextBox 27">
              <a:extLst>
                <a:ext uri="{FF2B5EF4-FFF2-40B4-BE49-F238E27FC236}">
                  <a16:creationId xmlns:a16="http://schemas.microsoft.com/office/drawing/2014/main" id="{8746A5B7-4242-4D05-B8C5-135057283439}"/>
                </a:ext>
              </a:extLst>
            </p:cNvPr>
            <p:cNvSpPr txBox="1"/>
            <p:nvPr/>
          </p:nvSpPr>
          <p:spPr>
            <a:xfrm>
              <a:off x="3396343" y="5483557"/>
              <a:ext cx="3815586" cy="2770350"/>
            </a:xfrm>
            <a:prstGeom prst="rect">
              <a:avLst/>
            </a:prstGeom>
            <a:noFill/>
          </p:spPr>
          <p:txBody>
            <a:bodyPr wrap="square" rtlCol="0">
              <a:spAutoFit/>
            </a:bodyPr>
            <a:lstStyle/>
            <a:p>
              <a:pPr algn="r" defTabSz="228554">
                <a:defRPr/>
              </a:pPr>
              <a:r>
                <a:rPr lang="en-US" sz="1200" dirty="0">
                  <a:solidFill>
                    <a:srgbClr val="272E3A"/>
                  </a:solidFill>
                  <a:latin typeface="Open Sans Light"/>
                </a:rPr>
                <a:t>Journalists can publish to these platforms, ensure copyright control, safety in regimes where free speech is repressed, and users can verify origin of content.</a:t>
              </a:r>
            </a:p>
          </p:txBody>
        </p:sp>
      </p:grpSp>
      <p:cxnSp>
        <p:nvCxnSpPr>
          <p:cNvPr id="31" name="Straight Connector 28">
            <a:extLst>
              <a:ext uri="{FF2B5EF4-FFF2-40B4-BE49-F238E27FC236}">
                <a16:creationId xmlns:a16="http://schemas.microsoft.com/office/drawing/2014/main" id="{F6931235-DC13-446A-97F8-6797743DB248}"/>
              </a:ext>
            </a:extLst>
          </p:cNvPr>
          <p:cNvCxnSpPr>
            <a:cxnSpLocks/>
          </p:cNvCxnSpPr>
          <p:nvPr/>
        </p:nvCxnSpPr>
        <p:spPr>
          <a:xfrm flipH="1">
            <a:off x="3651624" y="5176990"/>
            <a:ext cx="382873" cy="1"/>
          </a:xfrm>
          <a:prstGeom prst="line">
            <a:avLst/>
          </a:prstGeom>
          <a:noFill/>
          <a:ln w="38100" cap="rnd" cmpd="sng" algn="ctr">
            <a:solidFill>
              <a:srgbClr val="272E3A"/>
            </a:solidFill>
            <a:prstDash val="solid"/>
            <a:tailEnd type="oval" w="lg" len="lg"/>
          </a:ln>
          <a:effectLst/>
        </p:spPr>
      </p:cxnSp>
      <p:grpSp>
        <p:nvGrpSpPr>
          <p:cNvPr id="32" name="Group 49">
            <a:extLst>
              <a:ext uri="{FF2B5EF4-FFF2-40B4-BE49-F238E27FC236}">
                <a16:creationId xmlns:a16="http://schemas.microsoft.com/office/drawing/2014/main" id="{30EFB590-8BA7-48FE-9CF2-B06D3C8F2BE3}"/>
              </a:ext>
            </a:extLst>
          </p:cNvPr>
          <p:cNvGrpSpPr/>
          <p:nvPr/>
        </p:nvGrpSpPr>
        <p:grpSpPr>
          <a:xfrm>
            <a:off x="-821737" y="4274981"/>
            <a:ext cx="4764032" cy="2109956"/>
            <a:chOff x="-1551897" y="7570915"/>
            <a:chExt cx="6884706" cy="4220460"/>
          </a:xfrm>
        </p:grpSpPr>
        <p:sp>
          <p:nvSpPr>
            <p:cNvPr id="33" name="TextBox 29">
              <a:extLst>
                <a:ext uri="{FF2B5EF4-FFF2-40B4-BE49-F238E27FC236}">
                  <a16:creationId xmlns:a16="http://schemas.microsoft.com/office/drawing/2014/main" id="{349B1BC8-6277-4A61-87F6-52C18B7F20E5}"/>
                </a:ext>
              </a:extLst>
            </p:cNvPr>
            <p:cNvSpPr txBox="1"/>
            <p:nvPr/>
          </p:nvSpPr>
          <p:spPr>
            <a:xfrm>
              <a:off x="-1551897" y="7909185"/>
              <a:ext cx="6884706" cy="1015538"/>
            </a:xfrm>
            <a:prstGeom prst="rect">
              <a:avLst/>
            </a:prstGeom>
            <a:noFill/>
          </p:spPr>
          <p:txBody>
            <a:bodyPr wrap="none" rtlCol="0">
              <a:spAutoFit/>
            </a:bodyPr>
            <a:lstStyle/>
            <a:p>
              <a:pPr algn="r" defTabSz="228554">
                <a:defRPr/>
              </a:pPr>
              <a:r>
                <a:rPr lang="en-US" sz="2699" dirty="0">
                  <a:solidFill>
                    <a:srgbClr val="272E3A"/>
                  </a:solidFill>
                  <a:latin typeface="Open Sans Bold" panose="020B0806030504020204" pitchFamily="34" charset="0"/>
                  <a:ea typeface="Open Sans Bold" panose="020B0806030504020204" pitchFamily="34" charset="0"/>
                  <a:cs typeface="Open Sans Bold" panose="020B0806030504020204" pitchFamily="34" charset="0"/>
                </a:rPr>
                <a:t>Provenance of Goods</a:t>
              </a:r>
            </a:p>
          </p:txBody>
        </p:sp>
        <p:sp>
          <p:nvSpPr>
            <p:cNvPr id="34" name="TextBox 30">
              <a:extLst>
                <a:ext uri="{FF2B5EF4-FFF2-40B4-BE49-F238E27FC236}">
                  <a16:creationId xmlns:a16="http://schemas.microsoft.com/office/drawing/2014/main" id="{F54BD4A5-ADF3-4F5C-AADF-712B3CDC4720}"/>
                </a:ext>
              </a:extLst>
            </p:cNvPr>
            <p:cNvSpPr txBox="1"/>
            <p:nvPr/>
          </p:nvSpPr>
          <p:spPr>
            <a:xfrm>
              <a:off x="3587968" y="8709121"/>
              <a:ext cx="1744841" cy="554070"/>
            </a:xfrm>
            <a:prstGeom prst="rect">
              <a:avLst/>
            </a:prstGeom>
            <a:noFill/>
          </p:spPr>
          <p:txBody>
            <a:bodyPr wrap="none" rtlCol="0">
              <a:spAutoFit/>
            </a:bodyPr>
            <a:lstStyle/>
            <a:p>
              <a:pPr algn="r" defTabSz="228554">
                <a:defRPr/>
              </a:pPr>
              <a:r>
                <a:rPr lang="en-US" sz="1200" dirty="0">
                  <a:solidFill>
                    <a:srgbClr val="272E3A"/>
                  </a:solidFill>
                  <a:latin typeface="Open Sans Light"/>
                </a:rPr>
                <a:t>Safety and CSR</a:t>
              </a:r>
            </a:p>
          </p:txBody>
        </p:sp>
        <p:sp>
          <p:nvSpPr>
            <p:cNvPr id="35" name="Rectangle 34">
              <a:extLst>
                <a:ext uri="{FF2B5EF4-FFF2-40B4-BE49-F238E27FC236}">
                  <a16:creationId xmlns:a16="http://schemas.microsoft.com/office/drawing/2014/main" id="{F2FD3249-4922-45EE-8831-84B202025524}"/>
                </a:ext>
              </a:extLst>
            </p:cNvPr>
            <p:cNvSpPr/>
            <p:nvPr/>
          </p:nvSpPr>
          <p:spPr>
            <a:xfrm>
              <a:off x="3789511" y="7570915"/>
              <a:ext cx="1543298" cy="554070"/>
            </a:xfrm>
            <a:prstGeom prst="rect">
              <a:avLst/>
            </a:prstGeom>
          </p:spPr>
          <p:txBody>
            <a:bodyPr wrap="none">
              <a:spAutoFit/>
            </a:bodyPr>
            <a:lstStyle/>
            <a:p>
              <a:pPr algn="r" defTabSz="228554">
                <a:defRPr/>
              </a:pPr>
              <a:r>
                <a:rPr lang="en-US" sz="1200" dirty="0">
                  <a:solidFill>
                    <a:srgbClr val="272E3A"/>
                  </a:solidFill>
                  <a:latin typeface="Open Sans Light"/>
                </a:rPr>
                <a:t>Supply Chain</a:t>
              </a:r>
            </a:p>
          </p:txBody>
        </p:sp>
        <p:sp>
          <p:nvSpPr>
            <p:cNvPr id="36" name="TextBox 32">
              <a:extLst>
                <a:ext uri="{FF2B5EF4-FFF2-40B4-BE49-F238E27FC236}">
                  <a16:creationId xmlns:a16="http://schemas.microsoft.com/office/drawing/2014/main" id="{DE8AC82A-89E2-4042-8DEF-9572F0A55EE2}"/>
                </a:ext>
              </a:extLst>
            </p:cNvPr>
            <p:cNvSpPr txBox="1"/>
            <p:nvPr/>
          </p:nvSpPr>
          <p:spPr>
            <a:xfrm>
              <a:off x="540028" y="9390405"/>
              <a:ext cx="4792781" cy="2400970"/>
            </a:xfrm>
            <a:prstGeom prst="rect">
              <a:avLst/>
            </a:prstGeom>
            <a:noFill/>
          </p:spPr>
          <p:txBody>
            <a:bodyPr wrap="square" rtlCol="0">
              <a:spAutoFit/>
            </a:bodyPr>
            <a:lstStyle/>
            <a:p>
              <a:pPr algn="r" defTabSz="228554">
                <a:defRPr/>
              </a:pPr>
              <a:r>
                <a:rPr lang="en-US" sz="1200" dirty="0">
                  <a:solidFill>
                    <a:srgbClr val="272E3A"/>
                  </a:solidFill>
                  <a:latin typeface="Open Sans Light"/>
                </a:rPr>
                <a:t>Supply chain verification and tracking of goods; blockchain technology can quickly verify sources of fish in sushi, ensure conflict minerals are not used in finished goods, and trace the origin of foodborne illnesses to contain outbreaks.</a:t>
              </a:r>
            </a:p>
          </p:txBody>
        </p:sp>
      </p:grpSp>
      <p:cxnSp>
        <p:nvCxnSpPr>
          <p:cNvPr id="37" name="Straight Connector 34">
            <a:extLst>
              <a:ext uri="{FF2B5EF4-FFF2-40B4-BE49-F238E27FC236}">
                <a16:creationId xmlns:a16="http://schemas.microsoft.com/office/drawing/2014/main" id="{DF93C324-311B-4B6A-B246-A41F22AE908E}"/>
              </a:ext>
            </a:extLst>
          </p:cNvPr>
          <p:cNvCxnSpPr>
            <a:cxnSpLocks/>
          </p:cNvCxnSpPr>
          <p:nvPr/>
        </p:nvCxnSpPr>
        <p:spPr>
          <a:xfrm>
            <a:off x="8221704" y="2853116"/>
            <a:ext cx="779968" cy="0"/>
          </a:xfrm>
          <a:prstGeom prst="line">
            <a:avLst/>
          </a:prstGeom>
          <a:noFill/>
          <a:ln w="38100" cap="rnd" cmpd="sng" algn="ctr">
            <a:solidFill>
              <a:srgbClr val="272E3A"/>
            </a:solidFill>
            <a:prstDash val="solid"/>
            <a:tailEnd type="oval" w="lg" len="lg"/>
          </a:ln>
          <a:effectLst/>
        </p:spPr>
      </p:cxnSp>
      <p:grpSp>
        <p:nvGrpSpPr>
          <p:cNvPr id="38" name="Group 50">
            <a:extLst>
              <a:ext uri="{FF2B5EF4-FFF2-40B4-BE49-F238E27FC236}">
                <a16:creationId xmlns:a16="http://schemas.microsoft.com/office/drawing/2014/main" id="{29BF2C9D-8E80-4CA5-9399-578904B0F637}"/>
              </a:ext>
            </a:extLst>
          </p:cNvPr>
          <p:cNvGrpSpPr/>
          <p:nvPr/>
        </p:nvGrpSpPr>
        <p:grpSpPr>
          <a:xfrm>
            <a:off x="8847038" y="1988308"/>
            <a:ext cx="3229089" cy="1740624"/>
            <a:chOff x="19080096" y="3664067"/>
            <a:chExt cx="4487197" cy="3481700"/>
          </a:xfrm>
        </p:grpSpPr>
        <p:sp>
          <p:nvSpPr>
            <p:cNvPr id="39" name="TextBox 35">
              <a:extLst>
                <a:ext uri="{FF2B5EF4-FFF2-40B4-BE49-F238E27FC236}">
                  <a16:creationId xmlns:a16="http://schemas.microsoft.com/office/drawing/2014/main" id="{5655EB85-1F3F-42E4-9F88-959425898A6B}"/>
                </a:ext>
              </a:extLst>
            </p:cNvPr>
            <p:cNvSpPr txBox="1"/>
            <p:nvPr/>
          </p:nvSpPr>
          <p:spPr>
            <a:xfrm flipH="1">
              <a:off x="19080098" y="4002337"/>
              <a:ext cx="4487195" cy="1015538"/>
            </a:xfrm>
            <a:prstGeom prst="rect">
              <a:avLst/>
            </a:prstGeom>
            <a:noFill/>
          </p:spPr>
          <p:txBody>
            <a:bodyPr wrap="none" rtlCol="0">
              <a:spAutoFit/>
            </a:bodyPr>
            <a:lstStyle/>
            <a:p>
              <a:pPr defTabSz="228554">
                <a:defRPr/>
              </a:pPr>
              <a:r>
                <a:rPr lang="en-US" sz="2699" dirty="0">
                  <a:solidFill>
                    <a:srgbClr val="272E3A"/>
                  </a:solidFill>
                  <a:latin typeface="Open Sans Bold" panose="020B0806030504020204" pitchFamily="34" charset="0"/>
                  <a:ea typeface="Open Sans Bold" panose="020B0806030504020204" pitchFamily="34" charset="0"/>
                  <a:cs typeface="Open Sans Bold" panose="020B0806030504020204" pitchFamily="34" charset="0"/>
                </a:rPr>
                <a:t>Virtual Assets</a:t>
              </a:r>
            </a:p>
          </p:txBody>
        </p:sp>
        <p:sp>
          <p:nvSpPr>
            <p:cNvPr id="40" name="TextBox 36">
              <a:extLst>
                <a:ext uri="{FF2B5EF4-FFF2-40B4-BE49-F238E27FC236}">
                  <a16:creationId xmlns:a16="http://schemas.microsoft.com/office/drawing/2014/main" id="{B6EF05BE-7279-4BAC-B82B-7C9F95DB7C34}"/>
                </a:ext>
              </a:extLst>
            </p:cNvPr>
            <p:cNvSpPr txBox="1"/>
            <p:nvPr/>
          </p:nvSpPr>
          <p:spPr>
            <a:xfrm flipH="1">
              <a:off x="19080098" y="4802273"/>
              <a:ext cx="3716501" cy="554070"/>
            </a:xfrm>
            <a:prstGeom prst="rect">
              <a:avLst/>
            </a:prstGeom>
            <a:noFill/>
          </p:spPr>
          <p:txBody>
            <a:bodyPr wrap="none" rtlCol="0">
              <a:spAutoFit/>
            </a:bodyPr>
            <a:lstStyle/>
            <a:p>
              <a:pPr defTabSz="228554">
                <a:defRPr/>
              </a:pPr>
              <a:r>
                <a:rPr lang="en-US" sz="1200" dirty="0">
                  <a:solidFill>
                    <a:srgbClr val="272E3A"/>
                  </a:solidFill>
                  <a:latin typeface="Open Sans Light"/>
                </a:rPr>
                <a:t>Tradeable in-game items</a:t>
              </a:r>
            </a:p>
          </p:txBody>
        </p:sp>
        <p:sp>
          <p:nvSpPr>
            <p:cNvPr id="41" name="Rectangle 40">
              <a:extLst>
                <a:ext uri="{FF2B5EF4-FFF2-40B4-BE49-F238E27FC236}">
                  <a16:creationId xmlns:a16="http://schemas.microsoft.com/office/drawing/2014/main" id="{D697C0E7-E194-4B37-A3F5-86FF2577CC5E}"/>
                </a:ext>
              </a:extLst>
            </p:cNvPr>
            <p:cNvSpPr/>
            <p:nvPr/>
          </p:nvSpPr>
          <p:spPr>
            <a:xfrm flipH="1">
              <a:off x="19080098" y="3664067"/>
              <a:ext cx="3004291" cy="554070"/>
            </a:xfrm>
            <a:prstGeom prst="rect">
              <a:avLst/>
            </a:prstGeom>
          </p:spPr>
          <p:txBody>
            <a:bodyPr wrap="none">
              <a:spAutoFit/>
            </a:bodyPr>
            <a:lstStyle/>
            <a:p>
              <a:pPr defTabSz="228554">
                <a:defRPr/>
              </a:pPr>
              <a:r>
                <a:rPr lang="en-US" sz="1200" dirty="0">
                  <a:solidFill>
                    <a:srgbClr val="272E3A"/>
                  </a:solidFill>
                  <a:latin typeface="Open Sans Light"/>
                </a:rPr>
                <a:t>Gaming &amp; e-Sports</a:t>
              </a:r>
            </a:p>
          </p:txBody>
        </p:sp>
        <p:sp>
          <p:nvSpPr>
            <p:cNvPr id="42" name="TextBox 38">
              <a:extLst>
                <a:ext uri="{FF2B5EF4-FFF2-40B4-BE49-F238E27FC236}">
                  <a16:creationId xmlns:a16="http://schemas.microsoft.com/office/drawing/2014/main" id="{EF5902FB-7D2E-4C9A-A140-54A8165643F9}"/>
                </a:ext>
              </a:extLst>
            </p:cNvPr>
            <p:cNvSpPr txBox="1"/>
            <p:nvPr/>
          </p:nvSpPr>
          <p:spPr>
            <a:xfrm flipH="1">
              <a:off x="19080096" y="5483557"/>
              <a:ext cx="4276292" cy="1662210"/>
            </a:xfrm>
            <a:prstGeom prst="rect">
              <a:avLst/>
            </a:prstGeom>
            <a:noFill/>
          </p:spPr>
          <p:txBody>
            <a:bodyPr wrap="square" rtlCol="0">
              <a:spAutoFit/>
            </a:bodyPr>
            <a:lstStyle/>
            <a:p>
              <a:pPr defTabSz="228554">
                <a:defRPr/>
              </a:pPr>
              <a:r>
                <a:rPr lang="en-US" sz="1200" dirty="0">
                  <a:solidFill>
                    <a:srgbClr val="272E3A"/>
                  </a:solidFill>
                  <a:latin typeface="Open Sans Light"/>
                </a:rPr>
                <a:t>Use of ERC-721 standards creates the opportunity for unique items that can be bought and sold in virtual environments, with ownership verified on the blockchain.</a:t>
              </a:r>
            </a:p>
          </p:txBody>
        </p:sp>
      </p:grpSp>
      <p:cxnSp>
        <p:nvCxnSpPr>
          <p:cNvPr id="43" name="Straight Connector 41">
            <a:extLst>
              <a:ext uri="{FF2B5EF4-FFF2-40B4-BE49-F238E27FC236}">
                <a16:creationId xmlns:a16="http://schemas.microsoft.com/office/drawing/2014/main" id="{71065DDC-4A4C-4206-AB92-3DE2AD339C31}"/>
              </a:ext>
            </a:extLst>
          </p:cNvPr>
          <p:cNvCxnSpPr>
            <a:cxnSpLocks/>
          </p:cNvCxnSpPr>
          <p:nvPr/>
        </p:nvCxnSpPr>
        <p:spPr>
          <a:xfrm>
            <a:off x="8297338" y="5134351"/>
            <a:ext cx="459202" cy="0"/>
          </a:xfrm>
          <a:prstGeom prst="line">
            <a:avLst/>
          </a:prstGeom>
          <a:noFill/>
          <a:ln w="38100" cap="rnd" cmpd="sng" algn="ctr">
            <a:solidFill>
              <a:srgbClr val="272E3A"/>
            </a:solidFill>
            <a:prstDash val="solid"/>
            <a:tailEnd type="oval" w="lg" len="lg"/>
          </a:ln>
          <a:effectLst/>
        </p:spPr>
      </p:cxnSp>
      <p:grpSp>
        <p:nvGrpSpPr>
          <p:cNvPr id="44" name="Group 51">
            <a:extLst>
              <a:ext uri="{FF2B5EF4-FFF2-40B4-BE49-F238E27FC236}">
                <a16:creationId xmlns:a16="http://schemas.microsoft.com/office/drawing/2014/main" id="{918EB102-C22E-4C5D-B82F-79D88E536311}"/>
              </a:ext>
            </a:extLst>
          </p:cNvPr>
          <p:cNvGrpSpPr/>
          <p:nvPr/>
        </p:nvGrpSpPr>
        <p:grpSpPr>
          <a:xfrm>
            <a:off x="8586506" y="4259832"/>
            <a:ext cx="3229089" cy="2294622"/>
            <a:chOff x="17018983" y="7229578"/>
            <a:chExt cx="6459019" cy="4589840"/>
          </a:xfrm>
        </p:grpSpPr>
        <p:sp>
          <p:nvSpPr>
            <p:cNvPr id="45" name="TextBox 42">
              <a:extLst>
                <a:ext uri="{FF2B5EF4-FFF2-40B4-BE49-F238E27FC236}">
                  <a16:creationId xmlns:a16="http://schemas.microsoft.com/office/drawing/2014/main" id="{33C6849E-74F1-4F5E-B124-0885E91A894B}"/>
                </a:ext>
              </a:extLst>
            </p:cNvPr>
            <p:cNvSpPr txBox="1"/>
            <p:nvPr/>
          </p:nvSpPr>
          <p:spPr>
            <a:xfrm flipH="1">
              <a:off x="17018983" y="7567848"/>
              <a:ext cx="6459019" cy="1015538"/>
            </a:xfrm>
            <a:prstGeom prst="rect">
              <a:avLst/>
            </a:prstGeom>
            <a:noFill/>
          </p:spPr>
          <p:txBody>
            <a:bodyPr wrap="none" rtlCol="0">
              <a:spAutoFit/>
            </a:bodyPr>
            <a:lstStyle/>
            <a:p>
              <a:pPr defTabSz="228554">
                <a:defRPr/>
              </a:pPr>
              <a:r>
                <a:rPr lang="en-US" sz="2699" dirty="0">
                  <a:solidFill>
                    <a:srgbClr val="272E3A"/>
                  </a:solidFill>
                  <a:latin typeface="Open Sans Bold" panose="020B0806030504020204" pitchFamily="34" charset="0"/>
                  <a:ea typeface="Open Sans Bold" panose="020B0806030504020204" pitchFamily="34" charset="0"/>
                  <a:cs typeface="Open Sans Bold" panose="020B0806030504020204" pitchFamily="34" charset="0"/>
                </a:rPr>
                <a:t>Payment Processing</a:t>
              </a:r>
            </a:p>
          </p:txBody>
        </p:sp>
        <p:sp>
          <p:nvSpPr>
            <p:cNvPr id="46" name="TextBox 43">
              <a:extLst>
                <a:ext uri="{FF2B5EF4-FFF2-40B4-BE49-F238E27FC236}">
                  <a16:creationId xmlns:a16="http://schemas.microsoft.com/office/drawing/2014/main" id="{C902BD74-620F-4109-ABDE-86EEF9F239F1}"/>
                </a:ext>
              </a:extLst>
            </p:cNvPr>
            <p:cNvSpPr txBox="1"/>
            <p:nvPr/>
          </p:nvSpPr>
          <p:spPr>
            <a:xfrm flipH="1">
              <a:off x="17018983" y="8367784"/>
              <a:ext cx="3163586" cy="554070"/>
            </a:xfrm>
            <a:prstGeom prst="rect">
              <a:avLst/>
            </a:prstGeom>
            <a:noFill/>
          </p:spPr>
          <p:txBody>
            <a:bodyPr wrap="none" rtlCol="0">
              <a:spAutoFit/>
            </a:bodyPr>
            <a:lstStyle/>
            <a:p>
              <a:pPr defTabSz="228554">
                <a:defRPr/>
              </a:pPr>
              <a:r>
                <a:rPr lang="en-US" sz="1200" dirty="0">
                  <a:solidFill>
                    <a:srgbClr val="272E3A"/>
                  </a:solidFill>
                  <a:latin typeface="Open Sans Light"/>
                </a:rPr>
                <a:t>Increase Throughput</a:t>
              </a:r>
            </a:p>
          </p:txBody>
        </p:sp>
        <p:sp>
          <p:nvSpPr>
            <p:cNvPr id="47" name="Rectangle 46">
              <a:extLst>
                <a:ext uri="{FF2B5EF4-FFF2-40B4-BE49-F238E27FC236}">
                  <a16:creationId xmlns:a16="http://schemas.microsoft.com/office/drawing/2014/main" id="{D0EC44AC-1B5C-4521-A6D8-EF33ECFB38C0}"/>
                </a:ext>
              </a:extLst>
            </p:cNvPr>
            <p:cNvSpPr/>
            <p:nvPr/>
          </p:nvSpPr>
          <p:spPr>
            <a:xfrm flipH="1">
              <a:off x="17018983" y="7229578"/>
              <a:ext cx="2322092" cy="554070"/>
            </a:xfrm>
            <a:prstGeom prst="rect">
              <a:avLst/>
            </a:prstGeom>
          </p:spPr>
          <p:txBody>
            <a:bodyPr wrap="none">
              <a:spAutoFit/>
            </a:bodyPr>
            <a:lstStyle/>
            <a:p>
              <a:pPr defTabSz="228554">
                <a:defRPr/>
              </a:pPr>
              <a:r>
                <a:rPr lang="en-US" sz="1200" dirty="0">
                  <a:solidFill>
                    <a:srgbClr val="272E3A"/>
                  </a:solidFill>
                  <a:latin typeface="Open Sans Light"/>
                </a:rPr>
                <a:t>Unlock Capital</a:t>
              </a:r>
            </a:p>
          </p:txBody>
        </p:sp>
        <p:sp>
          <p:nvSpPr>
            <p:cNvPr id="48" name="TextBox 45">
              <a:extLst>
                <a:ext uri="{FF2B5EF4-FFF2-40B4-BE49-F238E27FC236}">
                  <a16:creationId xmlns:a16="http://schemas.microsoft.com/office/drawing/2014/main" id="{798F9FAE-057B-430A-A722-855E56E15EDC}"/>
                </a:ext>
              </a:extLst>
            </p:cNvPr>
            <p:cNvSpPr txBox="1"/>
            <p:nvPr/>
          </p:nvSpPr>
          <p:spPr>
            <a:xfrm flipH="1">
              <a:off x="17018983" y="9049068"/>
              <a:ext cx="4954773" cy="2770350"/>
            </a:xfrm>
            <a:prstGeom prst="rect">
              <a:avLst/>
            </a:prstGeom>
            <a:noFill/>
          </p:spPr>
          <p:txBody>
            <a:bodyPr wrap="square" rtlCol="0">
              <a:spAutoFit/>
            </a:bodyPr>
            <a:lstStyle/>
            <a:p>
              <a:pPr defTabSz="228554">
                <a:defRPr/>
              </a:pPr>
              <a:r>
                <a:rPr lang="en-US" sz="1200" dirty="0">
                  <a:solidFill>
                    <a:srgbClr val="272E3A"/>
                  </a:solidFill>
                  <a:latin typeface="Open Sans Light"/>
                </a:rPr>
                <a:t>For items such as trade financing and payable reconciliation, blockchain can execute pre-determined payment terms and even enable such activities as daily payments for employees or vendors.</a:t>
              </a:r>
            </a:p>
          </p:txBody>
        </p:sp>
      </p:grpSp>
      <p:pic>
        <p:nvPicPr>
          <p:cNvPr id="49" name="Picture 1">
            <a:extLst>
              <a:ext uri="{FF2B5EF4-FFF2-40B4-BE49-F238E27FC236}">
                <a16:creationId xmlns:a16="http://schemas.microsoft.com/office/drawing/2014/main" id="{B3219A82-18BE-490C-A67B-4558BD9912CA}"/>
              </a:ext>
            </a:extLst>
          </p:cNvPr>
          <p:cNvPicPr>
            <a:picLocks noChangeAspect="1"/>
          </p:cNvPicPr>
          <p:nvPr/>
        </p:nvPicPr>
        <p:blipFill>
          <a:blip r:embed="rId2"/>
          <a:stretch>
            <a:fillRect/>
          </a:stretch>
        </p:blipFill>
        <p:spPr>
          <a:xfrm>
            <a:off x="4426608" y="2883429"/>
            <a:ext cx="781050" cy="304800"/>
          </a:xfrm>
          <a:prstGeom prst="rect">
            <a:avLst/>
          </a:prstGeom>
        </p:spPr>
      </p:pic>
      <p:pic>
        <p:nvPicPr>
          <p:cNvPr id="50" name="Picture 2" descr="Image result for po.et logo">
            <a:extLst>
              <a:ext uri="{FF2B5EF4-FFF2-40B4-BE49-F238E27FC236}">
                <a16:creationId xmlns:a16="http://schemas.microsoft.com/office/drawing/2014/main" id="{4E3DDE2B-3C5E-4B6A-8666-F0955D4B575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36367" y="3270657"/>
            <a:ext cx="860814" cy="292174"/>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fig gaming logo">
            <a:extLst>
              <a:ext uri="{FF2B5EF4-FFF2-40B4-BE49-F238E27FC236}">
                <a16:creationId xmlns:a16="http://schemas.microsoft.com/office/drawing/2014/main" id="{0A144012-4E53-4661-BC76-2DFBCCFE46B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09170" y="2886468"/>
            <a:ext cx="695791" cy="33735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maersk logo">
            <a:extLst>
              <a:ext uri="{FF2B5EF4-FFF2-40B4-BE49-F238E27FC236}">
                <a16:creationId xmlns:a16="http://schemas.microsoft.com/office/drawing/2014/main" id="{85841270-F849-41CD-96E1-72C0DCF8C0F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85805" y="4607759"/>
            <a:ext cx="796400" cy="1823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debeers logo">
            <a:extLst>
              <a:ext uri="{FF2B5EF4-FFF2-40B4-BE49-F238E27FC236}">
                <a16:creationId xmlns:a16="http://schemas.microsoft.com/office/drawing/2014/main" id="{1FF30469-72DB-4A5E-B0BD-7DEE0D40E24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201370" y="4986462"/>
            <a:ext cx="1051858" cy="34349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Image result for fidelity logo">
            <a:extLst>
              <a:ext uri="{FF2B5EF4-FFF2-40B4-BE49-F238E27FC236}">
                <a16:creationId xmlns:a16="http://schemas.microsoft.com/office/drawing/2014/main" id="{15160FA8-A583-47E4-80AD-3393248AC61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897952" y="4947270"/>
            <a:ext cx="1066019" cy="27802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6" descr="Image result for monaco blockchain logo">
            <a:extLst>
              <a:ext uri="{FF2B5EF4-FFF2-40B4-BE49-F238E27FC236}">
                <a16:creationId xmlns:a16="http://schemas.microsoft.com/office/drawing/2014/main" id="{42F4ABDB-0BFB-4264-990A-BB944891F32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783883" y="4454400"/>
            <a:ext cx="1294155" cy="69189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8" descr="Image result for plair logo">
            <a:extLst>
              <a:ext uri="{FF2B5EF4-FFF2-40B4-BE49-F238E27FC236}">
                <a16:creationId xmlns:a16="http://schemas.microsoft.com/office/drawing/2014/main" id="{89A0E75F-3565-423B-9425-72539A4F614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072174" y="3378990"/>
            <a:ext cx="675054" cy="33752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7C7A4EB-1FB3-4E56-AFF5-20DEF8321AD8}"/>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129C2B09-437A-4DEC-8A3D-1B96C89CB9CA}"/>
              </a:ext>
            </a:extLst>
          </p:cNvPr>
          <p:cNvSpPr>
            <a:spLocks noGrp="1"/>
          </p:cNvSpPr>
          <p:nvPr>
            <p:ph type="sldNum" sz="quarter" idx="12"/>
          </p:nvPr>
        </p:nvSpPr>
        <p:spPr/>
        <p:txBody>
          <a:bodyPr/>
          <a:lstStyle/>
          <a:p>
            <a:fld id="{969D4634-323E-2A49-AAAE-19731FC6EAE2}" type="slidenum">
              <a:rPr lang="en-US" smtClean="0"/>
              <a:t>42</a:t>
            </a:fld>
            <a:endParaRPr lang="en-US"/>
          </a:p>
        </p:txBody>
      </p:sp>
      <p:pic>
        <p:nvPicPr>
          <p:cNvPr id="57" name="Picture 56" descr="A close up of a sign&#10;&#10;Description automatically generated">
            <a:extLst>
              <a:ext uri="{FF2B5EF4-FFF2-40B4-BE49-F238E27FC236}">
                <a16:creationId xmlns:a16="http://schemas.microsoft.com/office/drawing/2014/main" id="{F7B96EFB-B514-491F-9790-67FCE5B7E02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81102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300"/>
                                        <p:tgtEl>
                                          <p:spTgt spid="13"/>
                                        </p:tgtEl>
                                      </p:cBhvr>
                                    </p:animEffect>
                                  </p:childTnLst>
                                </p:cTn>
                              </p:par>
                              <p:par>
                                <p:cTn id="14" presetID="10" presetClass="entr" presetSubtype="0" fill="hold" grpId="1" nodeType="withEffect">
                                  <p:stCondLst>
                                    <p:cond delay="4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300"/>
                                        <p:tgtEl>
                                          <p:spTgt spid="21"/>
                                        </p:tgtEl>
                                      </p:cBhvr>
                                    </p:animEffect>
                                  </p:childTnLst>
                                </p:cTn>
                              </p:par>
                              <p:par>
                                <p:cTn id="17" presetID="10" presetClass="entr" presetSubtype="0" fill="hold" grpId="1"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300"/>
                                        <p:tgtEl>
                                          <p:spTgt spid="22"/>
                                        </p:tgtEl>
                                      </p:cBhvr>
                                    </p:animEffect>
                                  </p:childTnLst>
                                </p:cTn>
                              </p:par>
                              <p:par>
                                <p:cTn id="20" presetID="10" presetClass="entr" presetSubtype="0" fill="hold" grpId="1" nodeType="withEffect">
                                  <p:stCondLst>
                                    <p:cond delay="6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childTnLst>
                                </p:cTn>
                              </p:par>
                              <p:par>
                                <p:cTn id="23" presetID="49" presetClass="entr" presetSubtype="0" decel="10000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360"/>
                                          </p:val>
                                        </p:tav>
                                        <p:tav tm="100000">
                                          <p:val>
                                            <p:fltVal val="0"/>
                                          </p:val>
                                        </p:tav>
                                      </p:tavLst>
                                    </p:anim>
                                    <p:animEffect transition="in" filter="fade">
                                      <p:cBhvr>
                                        <p:cTn id="28" dur="500"/>
                                        <p:tgtEl>
                                          <p:spTgt spid="9"/>
                                        </p:tgtEl>
                                      </p:cBhvr>
                                    </p:animEffect>
                                  </p:childTnLst>
                                </p:cTn>
                              </p:par>
                              <p:par>
                                <p:cTn id="29" presetID="1" presetClass="path" presetSubtype="0" repeatCount="indefinite" fill="hold" grpId="0" nodeType="withEffect">
                                  <p:stCondLst>
                                    <p:cond delay="600"/>
                                  </p:stCondLst>
                                  <p:childTnLst>
                                    <p:animMotion origin="layout" path="M -0.00085 -0.00023 C -0.02135 0.05822 -0.10721 0.02882 -0.19282 -0.06644 C -0.27796 -0.16076 -0.33069 -0.28588 -0.31018 -0.34387 C -0.28987 -0.40208 -0.20414 -0.37211 -0.11841 -0.27743 C -0.03314 -0.18241 0.01966 -0.05822 -0.00085 -0.00023 Z " pathEditMode="relative" rAng="7320000" ptsTypes="AAAAA">
                                      <p:cBhvr>
                                        <p:cTn id="30" dur="2100" fill="hold"/>
                                        <p:tgtEl>
                                          <p:spTgt spid="23"/>
                                        </p:tgtEl>
                                        <p:attrNameLst>
                                          <p:attrName>ppt_x</p:attrName>
                                          <p:attrName>ppt_y</p:attrName>
                                        </p:attrNameLst>
                                      </p:cBhvr>
                                      <p:rCtr x="-15467" y="-17164"/>
                                    </p:animMotion>
                                  </p:childTnLst>
                                </p:cTn>
                              </p:par>
                              <p:par>
                                <p:cTn id="31" presetID="1" presetClass="path" presetSubtype="0" repeatCount="indefinite" fill="hold" grpId="0" nodeType="withEffect">
                                  <p:stCondLst>
                                    <p:cond delay="0"/>
                                  </p:stCondLst>
                                  <p:childTnLst>
                                    <p:animMotion origin="layout" path="M -4.90431E-6 9.25926E-7 C 0.03861 9.25926E-7 0.07005 0.14525 0.07005 0.32454 C 0.07005 0.5037 0.03861 0.64919 -4.90431E-6 0.64919 C -0.03866 0.64919 -0.06997 0.5037 -0.06997 0.32454 C -0.06997 0.14525 -0.03866 9.25926E-7 -4.90431E-6 9.25926E-7 Z " pathEditMode="relative" rAng="0" ptsTypes="AAAAA">
                                      <p:cBhvr>
                                        <p:cTn id="32" dur="4000" fill="hold"/>
                                        <p:tgtEl>
                                          <p:spTgt spid="21"/>
                                        </p:tgtEl>
                                        <p:attrNameLst>
                                          <p:attrName>ppt_x</p:attrName>
                                          <p:attrName>ppt_y</p:attrName>
                                        </p:attrNameLst>
                                      </p:cBhvr>
                                      <p:rCtr x="0" y="32454"/>
                                    </p:animMotion>
                                  </p:childTnLst>
                                </p:cTn>
                              </p:par>
                              <p:par>
                                <p:cTn id="33" presetID="1" presetClass="path" presetSubtype="0" repeatCount="indefinite" fill="hold" grpId="0" nodeType="withEffect">
                                  <p:stCondLst>
                                    <p:cond delay="0"/>
                                  </p:stCondLst>
                                  <p:childTnLst>
                                    <p:animMotion origin="layout" path="M -0.00026 -0.00162 C 0.02083 0.05614 -0.03053 0.18229 -0.11509 0.27986 C -0.19932 0.37732 -0.28538 0.40938 -0.30627 0.35185 C -0.32736 0.29456 -0.27581 0.16875 -0.19131 0.07095 C -0.10682 -0.0265 -0.02115 -0.05903 -0.00026 -0.00162 Z " pathEditMode="relative" rAng="3420000" ptsTypes="AAAAA">
                                      <p:cBhvr>
                                        <p:cTn id="34" dur="3300" fill="hold"/>
                                        <p:tgtEl>
                                          <p:spTgt spid="22"/>
                                        </p:tgtEl>
                                        <p:attrNameLst>
                                          <p:attrName>ppt_x</p:attrName>
                                          <p:attrName>ppt_y</p:attrName>
                                        </p:attrNameLst>
                                      </p:cBhvr>
                                      <p:rCtr x="-15284" y="17697"/>
                                    </p:animMotion>
                                  </p:childTnLst>
                                </p:cTn>
                              </p:par>
                              <p:par>
                                <p:cTn id="35" presetID="49" presetClass="entr" presetSubtype="0" decel="10000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300" fill="hold"/>
                                        <p:tgtEl>
                                          <p:spTgt spid="14"/>
                                        </p:tgtEl>
                                        <p:attrNameLst>
                                          <p:attrName>ppt_w</p:attrName>
                                        </p:attrNameLst>
                                      </p:cBhvr>
                                      <p:tavLst>
                                        <p:tav tm="0">
                                          <p:val>
                                            <p:fltVal val="0"/>
                                          </p:val>
                                        </p:tav>
                                        <p:tav tm="100000">
                                          <p:val>
                                            <p:strVal val="#ppt_w"/>
                                          </p:val>
                                        </p:tav>
                                      </p:tavLst>
                                    </p:anim>
                                    <p:anim calcmode="lin" valueType="num">
                                      <p:cBhvr>
                                        <p:cTn id="38" dur="300" fill="hold"/>
                                        <p:tgtEl>
                                          <p:spTgt spid="14"/>
                                        </p:tgtEl>
                                        <p:attrNameLst>
                                          <p:attrName>ppt_h</p:attrName>
                                        </p:attrNameLst>
                                      </p:cBhvr>
                                      <p:tavLst>
                                        <p:tav tm="0">
                                          <p:val>
                                            <p:fltVal val="0"/>
                                          </p:val>
                                        </p:tav>
                                        <p:tav tm="100000">
                                          <p:val>
                                            <p:strVal val="#ppt_h"/>
                                          </p:val>
                                        </p:tav>
                                      </p:tavLst>
                                    </p:anim>
                                    <p:anim calcmode="lin" valueType="num">
                                      <p:cBhvr>
                                        <p:cTn id="39" dur="300" fill="hold"/>
                                        <p:tgtEl>
                                          <p:spTgt spid="14"/>
                                        </p:tgtEl>
                                        <p:attrNameLst>
                                          <p:attrName>style.rotation</p:attrName>
                                        </p:attrNameLst>
                                      </p:cBhvr>
                                      <p:tavLst>
                                        <p:tav tm="0">
                                          <p:val>
                                            <p:fltVal val="360"/>
                                          </p:val>
                                        </p:tav>
                                        <p:tav tm="100000">
                                          <p:val>
                                            <p:fltVal val="0"/>
                                          </p:val>
                                        </p:tav>
                                      </p:tavLst>
                                    </p:anim>
                                    <p:animEffect transition="in" filter="fade">
                                      <p:cBhvr>
                                        <p:cTn id="40" dur="300"/>
                                        <p:tgtEl>
                                          <p:spTgt spid="14"/>
                                        </p:tgtEl>
                                      </p:cBhvr>
                                    </p:animEffect>
                                  </p:childTnLst>
                                </p:cTn>
                              </p:par>
                              <p:par>
                                <p:cTn id="41" presetID="22" presetClass="entr" presetSubtype="2" fill="hold" nodeType="withEffect">
                                  <p:stCondLst>
                                    <p:cond delay="300"/>
                                  </p:stCondLst>
                                  <p:childTnLst>
                                    <p:set>
                                      <p:cBhvr>
                                        <p:cTn id="42" dur="1" fill="hold">
                                          <p:stCondLst>
                                            <p:cond delay="0"/>
                                          </p:stCondLst>
                                        </p:cTn>
                                        <p:tgtEl>
                                          <p:spTgt spid="25"/>
                                        </p:tgtEl>
                                        <p:attrNameLst>
                                          <p:attrName>style.visibility</p:attrName>
                                        </p:attrNameLst>
                                      </p:cBhvr>
                                      <p:to>
                                        <p:strVal val="visible"/>
                                      </p:to>
                                    </p:set>
                                    <p:animEffect transition="in" filter="wipe(right)">
                                      <p:cBhvr>
                                        <p:cTn id="43" dur="300"/>
                                        <p:tgtEl>
                                          <p:spTgt spid="25"/>
                                        </p:tgtEl>
                                      </p:cBhvr>
                                    </p:animEffect>
                                  </p:childTnLst>
                                </p:cTn>
                              </p:par>
                              <p:par>
                                <p:cTn id="44" presetID="22" presetClass="entr" presetSubtype="2" fill="hold" nodeType="withEffect">
                                  <p:stCondLst>
                                    <p:cond delay="500"/>
                                  </p:stCondLst>
                                  <p:childTnLst>
                                    <p:set>
                                      <p:cBhvr>
                                        <p:cTn id="45" dur="1" fill="hold">
                                          <p:stCondLst>
                                            <p:cond delay="0"/>
                                          </p:stCondLst>
                                        </p:cTn>
                                        <p:tgtEl>
                                          <p:spTgt spid="31"/>
                                        </p:tgtEl>
                                        <p:attrNameLst>
                                          <p:attrName>style.visibility</p:attrName>
                                        </p:attrNameLst>
                                      </p:cBhvr>
                                      <p:to>
                                        <p:strVal val="visible"/>
                                      </p:to>
                                    </p:set>
                                    <p:animEffect transition="in" filter="wipe(right)">
                                      <p:cBhvr>
                                        <p:cTn id="46" dur="300"/>
                                        <p:tgtEl>
                                          <p:spTgt spid="31"/>
                                        </p:tgtEl>
                                      </p:cBhvr>
                                    </p:animEffect>
                                  </p:childTnLst>
                                </p:cTn>
                              </p:par>
                              <p:par>
                                <p:cTn id="47" presetID="22" presetClass="entr" presetSubtype="8" fill="hold" nodeType="withEffect">
                                  <p:stCondLst>
                                    <p:cond delay="70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300"/>
                                        <p:tgtEl>
                                          <p:spTgt spid="43"/>
                                        </p:tgtEl>
                                      </p:cBhvr>
                                    </p:animEffect>
                                  </p:childTnLst>
                                </p:cTn>
                              </p:par>
                              <p:par>
                                <p:cTn id="50" presetID="22" presetClass="entr" presetSubtype="8" fill="hold" nodeType="withEffect">
                                  <p:stCondLst>
                                    <p:cond delay="90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300"/>
                                        <p:tgtEl>
                                          <p:spTgt spid="37"/>
                                        </p:tgtEl>
                                      </p:cBhvr>
                                    </p:animEffect>
                                  </p:childTnLst>
                                </p:cTn>
                              </p:par>
                              <p:par>
                                <p:cTn id="53" presetID="10" presetClass="entr" presetSubtype="0" fill="hold" nodeType="withEffect">
                                  <p:stCondLst>
                                    <p:cond delay="50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300"/>
                                        <p:tgtEl>
                                          <p:spTgt spid="26"/>
                                        </p:tgtEl>
                                      </p:cBhvr>
                                    </p:animEffect>
                                  </p:childTnLst>
                                </p:cTn>
                              </p:par>
                              <p:par>
                                <p:cTn id="56" presetID="10" presetClass="entr" presetSubtype="0" fill="hold" nodeType="withEffect">
                                  <p:stCondLst>
                                    <p:cond delay="7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300"/>
                                        <p:tgtEl>
                                          <p:spTgt spid="32"/>
                                        </p:tgtEl>
                                      </p:cBhvr>
                                    </p:animEffect>
                                  </p:childTnLst>
                                </p:cTn>
                              </p:par>
                              <p:par>
                                <p:cTn id="59" presetID="10" presetClass="entr" presetSubtype="0" fill="hold" nodeType="withEffect">
                                  <p:stCondLst>
                                    <p:cond delay="90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300"/>
                                        <p:tgtEl>
                                          <p:spTgt spid="44"/>
                                        </p:tgtEl>
                                      </p:cBhvr>
                                    </p:animEffect>
                                  </p:childTnLst>
                                </p:cTn>
                              </p:par>
                              <p:par>
                                <p:cTn id="62" presetID="10" presetClass="entr" presetSubtype="0" fill="hold" nodeType="withEffect">
                                  <p:stCondLst>
                                    <p:cond delay="100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21" grpId="0" animBg="1"/>
      <p:bldP spid="21" grpId="1" animBg="1"/>
      <p:bldP spid="22" grpId="0" animBg="1"/>
      <p:bldP spid="22" grpId="1" animBg="1"/>
      <p:bldP spid="23" grpId="0" animBg="1"/>
      <p:bldP spid="2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69F4FB-FCA5-0146-954F-0EE764F0F100}"/>
              </a:ext>
            </a:extLst>
          </p:cNvPr>
          <p:cNvGrpSpPr/>
          <p:nvPr/>
        </p:nvGrpSpPr>
        <p:grpSpPr>
          <a:xfrm>
            <a:off x="504565" y="503531"/>
            <a:ext cx="842318" cy="142859"/>
            <a:chOff x="4905268" y="647437"/>
            <a:chExt cx="1452783" cy="151580"/>
          </a:xfrm>
        </p:grpSpPr>
        <p:sp>
          <p:nvSpPr>
            <p:cNvPr id="15" name="Round Same Side Corner Rectangle 14">
              <a:extLst>
                <a:ext uri="{FF2B5EF4-FFF2-40B4-BE49-F238E27FC236}">
                  <a16:creationId xmlns:a16="http://schemas.microsoft.com/office/drawing/2014/main" id="{936D3441-524E-DA49-A5FF-4F992B0C915B}"/>
                </a:ext>
              </a:extLst>
            </p:cNvPr>
            <p:cNvSpPr/>
            <p:nvPr/>
          </p:nvSpPr>
          <p:spPr>
            <a:xfrm rot="5400000">
              <a:off x="5919065" y="360030"/>
              <a:ext cx="151580" cy="726393"/>
            </a:xfrm>
            <a:prstGeom prst="round2SameRect">
              <a:avLst>
                <a:gd name="adj1" fmla="val 50000"/>
                <a:gd name="adj2" fmla="val 0"/>
              </a:avLst>
            </a:prstGeom>
            <a:solidFill>
              <a:srgbClr val="D8E6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Same Side Corner Rectangle 16">
              <a:extLst>
                <a:ext uri="{FF2B5EF4-FFF2-40B4-BE49-F238E27FC236}">
                  <a16:creationId xmlns:a16="http://schemas.microsoft.com/office/drawing/2014/main" id="{7E87D3F0-DC89-224E-A838-AEF41918E929}"/>
                </a:ext>
              </a:extLst>
            </p:cNvPr>
            <p:cNvSpPr/>
            <p:nvPr/>
          </p:nvSpPr>
          <p:spPr>
            <a:xfrm rot="16200000">
              <a:off x="5192675" y="360031"/>
              <a:ext cx="151578" cy="726391"/>
            </a:xfrm>
            <a:prstGeom prst="round2SameRect">
              <a:avLst>
                <a:gd name="adj1" fmla="val 50000"/>
                <a:gd name="adj2" fmla="val 0"/>
              </a:avLst>
            </a:prstGeom>
            <a:solidFill>
              <a:srgbClr val="42D9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a:extLst>
              <a:ext uri="{FF2B5EF4-FFF2-40B4-BE49-F238E27FC236}">
                <a16:creationId xmlns:a16="http://schemas.microsoft.com/office/drawing/2014/main" id="{7399C85D-DE8E-3E4B-AD2F-E90563AB25E5}"/>
              </a:ext>
            </a:extLst>
          </p:cNvPr>
          <p:cNvSpPr txBox="1">
            <a:spLocks/>
          </p:cNvSpPr>
          <p:nvPr/>
        </p:nvSpPr>
        <p:spPr>
          <a:xfrm>
            <a:off x="504565" y="649008"/>
            <a:ext cx="10515600" cy="5863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solidFill>
                  <a:srgbClr val="344960"/>
                </a:solidFill>
                <a:latin typeface="Helvetica Neue" panose="02000503000000020004" pitchFamily="2" charset="0"/>
                <a:ea typeface="Helvetica Neue" panose="02000503000000020004" pitchFamily="2" charset="0"/>
                <a:cs typeface="Helvetica Neue" panose="02000503000000020004" pitchFamily="2" charset="0"/>
              </a:rPr>
              <a:t>Initial Coins Offering: a strategic perspective</a:t>
            </a:r>
          </a:p>
        </p:txBody>
      </p:sp>
      <p:sp>
        <p:nvSpPr>
          <p:cNvPr id="19" name="Title 1">
            <a:extLst>
              <a:ext uri="{FF2B5EF4-FFF2-40B4-BE49-F238E27FC236}">
                <a16:creationId xmlns:a16="http://schemas.microsoft.com/office/drawing/2014/main" id="{CFF9BBEC-32CE-7042-8D3F-D9A08B5F2511}"/>
              </a:ext>
            </a:extLst>
          </p:cNvPr>
          <p:cNvSpPr txBox="1">
            <a:spLocks/>
          </p:cNvSpPr>
          <p:nvPr/>
        </p:nvSpPr>
        <p:spPr>
          <a:xfrm>
            <a:off x="504565" y="1232178"/>
            <a:ext cx="10515600" cy="3666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ICO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underlying</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technology</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Blockchain,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benefits</a:t>
            </a:r>
            <a:r>
              <a:rPr lang="fr-FR"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 &amp; </a:t>
            </a:r>
            <a:r>
              <a:rPr lang="fr-FR" sz="2500" dirty="0" err="1">
                <a:solidFill>
                  <a:srgbClr val="0190D4"/>
                </a:solidFill>
                <a:latin typeface="Helvetica Neue" panose="02000503000000020004" pitchFamily="2" charset="0"/>
                <a:ea typeface="Helvetica Neue" panose="02000503000000020004" pitchFamily="2" charset="0"/>
                <a:cs typeface="Helvetica Neue" panose="02000503000000020004" pitchFamily="2" charset="0"/>
              </a:rPr>
              <a:t>limits</a:t>
            </a:r>
            <a:endParaRPr lang="en-GB" sz="2500" dirty="0">
              <a:solidFill>
                <a:srgbClr val="0190D4"/>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Image 8">
            <a:extLst>
              <a:ext uri="{FF2B5EF4-FFF2-40B4-BE49-F238E27FC236}">
                <a16:creationId xmlns:a16="http://schemas.microsoft.com/office/drawing/2014/main" id="{2C833B38-F865-467D-8E39-A7B7CE06AD8A}"/>
              </a:ext>
            </a:extLst>
          </p:cNvPr>
          <p:cNvPicPr>
            <a:picLocks noChangeAspect="1"/>
          </p:cNvPicPr>
          <p:nvPr/>
        </p:nvPicPr>
        <p:blipFill>
          <a:blip r:embed="rId2" cstate="screen">
            <a:alphaModFix amt="85000"/>
            <a:extLst>
              <a:ext uri="{28A0092B-C50C-407E-A947-70E740481C1C}">
                <a14:useLocalDpi xmlns:a14="http://schemas.microsoft.com/office/drawing/2010/main"/>
              </a:ext>
            </a:extLst>
          </a:blip>
          <a:stretch>
            <a:fillRect/>
          </a:stretch>
        </p:blipFill>
        <p:spPr>
          <a:xfrm>
            <a:off x="884424" y="3424484"/>
            <a:ext cx="4151628" cy="319736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grpSp>
        <p:nvGrpSpPr>
          <p:cNvPr id="10" name="Group 24">
            <a:extLst>
              <a:ext uri="{FF2B5EF4-FFF2-40B4-BE49-F238E27FC236}">
                <a16:creationId xmlns:a16="http://schemas.microsoft.com/office/drawing/2014/main" id="{9C327390-4D63-4168-9AAC-A301D5215130}"/>
              </a:ext>
            </a:extLst>
          </p:cNvPr>
          <p:cNvGrpSpPr/>
          <p:nvPr/>
        </p:nvGrpSpPr>
        <p:grpSpPr>
          <a:xfrm>
            <a:off x="4985504" y="5269281"/>
            <a:ext cx="2230195" cy="1791376"/>
            <a:chOff x="9963102" y="3978728"/>
            <a:chExt cx="4460970" cy="3583218"/>
          </a:xfrm>
        </p:grpSpPr>
        <p:sp>
          <p:nvSpPr>
            <p:cNvPr id="12" name="Rectangle: Rounded Corners 25">
              <a:extLst>
                <a:ext uri="{FF2B5EF4-FFF2-40B4-BE49-F238E27FC236}">
                  <a16:creationId xmlns:a16="http://schemas.microsoft.com/office/drawing/2014/main" id="{50FA20B5-C28E-436C-BB04-9F1CDA537789}"/>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13" name="Rectangle: Rounded Corners 26">
              <a:extLst>
                <a:ext uri="{FF2B5EF4-FFF2-40B4-BE49-F238E27FC236}">
                  <a16:creationId xmlns:a16="http://schemas.microsoft.com/office/drawing/2014/main" id="{D23D8CF8-CF80-494B-8F35-DBD835535137}"/>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9050" cap="rnd" cmpd="sng" algn="ctr">
              <a:noFill/>
              <a:prstDash val="solid"/>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14" name="Rectangle: Rounded Corners 27">
              <a:extLst>
                <a:ext uri="{FF2B5EF4-FFF2-40B4-BE49-F238E27FC236}">
                  <a16:creationId xmlns:a16="http://schemas.microsoft.com/office/drawing/2014/main" id="{2FEB28CF-55AA-4B4D-8EFE-780B376D28BD}"/>
                </a:ext>
              </a:extLst>
            </p:cNvPr>
            <p:cNvSpPr/>
            <p:nvPr/>
          </p:nvSpPr>
          <p:spPr>
            <a:xfrm>
              <a:off x="10165874" y="4343400"/>
              <a:ext cx="4055427" cy="2057400"/>
            </a:xfrm>
            <a:prstGeom prst="roundRect">
              <a:avLst>
                <a:gd name="adj" fmla="val 50000"/>
              </a:avLst>
            </a:prstGeom>
            <a:solidFill>
              <a:srgbClr val="24B3DA">
                <a:lumMod val="60000"/>
                <a:lumOff val="40000"/>
              </a:srgbClr>
            </a:solidFill>
            <a:ln w="19050" cap="rnd" cmpd="sng" algn="ctr">
              <a:noFill/>
              <a:prstDash val="solid"/>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1" name="Rectangle: Rounded Corners 28">
              <a:extLst>
                <a:ext uri="{FF2B5EF4-FFF2-40B4-BE49-F238E27FC236}">
                  <a16:creationId xmlns:a16="http://schemas.microsoft.com/office/drawing/2014/main" id="{16048BBA-B9D4-4405-9FFF-5C90B9075067}"/>
                </a:ext>
              </a:extLst>
            </p:cNvPr>
            <p:cNvSpPr/>
            <p:nvPr/>
          </p:nvSpPr>
          <p:spPr>
            <a:xfrm>
              <a:off x="11048993" y="5983111"/>
              <a:ext cx="2289184" cy="300279"/>
            </a:xfrm>
            <a:prstGeom prst="roundRect">
              <a:avLst>
                <a:gd name="adj" fmla="val 50000"/>
              </a:avLst>
            </a:prstGeom>
            <a:solidFill>
              <a:srgbClr val="56CADC">
                <a:lumMod val="20000"/>
                <a:lumOff val="80000"/>
                <a:alpha val="35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sp>
          <p:nvSpPr>
            <p:cNvPr id="22" name="TextBox 29">
              <a:extLst>
                <a:ext uri="{FF2B5EF4-FFF2-40B4-BE49-F238E27FC236}">
                  <a16:creationId xmlns:a16="http://schemas.microsoft.com/office/drawing/2014/main" id="{BA59768A-55A9-48D2-AC9B-7B6F369CFDB4}"/>
                </a:ext>
              </a:extLst>
            </p:cNvPr>
            <p:cNvSpPr txBox="1"/>
            <p:nvPr/>
          </p:nvSpPr>
          <p:spPr>
            <a:xfrm>
              <a:off x="10544988" y="4771935"/>
              <a:ext cx="3406503" cy="1169702"/>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 Standardization </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and regulation </a:t>
              </a:r>
            </a:p>
          </p:txBody>
        </p:sp>
        <p:sp>
          <p:nvSpPr>
            <p:cNvPr id="23" name="Rectangle: Rounded Corners 30">
              <a:extLst>
                <a:ext uri="{FF2B5EF4-FFF2-40B4-BE49-F238E27FC236}">
                  <a16:creationId xmlns:a16="http://schemas.microsoft.com/office/drawing/2014/main" id="{090670B6-24E8-4C87-8BB4-3D051EB20377}"/>
                </a:ext>
              </a:extLst>
            </p:cNvPr>
            <p:cNvSpPr/>
            <p:nvPr/>
          </p:nvSpPr>
          <p:spPr>
            <a:xfrm>
              <a:off x="10808631" y="4579004"/>
              <a:ext cx="2769912" cy="399673"/>
            </a:xfrm>
            <a:prstGeom prst="roundRect">
              <a:avLst>
                <a:gd name="adj" fmla="val 50000"/>
              </a:avLst>
            </a:prstGeom>
            <a:solidFill>
              <a:srgbClr val="56CADC">
                <a:lumMod val="20000"/>
                <a:lumOff val="80000"/>
                <a:alpha val="61000"/>
              </a:srgbClr>
            </a:solidFill>
            <a:ln w="19050" cap="rnd" cmpd="sng" algn="ctr">
              <a:noFill/>
              <a:prstDash val="solid"/>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Open Sans Light"/>
                <a:ea typeface="+mn-ea"/>
                <a:cs typeface="+mn-cs"/>
              </a:endParaRPr>
            </a:p>
          </p:txBody>
        </p:sp>
      </p:grpSp>
      <p:grpSp>
        <p:nvGrpSpPr>
          <p:cNvPr id="24" name="Group 9">
            <a:extLst>
              <a:ext uri="{FF2B5EF4-FFF2-40B4-BE49-F238E27FC236}">
                <a16:creationId xmlns:a16="http://schemas.microsoft.com/office/drawing/2014/main" id="{724F7979-D24B-4F36-B064-AADA36B5DC45}"/>
              </a:ext>
            </a:extLst>
          </p:cNvPr>
          <p:cNvGrpSpPr/>
          <p:nvPr/>
        </p:nvGrpSpPr>
        <p:grpSpPr>
          <a:xfrm>
            <a:off x="4916559" y="1583452"/>
            <a:ext cx="2230195" cy="1791376"/>
            <a:chOff x="9963102" y="3978728"/>
            <a:chExt cx="4460970" cy="3583218"/>
          </a:xfrm>
        </p:grpSpPr>
        <p:sp>
          <p:nvSpPr>
            <p:cNvPr id="25" name="Rectangle: Rounded Corners 6">
              <a:extLst>
                <a:ext uri="{FF2B5EF4-FFF2-40B4-BE49-F238E27FC236}">
                  <a16:creationId xmlns:a16="http://schemas.microsoft.com/office/drawing/2014/main" id="{290A2EBC-C260-495D-896B-62556A59E06C}"/>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26" name="Rectangle: Rounded Corners 5">
              <a:extLst>
                <a:ext uri="{FF2B5EF4-FFF2-40B4-BE49-F238E27FC236}">
                  <a16:creationId xmlns:a16="http://schemas.microsoft.com/office/drawing/2014/main" id="{04AB2B82-2C9E-46B8-8FF2-9D658675A80B}"/>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27" name="Rectangle: Rounded Corners 1">
              <a:extLst>
                <a:ext uri="{FF2B5EF4-FFF2-40B4-BE49-F238E27FC236}">
                  <a16:creationId xmlns:a16="http://schemas.microsoft.com/office/drawing/2014/main" id="{85A22A2B-4CD8-4C8A-AD1F-78777BAEF22E}"/>
                </a:ext>
              </a:extLst>
            </p:cNvPr>
            <p:cNvSpPr/>
            <p:nvPr/>
          </p:nvSpPr>
          <p:spPr>
            <a:xfrm>
              <a:off x="10165874" y="4343400"/>
              <a:ext cx="4055427" cy="2057400"/>
            </a:xfrm>
            <a:prstGeom prst="roundRect">
              <a:avLst>
                <a:gd name="adj" fmla="val 50000"/>
              </a:avLst>
            </a:prstGeom>
            <a:solidFill>
              <a:srgbClr val="24B3DA">
                <a:lumMod val="50000"/>
              </a:srgbClr>
            </a:solidFill>
            <a:ln w="12700" cap="flat" cmpd="sng" algn="ctr">
              <a:noFill/>
              <a:prstDash val="solid"/>
              <a:miter lim="800000"/>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28" name="Rectangle: Rounded Corners 4">
              <a:extLst>
                <a:ext uri="{FF2B5EF4-FFF2-40B4-BE49-F238E27FC236}">
                  <a16:creationId xmlns:a16="http://schemas.microsoft.com/office/drawing/2014/main" id="{9EABD2DC-8ABF-43E0-96DC-3BF53C7A9058}"/>
                </a:ext>
              </a:extLst>
            </p:cNvPr>
            <p:cNvSpPr/>
            <p:nvPr/>
          </p:nvSpPr>
          <p:spPr>
            <a:xfrm>
              <a:off x="11048995" y="5940601"/>
              <a:ext cx="2289184" cy="300280"/>
            </a:xfrm>
            <a:prstGeom prst="roundRect">
              <a:avLst>
                <a:gd name="adj" fmla="val 50000"/>
              </a:avLst>
            </a:prstGeom>
            <a:solidFill>
              <a:srgbClr val="8C9B9C">
                <a:lumMod val="20000"/>
                <a:lumOff val="80000"/>
                <a:alpha val="35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29" name="TextBox 7">
              <a:extLst>
                <a:ext uri="{FF2B5EF4-FFF2-40B4-BE49-F238E27FC236}">
                  <a16:creationId xmlns:a16="http://schemas.microsoft.com/office/drawing/2014/main" id="{1B6104FD-0CF2-4D4E-99B5-951A2FBB9166}"/>
                </a:ext>
              </a:extLst>
            </p:cNvPr>
            <p:cNvSpPr txBox="1"/>
            <p:nvPr/>
          </p:nvSpPr>
          <p:spPr>
            <a:xfrm>
              <a:off x="10314294" y="4688792"/>
              <a:ext cx="3758571" cy="1169702"/>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Cryptocurrencies</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exchanges security</a:t>
              </a:r>
            </a:p>
          </p:txBody>
        </p:sp>
        <p:sp>
          <p:nvSpPr>
            <p:cNvPr id="30" name="Rectangle: Rounded Corners 3">
              <a:extLst>
                <a:ext uri="{FF2B5EF4-FFF2-40B4-BE49-F238E27FC236}">
                  <a16:creationId xmlns:a16="http://schemas.microsoft.com/office/drawing/2014/main" id="{F9F987BC-6E25-42E1-AA05-526E77ED9D84}"/>
                </a:ext>
              </a:extLst>
            </p:cNvPr>
            <p:cNvSpPr/>
            <p:nvPr/>
          </p:nvSpPr>
          <p:spPr>
            <a:xfrm>
              <a:off x="10808631" y="4579004"/>
              <a:ext cx="2769912" cy="399673"/>
            </a:xfrm>
            <a:prstGeom prst="roundRect">
              <a:avLst>
                <a:gd name="adj" fmla="val 50000"/>
              </a:avLst>
            </a:prstGeom>
            <a:solidFill>
              <a:srgbClr val="8C9B9C">
                <a:lumMod val="20000"/>
                <a:lumOff val="80000"/>
                <a:alpha val="61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grpSp>
      <p:grpSp>
        <p:nvGrpSpPr>
          <p:cNvPr id="31" name="Group 10">
            <a:extLst>
              <a:ext uri="{FF2B5EF4-FFF2-40B4-BE49-F238E27FC236}">
                <a16:creationId xmlns:a16="http://schemas.microsoft.com/office/drawing/2014/main" id="{0CC2F641-F055-4DB1-96EA-B6D6850DC5D3}"/>
              </a:ext>
            </a:extLst>
          </p:cNvPr>
          <p:cNvGrpSpPr/>
          <p:nvPr/>
        </p:nvGrpSpPr>
        <p:grpSpPr>
          <a:xfrm>
            <a:off x="4925757" y="2807174"/>
            <a:ext cx="2230195" cy="1791376"/>
            <a:chOff x="9963102" y="3978728"/>
            <a:chExt cx="4460970" cy="3583218"/>
          </a:xfrm>
        </p:grpSpPr>
        <p:sp>
          <p:nvSpPr>
            <p:cNvPr id="32" name="Rectangle: Rounded Corners 11">
              <a:extLst>
                <a:ext uri="{FF2B5EF4-FFF2-40B4-BE49-F238E27FC236}">
                  <a16:creationId xmlns:a16="http://schemas.microsoft.com/office/drawing/2014/main" id="{39A29142-2F39-4394-8149-69F1DF6A46FD}"/>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33" name="Rectangle: Rounded Corners 12">
              <a:extLst>
                <a:ext uri="{FF2B5EF4-FFF2-40B4-BE49-F238E27FC236}">
                  <a16:creationId xmlns:a16="http://schemas.microsoft.com/office/drawing/2014/main" id="{BA62E99C-14ED-4BCE-9591-ADE6FDA77C0A}"/>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34" name="Rectangle: Rounded Corners 13">
              <a:extLst>
                <a:ext uri="{FF2B5EF4-FFF2-40B4-BE49-F238E27FC236}">
                  <a16:creationId xmlns:a16="http://schemas.microsoft.com/office/drawing/2014/main" id="{EF88ADAF-CB09-4504-AD2E-8D1BC55068DE}"/>
                </a:ext>
              </a:extLst>
            </p:cNvPr>
            <p:cNvSpPr/>
            <p:nvPr/>
          </p:nvSpPr>
          <p:spPr>
            <a:xfrm>
              <a:off x="10165874" y="4343400"/>
              <a:ext cx="4055427" cy="2057400"/>
            </a:xfrm>
            <a:prstGeom prst="roundRect">
              <a:avLst>
                <a:gd name="adj" fmla="val 50000"/>
              </a:avLst>
            </a:prstGeom>
            <a:solidFill>
              <a:srgbClr val="24B3DA">
                <a:lumMod val="75000"/>
              </a:srgbClr>
            </a:solidFill>
            <a:ln w="12700" cap="flat" cmpd="sng" algn="ctr">
              <a:noFill/>
              <a:prstDash val="solid"/>
              <a:miter lim="800000"/>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35" name="Rectangle: Rounded Corners 14">
              <a:extLst>
                <a:ext uri="{FF2B5EF4-FFF2-40B4-BE49-F238E27FC236}">
                  <a16:creationId xmlns:a16="http://schemas.microsoft.com/office/drawing/2014/main" id="{28C165EE-CD2D-442C-8B7E-1C0506BAAFB5}"/>
                </a:ext>
              </a:extLst>
            </p:cNvPr>
            <p:cNvSpPr/>
            <p:nvPr/>
          </p:nvSpPr>
          <p:spPr>
            <a:xfrm>
              <a:off x="11048995" y="5940601"/>
              <a:ext cx="2289184" cy="300280"/>
            </a:xfrm>
            <a:prstGeom prst="roundRect">
              <a:avLst>
                <a:gd name="adj" fmla="val 50000"/>
              </a:avLst>
            </a:prstGeom>
            <a:solidFill>
              <a:srgbClr val="8C9B9C">
                <a:lumMod val="20000"/>
                <a:lumOff val="80000"/>
                <a:alpha val="35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36" name="TextBox 15">
              <a:extLst>
                <a:ext uri="{FF2B5EF4-FFF2-40B4-BE49-F238E27FC236}">
                  <a16:creationId xmlns:a16="http://schemas.microsoft.com/office/drawing/2014/main" id="{F14F3F3F-FB28-49BF-AF20-19E84617AC4C}"/>
                </a:ext>
              </a:extLst>
            </p:cNvPr>
            <p:cNvSpPr txBox="1"/>
            <p:nvPr/>
          </p:nvSpPr>
          <p:spPr>
            <a:xfrm>
              <a:off x="10534450" y="4833065"/>
              <a:ext cx="3318263" cy="1169702"/>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Smart contracts </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security</a:t>
              </a:r>
            </a:p>
          </p:txBody>
        </p:sp>
        <p:sp>
          <p:nvSpPr>
            <p:cNvPr id="37" name="Rectangle: Rounded Corners 16">
              <a:extLst>
                <a:ext uri="{FF2B5EF4-FFF2-40B4-BE49-F238E27FC236}">
                  <a16:creationId xmlns:a16="http://schemas.microsoft.com/office/drawing/2014/main" id="{43CF34CA-5547-42EA-A3A1-712167E66170}"/>
                </a:ext>
              </a:extLst>
            </p:cNvPr>
            <p:cNvSpPr/>
            <p:nvPr/>
          </p:nvSpPr>
          <p:spPr>
            <a:xfrm>
              <a:off x="10808631" y="4579004"/>
              <a:ext cx="2769912" cy="399673"/>
            </a:xfrm>
            <a:prstGeom prst="roundRect">
              <a:avLst>
                <a:gd name="adj" fmla="val 50000"/>
              </a:avLst>
            </a:prstGeom>
            <a:solidFill>
              <a:srgbClr val="8C9B9C">
                <a:lumMod val="20000"/>
                <a:lumOff val="80000"/>
                <a:alpha val="61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grpSp>
      <p:grpSp>
        <p:nvGrpSpPr>
          <p:cNvPr id="38" name="Group 17">
            <a:extLst>
              <a:ext uri="{FF2B5EF4-FFF2-40B4-BE49-F238E27FC236}">
                <a16:creationId xmlns:a16="http://schemas.microsoft.com/office/drawing/2014/main" id="{69DF0E9A-D6AC-489A-BF05-A2896CADD420}"/>
              </a:ext>
            </a:extLst>
          </p:cNvPr>
          <p:cNvGrpSpPr/>
          <p:nvPr/>
        </p:nvGrpSpPr>
        <p:grpSpPr>
          <a:xfrm>
            <a:off x="4934954" y="4043395"/>
            <a:ext cx="2230196" cy="1791376"/>
            <a:chOff x="9963102" y="3978728"/>
            <a:chExt cx="4460970" cy="3583218"/>
          </a:xfrm>
        </p:grpSpPr>
        <p:sp>
          <p:nvSpPr>
            <p:cNvPr id="39" name="Rectangle: Rounded Corners 18">
              <a:extLst>
                <a:ext uri="{FF2B5EF4-FFF2-40B4-BE49-F238E27FC236}">
                  <a16:creationId xmlns:a16="http://schemas.microsoft.com/office/drawing/2014/main" id="{169B1F8D-207A-414A-811D-9583B0A36756}"/>
                </a:ext>
              </a:extLst>
            </p:cNvPr>
            <p:cNvSpPr/>
            <p:nvPr/>
          </p:nvSpPr>
          <p:spPr>
            <a:xfrm>
              <a:off x="9963102" y="4198260"/>
              <a:ext cx="4460970" cy="3363686"/>
            </a:xfrm>
            <a:prstGeom prst="roundRect">
              <a:avLst>
                <a:gd name="adj" fmla="val 50000"/>
              </a:avLst>
            </a:prstGeom>
            <a:gradFill>
              <a:gsLst>
                <a:gs pos="100000">
                  <a:srgbClr val="272E3A">
                    <a:alpha val="0"/>
                  </a:srgbClr>
                </a:gs>
                <a:gs pos="0">
                  <a:srgbClr val="272E3A">
                    <a:alpha val="17000"/>
                  </a:srgbClr>
                </a:gs>
                <a:gs pos="42000">
                  <a:srgbClr val="272E3A">
                    <a:alpha val="27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40" name="Rectangle: Rounded Corners 19">
              <a:extLst>
                <a:ext uri="{FF2B5EF4-FFF2-40B4-BE49-F238E27FC236}">
                  <a16:creationId xmlns:a16="http://schemas.microsoft.com/office/drawing/2014/main" id="{9C0816DC-91E7-4CF3-8960-5356748717FB}"/>
                </a:ext>
              </a:extLst>
            </p:cNvPr>
            <p:cNvSpPr/>
            <p:nvPr/>
          </p:nvSpPr>
          <p:spPr>
            <a:xfrm>
              <a:off x="9963102" y="3978728"/>
              <a:ext cx="4460970" cy="3048394"/>
            </a:xfrm>
            <a:prstGeom prst="roundRect">
              <a:avLst>
                <a:gd name="adj" fmla="val 50000"/>
              </a:avLst>
            </a:prstGeom>
            <a:gradFill>
              <a:gsLst>
                <a:gs pos="100000">
                  <a:srgbClr val="272E3A">
                    <a:alpha val="0"/>
                  </a:srgbClr>
                </a:gs>
                <a:gs pos="0">
                  <a:srgbClr val="272E3A">
                    <a:alpha val="17000"/>
                  </a:srgbClr>
                </a:gs>
                <a:gs pos="42000">
                  <a:srgbClr val="272E3A">
                    <a:alpha val="55000"/>
                  </a:srgbClr>
                </a:gs>
              </a:gsLst>
              <a:lin ang="5400000" scaled="1"/>
            </a:gradFill>
            <a:ln w="12700" cap="flat" cmpd="sng" algn="ctr">
              <a:noFill/>
              <a:prstDash val="solid"/>
              <a:miter lim="800000"/>
            </a:ln>
            <a:effectLst>
              <a:innerShdw blurRad="685800">
                <a:prstClr val="black">
                  <a:alpha val="24000"/>
                </a:prstClr>
              </a:innerShdw>
              <a:softEdge rad="2032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41" name="Rectangle: Rounded Corners 20">
              <a:extLst>
                <a:ext uri="{FF2B5EF4-FFF2-40B4-BE49-F238E27FC236}">
                  <a16:creationId xmlns:a16="http://schemas.microsoft.com/office/drawing/2014/main" id="{D849D0D3-75CA-4FED-9A9E-444D91DD536D}"/>
                </a:ext>
              </a:extLst>
            </p:cNvPr>
            <p:cNvSpPr/>
            <p:nvPr/>
          </p:nvSpPr>
          <p:spPr>
            <a:xfrm>
              <a:off x="10165874" y="4343399"/>
              <a:ext cx="4055427" cy="2057400"/>
            </a:xfrm>
            <a:prstGeom prst="roundRect">
              <a:avLst>
                <a:gd name="adj" fmla="val 50000"/>
              </a:avLst>
            </a:prstGeom>
            <a:solidFill>
              <a:srgbClr val="56CADC">
                <a:lumMod val="75000"/>
              </a:srgbClr>
            </a:solidFill>
            <a:ln w="12700" cap="flat" cmpd="sng" algn="ctr">
              <a:noFill/>
              <a:prstDash val="solid"/>
              <a:miter lim="800000"/>
            </a:ln>
            <a:effectLst>
              <a:innerShdw blurRad="685800">
                <a:prstClr val="black">
                  <a:alpha val="24000"/>
                </a:prstClr>
              </a:innerShdw>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42" name="Rectangle: Rounded Corners 21">
              <a:extLst>
                <a:ext uri="{FF2B5EF4-FFF2-40B4-BE49-F238E27FC236}">
                  <a16:creationId xmlns:a16="http://schemas.microsoft.com/office/drawing/2014/main" id="{E5F28216-B325-4A50-AFB6-81E54840C03D}"/>
                </a:ext>
              </a:extLst>
            </p:cNvPr>
            <p:cNvSpPr/>
            <p:nvPr/>
          </p:nvSpPr>
          <p:spPr>
            <a:xfrm>
              <a:off x="11048995" y="5940601"/>
              <a:ext cx="2289184" cy="300280"/>
            </a:xfrm>
            <a:prstGeom prst="roundRect">
              <a:avLst>
                <a:gd name="adj" fmla="val 50000"/>
              </a:avLst>
            </a:prstGeom>
            <a:solidFill>
              <a:srgbClr val="8C9B9C">
                <a:lumMod val="20000"/>
                <a:lumOff val="80000"/>
                <a:alpha val="35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sp>
          <p:nvSpPr>
            <p:cNvPr id="43" name="TextBox 22">
              <a:extLst>
                <a:ext uri="{FF2B5EF4-FFF2-40B4-BE49-F238E27FC236}">
                  <a16:creationId xmlns:a16="http://schemas.microsoft.com/office/drawing/2014/main" id="{9FD5600B-5235-4FAA-895E-9F32F03C4793}"/>
                </a:ext>
              </a:extLst>
            </p:cNvPr>
            <p:cNvSpPr txBox="1"/>
            <p:nvPr/>
          </p:nvSpPr>
          <p:spPr>
            <a:xfrm>
              <a:off x="10640854" y="4772097"/>
              <a:ext cx="3235921" cy="1169702"/>
            </a:xfrm>
            <a:prstGeom prst="rect">
              <a:avLst/>
            </a:prstGeom>
            <a:noFill/>
          </p:spPr>
          <p:txBody>
            <a:bodyPr wrap="none" rtlCol="0" anchor="ctr">
              <a:spAutoFit/>
            </a:bodyPr>
            <a:lstStyle/>
            <a:p>
              <a:pPr marL="0" marR="0" lvl="0" indent="0" algn="ctr" defTabSz="228554"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Scalability </a:t>
              </a:r>
            </a:p>
            <a:p>
              <a:pPr marL="0" marR="0" lvl="0" indent="0" algn="ctr" defTabSz="228554"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Open Sans Extrabold" panose="020B0906030804020204" pitchFamily="34" charset="0"/>
                  <a:ea typeface="Open Sans Extrabold" panose="020B0906030804020204" pitchFamily="34" charset="0"/>
                  <a:cs typeface="Open Sans Extrabold" panose="020B0906030804020204" pitchFamily="34" charset="0"/>
                </a:rPr>
                <a:t>and complexity </a:t>
              </a:r>
            </a:p>
          </p:txBody>
        </p:sp>
        <p:sp>
          <p:nvSpPr>
            <p:cNvPr id="44" name="Rectangle: Rounded Corners 23">
              <a:extLst>
                <a:ext uri="{FF2B5EF4-FFF2-40B4-BE49-F238E27FC236}">
                  <a16:creationId xmlns:a16="http://schemas.microsoft.com/office/drawing/2014/main" id="{BEE3595D-FE0E-40ED-8300-85C704926E07}"/>
                </a:ext>
              </a:extLst>
            </p:cNvPr>
            <p:cNvSpPr/>
            <p:nvPr/>
          </p:nvSpPr>
          <p:spPr>
            <a:xfrm>
              <a:off x="10808628" y="4726109"/>
              <a:ext cx="2769913" cy="399674"/>
            </a:xfrm>
            <a:prstGeom prst="roundRect">
              <a:avLst>
                <a:gd name="adj" fmla="val 50000"/>
              </a:avLst>
            </a:prstGeom>
            <a:solidFill>
              <a:srgbClr val="8C9B9C">
                <a:lumMod val="20000"/>
                <a:lumOff val="80000"/>
                <a:alpha val="61000"/>
              </a:srgbClr>
            </a:solidFill>
            <a:ln w="12700" cap="flat" cmpd="sng" algn="ctr">
              <a:noFill/>
              <a:prstDash val="solid"/>
              <a:miter lim="800000"/>
            </a:ln>
            <a:effectLst>
              <a:softEdge rad="101600"/>
            </a:effectLst>
          </p:spPr>
          <p:txBody>
            <a:bodyPr rtlCol="0" anchor="ctr"/>
            <a:lstStyle/>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Tahoma"/>
              </a:endParaRPr>
            </a:p>
          </p:txBody>
        </p:sp>
      </p:grpSp>
      <p:sp>
        <p:nvSpPr>
          <p:cNvPr id="46" name="TextBox 35">
            <a:extLst>
              <a:ext uri="{FF2B5EF4-FFF2-40B4-BE49-F238E27FC236}">
                <a16:creationId xmlns:a16="http://schemas.microsoft.com/office/drawing/2014/main" id="{D1FE0249-F8AE-485A-AFCF-D464D089697B}"/>
              </a:ext>
            </a:extLst>
          </p:cNvPr>
          <p:cNvSpPr txBox="1"/>
          <p:nvPr/>
        </p:nvSpPr>
        <p:spPr>
          <a:xfrm>
            <a:off x="7861357" y="1702841"/>
            <a:ext cx="3887599" cy="1223412"/>
          </a:xfrm>
          <a:prstGeom prst="rect">
            <a:avLst/>
          </a:prstGeom>
          <a:noFill/>
        </p:spPr>
        <p:txBody>
          <a:bodyPr wrap="square" rtlCol="0">
            <a:spAutoFit/>
          </a:bodyPr>
          <a:lstStyle/>
          <a:p>
            <a:pPr algn="just" defTabSz="228554">
              <a:defRPr/>
            </a:pPr>
            <a:r>
              <a:rPr lang="en-GB" sz="1050" kern="0" dirty="0">
                <a:solidFill>
                  <a:srgbClr val="272E3A"/>
                </a:solidFill>
                <a:latin typeface="Tahoma"/>
              </a:rPr>
              <a:t>Today more than </a:t>
            </a:r>
            <a:r>
              <a:rPr lang="en-GB" sz="1050" b="1" kern="0" dirty="0">
                <a:solidFill>
                  <a:srgbClr val="272E3A"/>
                </a:solidFill>
                <a:latin typeface="Tahoma"/>
              </a:rPr>
              <a:t>200</a:t>
            </a:r>
            <a:r>
              <a:rPr lang="en-GB" sz="1050" kern="0" dirty="0">
                <a:solidFill>
                  <a:srgbClr val="272E3A"/>
                </a:solidFill>
                <a:latin typeface="Tahoma"/>
              </a:rPr>
              <a:t> crypto-exchanges offer their services and this number is constantly growing. </a:t>
            </a:r>
          </a:p>
          <a:p>
            <a:pPr algn="just" defTabSz="228554">
              <a:defRPr/>
            </a:pPr>
            <a:r>
              <a:rPr lang="en-GB" sz="1050" kern="0" dirty="0">
                <a:solidFill>
                  <a:srgbClr val="272E3A"/>
                </a:solidFill>
                <a:latin typeface="Tahoma"/>
              </a:rPr>
              <a:t>Over the past 8 years about </a:t>
            </a:r>
            <a:r>
              <a:rPr lang="en-GB" sz="1050" b="1" kern="0" dirty="0">
                <a:solidFill>
                  <a:srgbClr val="272E3A"/>
                </a:solidFill>
                <a:latin typeface="Tahoma"/>
              </a:rPr>
              <a:t>31</a:t>
            </a:r>
            <a:r>
              <a:rPr lang="en-GB" sz="1050" kern="0" dirty="0">
                <a:solidFill>
                  <a:srgbClr val="272E3A"/>
                </a:solidFill>
                <a:latin typeface="Tahoma"/>
              </a:rPr>
              <a:t> crypto exchanges have been hacked and </a:t>
            </a:r>
            <a:r>
              <a:rPr lang="en-GB" sz="1050" b="1" kern="0" dirty="0">
                <a:solidFill>
                  <a:srgbClr val="272E3A"/>
                </a:solidFill>
                <a:latin typeface="Tahoma"/>
              </a:rPr>
              <a:t>more than a 1 billion dollars ($ 1.3 bn) stolen</a:t>
            </a:r>
            <a:r>
              <a:rPr lang="en-GB" sz="1050" kern="0" dirty="0">
                <a:solidFill>
                  <a:srgbClr val="272E3A"/>
                </a:solidFill>
                <a:latin typeface="Tahoma"/>
              </a:rPr>
              <a:t>. </a:t>
            </a:r>
          </a:p>
          <a:p>
            <a:pPr marL="171450" indent="-171450" algn="just" defTabSz="228554">
              <a:buFont typeface="Arial" panose="020B0604020202020204" pitchFamily="34" charset="0"/>
              <a:buChar char="•"/>
              <a:defRPr/>
            </a:pPr>
            <a:r>
              <a:rPr lang="en-GB" sz="1050" kern="0" dirty="0">
                <a:solidFill>
                  <a:srgbClr val="272E3A"/>
                </a:solidFill>
                <a:latin typeface="Tahoma"/>
              </a:rPr>
              <a:t>Some of the crypto exchanges learned from their mistakes and managed to recover, the others went bankrupt.</a:t>
            </a:r>
            <a:endParaRPr lang="en-US" sz="1050" kern="0" dirty="0">
              <a:solidFill>
                <a:srgbClr val="272E3A"/>
              </a:solidFill>
              <a:latin typeface="Open Sans Light"/>
            </a:endParaRPr>
          </a:p>
        </p:txBody>
      </p:sp>
      <p:cxnSp>
        <p:nvCxnSpPr>
          <p:cNvPr id="47" name="Straight Connector 36">
            <a:extLst>
              <a:ext uri="{FF2B5EF4-FFF2-40B4-BE49-F238E27FC236}">
                <a16:creationId xmlns:a16="http://schemas.microsoft.com/office/drawing/2014/main" id="{63A667AB-1898-4DC4-A7CF-09277E11359E}"/>
              </a:ext>
            </a:extLst>
          </p:cNvPr>
          <p:cNvCxnSpPr>
            <a:cxnSpLocks/>
          </p:cNvCxnSpPr>
          <p:nvPr/>
        </p:nvCxnSpPr>
        <p:spPr>
          <a:xfrm flipH="1">
            <a:off x="7146754" y="3788032"/>
            <a:ext cx="524049" cy="0"/>
          </a:xfrm>
          <a:prstGeom prst="line">
            <a:avLst/>
          </a:prstGeom>
          <a:noFill/>
          <a:ln w="6350" cap="flat" cmpd="sng" algn="ctr">
            <a:solidFill>
              <a:srgbClr val="5F5F5F">
                <a:alpha val="65000"/>
              </a:srgbClr>
            </a:solidFill>
            <a:prstDash val="solid"/>
            <a:miter lim="800000"/>
            <a:headEnd type="oval" w="med" len="med"/>
          </a:ln>
          <a:effectLst/>
        </p:spPr>
      </p:cxnSp>
      <p:cxnSp>
        <p:nvCxnSpPr>
          <p:cNvPr id="48" name="Straight Connector 39">
            <a:extLst>
              <a:ext uri="{FF2B5EF4-FFF2-40B4-BE49-F238E27FC236}">
                <a16:creationId xmlns:a16="http://schemas.microsoft.com/office/drawing/2014/main" id="{7898BD00-0756-44EA-A2AE-B61F13E0CC98}"/>
              </a:ext>
            </a:extLst>
          </p:cNvPr>
          <p:cNvCxnSpPr>
            <a:cxnSpLocks/>
          </p:cNvCxnSpPr>
          <p:nvPr/>
        </p:nvCxnSpPr>
        <p:spPr>
          <a:xfrm flipH="1">
            <a:off x="7155955" y="4754399"/>
            <a:ext cx="1086232" cy="0"/>
          </a:xfrm>
          <a:prstGeom prst="line">
            <a:avLst/>
          </a:prstGeom>
          <a:noFill/>
          <a:ln w="6350" cap="flat" cmpd="sng" algn="ctr">
            <a:solidFill>
              <a:srgbClr val="5F5F5F">
                <a:alpha val="65000"/>
              </a:srgbClr>
            </a:solidFill>
            <a:prstDash val="solid"/>
            <a:miter lim="800000"/>
            <a:headEnd type="oval" w="med" len="med"/>
          </a:ln>
          <a:effectLst/>
        </p:spPr>
      </p:cxnSp>
      <p:cxnSp>
        <p:nvCxnSpPr>
          <p:cNvPr id="49" name="Straight Connector 41">
            <a:extLst>
              <a:ext uri="{FF2B5EF4-FFF2-40B4-BE49-F238E27FC236}">
                <a16:creationId xmlns:a16="http://schemas.microsoft.com/office/drawing/2014/main" id="{654C6569-B5F2-4F0A-92A0-A26431BCA005}"/>
              </a:ext>
            </a:extLst>
          </p:cNvPr>
          <p:cNvCxnSpPr>
            <a:cxnSpLocks/>
          </p:cNvCxnSpPr>
          <p:nvPr/>
        </p:nvCxnSpPr>
        <p:spPr>
          <a:xfrm flipH="1">
            <a:off x="7146754" y="5973125"/>
            <a:ext cx="618560" cy="0"/>
          </a:xfrm>
          <a:prstGeom prst="line">
            <a:avLst/>
          </a:prstGeom>
          <a:noFill/>
          <a:ln w="6350" cap="flat" cmpd="sng" algn="ctr">
            <a:solidFill>
              <a:srgbClr val="5F5F5F">
                <a:alpha val="65000"/>
              </a:srgbClr>
            </a:solidFill>
            <a:prstDash val="solid"/>
            <a:miter lim="800000"/>
            <a:headEnd type="oval" w="med" len="med"/>
          </a:ln>
          <a:effectLst/>
        </p:spPr>
      </p:cxnSp>
      <p:pic>
        <p:nvPicPr>
          <p:cNvPr id="50" name="Picture 2" descr="Image result for red minus vector">
            <a:extLst>
              <a:ext uri="{FF2B5EF4-FFF2-40B4-BE49-F238E27FC236}">
                <a16:creationId xmlns:a16="http://schemas.microsoft.com/office/drawing/2014/main" id="{4769A354-F79A-4C65-AF5A-3684BFB175F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9669" y="1636701"/>
            <a:ext cx="474922" cy="4749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red minus vector">
            <a:extLst>
              <a:ext uri="{FF2B5EF4-FFF2-40B4-BE49-F238E27FC236}">
                <a16:creationId xmlns:a16="http://schemas.microsoft.com/office/drawing/2014/main" id="{CA27D6B8-99FF-42A1-B9D0-45409D7EAC1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90746" y="2877250"/>
            <a:ext cx="474922" cy="4749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red minus vector">
            <a:extLst>
              <a:ext uri="{FF2B5EF4-FFF2-40B4-BE49-F238E27FC236}">
                <a16:creationId xmlns:a16="http://schemas.microsoft.com/office/drawing/2014/main" id="{73BD43AC-C4C7-41E2-96D8-5604C0E03F6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9669" y="4137929"/>
            <a:ext cx="474922" cy="4749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Image result for red minus vector">
            <a:extLst>
              <a:ext uri="{FF2B5EF4-FFF2-40B4-BE49-F238E27FC236}">
                <a16:creationId xmlns:a16="http://schemas.microsoft.com/office/drawing/2014/main" id="{6486627E-293C-4051-A136-E23BA149DC1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90746" y="5358240"/>
            <a:ext cx="474922" cy="47492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35">
            <a:extLst>
              <a:ext uri="{FF2B5EF4-FFF2-40B4-BE49-F238E27FC236}">
                <a16:creationId xmlns:a16="http://schemas.microsoft.com/office/drawing/2014/main" id="{61F9A106-C488-48B4-843E-E028B7720C71}"/>
              </a:ext>
            </a:extLst>
          </p:cNvPr>
          <p:cNvSpPr txBox="1"/>
          <p:nvPr/>
        </p:nvSpPr>
        <p:spPr>
          <a:xfrm>
            <a:off x="7928188" y="3015939"/>
            <a:ext cx="3820768" cy="1061829"/>
          </a:xfrm>
          <a:prstGeom prst="rect">
            <a:avLst/>
          </a:prstGeom>
          <a:noFill/>
        </p:spPr>
        <p:txBody>
          <a:bodyPr wrap="square" rtlCol="0">
            <a:spAutoFit/>
          </a:bodyPr>
          <a:lstStyle/>
          <a:p>
            <a:pPr algn="just" defTabSz="228554">
              <a:defRPr/>
            </a:pPr>
            <a:r>
              <a:rPr lang="en-GB" sz="1050" dirty="0">
                <a:solidFill>
                  <a:srgbClr val="272E3A"/>
                </a:solidFill>
                <a:latin typeface="Tahoma"/>
              </a:rPr>
              <a:t>Vulnerabilities can sit in the </a:t>
            </a:r>
            <a:r>
              <a:rPr lang="en-GB" sz="1050" b="1" dirty="0">
                <a:solidFill>
                  <a:srgbClr val="272E3A"/>
                </a:solidFill>
                <a:latin typeface="Tahoma"/>
              </a:rPr>
              <a:t>smart contract source code</a:t>
            </a:r>
            <a:r>
              <a:rPr lang="en-GB" sz="1050" dirty="0">
                <a:solidFill>
                  <a:srgbClr val="272E3A"/>
                </a:solidFill>
                <a:latin typeface="Tahoma"/>
              </a:rPr>
              <a:t>. Smart contract development environments are highly volatile and new bugs can result in various security dangers for the blockchain platform. </a:t>
            </a:r>
          </a:p>
          <a:p>
            <a:pPr marL="171450" indent="-171450" algn="just" defTabSz="228554">
              <a:buFont typeface="Arial" panose="020B0604020202020204" pitchFamily="34" charset="0"/>
              <a:buChar char="•"/>
              <a:defRPr/>
            </a:pPr>
            <a:r>
              <a:rPr lang="en-GB" sz="1050" dirty="0">
                <a:solidFill>
                  <a:srgbClr val="272E3A"/>
                </a:solidFill>
                <a:latin typeface="Tahoma"/>
              </a:rPr>
              <a:t>A current best practice is to perform smart contracts </a:t>
            </a:r>
            <a:r>
              <a:rPr lang="en-GB" sz="1050" b="1" dirty="0">
                <a:solidFill>
                  <a:srgbClr val="272E3A"/>
                </a:solidFill>
                <a:latin typeface="Tahoma"/>
              </a:rPr>
              <a:t>security audits</a:t>
            </a:r>
            <a:r>
              <a:rPr lang="en-GB" sz="1050" dirty="0">
                <a:solidFill>
                  <a:srgbClr val="272E3A"/>
                </a:solidFill>
                <a:latin typeface="Tahoma"/>
              </a:rPr>
              <a:t>.</a:t>
            </a:r>
          </a:p>
        </p:txBody>
      </p:sp>
      <p:sp>
        <p:nvSpPr>
          <p:cNvPr id="55" name="TextBox 35">
            <a:extLst>
              <a:ext uri="{FF2B5EF4-FFF2-40B4-BE49-F238E27FC236}">
                <a16:creationId xmlns:a16="http://schemas.microsoft.com/office/drawing/2014/main" id="{B2DF1CF3-38EB-4EAB-B4E9-766A8B4AA647}"/>
              </a:ext>
            </a:extLst>
          </p:cNvPr>
          <p:cNvSpPr txBox="1"/>
          <p:nvPr/>
        </p:nvSpPr>
        <p:spPr>
          <a:xfrm>
            <a:off x="8377510" y="4217662"/>
            <a:ext cx="3292446" cy="1061829"/>
          </a:xfrm>
          <a:prstGeom prst="rect">
            <a:avLst/>
          </a:prstGeom>
          <a:noFill/>
        </p:spPr>
        <p:txBody>
          <a:bodyPr wrap="square" rtlCol="0">
            <a:spAutoFit/>
          </a:bodyPr>
          <a:lstStyle/>
          <a:p>
            <a:pPr algn="just" defTabSz="228554">
              <a:defRPr/>
            </a:pPr>
            <a:r>
              <a:rPr lang="en-GB" sz="1050" dirty="0">
                <a:solidFill>
                  <a:srgbClr val="272E3A"/>
                </a:solidFill>
                <a:latin typeface="Tahoma"/>
              </a:rPr>
              <a:t>Current blockchains technical problem range from operational delays on a distributed ledger network to </a:t>
            </a:r>
            <a:r>
              <a:rPr lang="en-GB" sz="1050" b="1" dirty="0">
                <a:solidFill>
                  <a:srgbClr val="272E3A"/>
                </a:solidFill>
                <a:latin typeface="Tahoma"/>
              </a:rPr>
              <a:t>slow transaction speed </a:t>
            </a:r>
            <a:r>
              <a:rPr lang="en-GB" sz="1050" dirty="0">
                <a:solidFill>
                  <a:srgbClr val="272E3A"/>
                </a:solidFill>
                <a:latin typeface="Tahoma"/>
              </a:rPr>
              <a:t>are the main reasons for many players to avoid considering blockchain as a technology that can be applied in “large-scale applications.” </a:t>
            </a:r>
          </a:p>
        </p:txBody>
      </p:sp>
      <p:sp>
        <p:nvSpPr>
          <p:cNvPr id="56" name="TextBox 35">
            <a:extLst>
              <a:ext uri="{FF2B5EF4-FFF2-40B4-BE49-F238E27FC236}">
                <a16:creationId xmlns:a16="http://schemas.microsoft.com/office/drawing/2014/main" id="{FE2C348F-26F5-4D56-8734-6C45D2131FF6}"/>
              </a:ext>
            </a:extLst>
          </p:cNvPr>
          <p:cNvSpPr txBox="1"/>
          <p:nvPr/>
        </p:nvSpPr>
        <p:spPr>
          <a:xfrm>
            <a:off x="7928188" y="5311875"/>
            <a:ext cx="3723421" cy="1015663"/>
          </a:xfrm>
          <a:prstGeom prst="rect">
            <a:avLst/>
          </a:prstGeom>
          <a:noFill/>
        </p:spPr>
        <p:txBody>
          <a:bodyPr wrap="square" rtlCol="0">
            <a:spAutoFit/>
          </a:bodyPr>
          <a:lstStyle/>
          <a:p>
            <a:pPr algn="just" defTabSz="228554">
              <a:defRPr/>
            </a:pPr>
            <a:r>
              <a:rPr lang="en-GB" sz="1000" dirty="0">
                <a:solidFill>
                  <a:srgbClr val="272E3A"/>
                </a:solidFill>
                <a:latin typeface="Tahoma"/>
              </a:rPr>
              <a:t>Lack of </a:t>
            </a:r>
            <a:r>
              <a:rPr lang="en-GB" sz="1000" b="1" dirty="0">
                <a:solidFill>
                  <a:srgbClr val="272E3A"/>
                </a:solidFill>
                <a:latin typeface="Tahoma"/>
              </a:rPr>
              <a:t>interoperability</a:t>
            </a:r>
            <a:r>
              <a:rPr lang="en-GB" sz="1000" dirty="0">
                <a:solidFill>
                  <a:srgbClr val="272E3A"/>
                </a:solidFill>
                <a:latin typeface="Tahoma"/>
              </a:rPr>
              <a:t> prevents blockchain-related firms from interact and collaborate with each other: there are over </a:t>
            </a:r>
            <a:r>
              <a:rPr lang="en-GB" sz="1000" b="1" dirty="0">
                <a:solidFill>
                  <a:srgbClr val="272E3A"/>
                </a:solidFill>
                <a:latin typeface="Tahoma"/>
              </a:rPr>
              <a:t>6,500 active blockchain projects </a:t>
            </a:r>
            <a:r>
              <a:rPr lang="en-GB" sz="1000" dirty="0">
                <a:solidFill>
                  <a:srgbClr val="272E3A"/>
                </a:solidFill>
                <a:latin typeface="Tahoma"/>
              </a:rPr>
              <a:t>on GitHub, with most of them based on </a:t>
            </a:r>
            <a:r>
              <a:rPr lang="en-GB" sz="1000" b="1" dirty="0">
                <a:solidFill>
                  <a:srgbClr val="272E3A"/>
                </a:solidFill>
                <a:latin typeface="Tahoma"/>
              </a:rPr>
              <a:t>different protocols</a:t>
            </a:r>
            <a:r>
              <a:rPr lang="en-GB" sz="1000" dirty="0">
                <a:solidFill>
                  <a:srgbClr val="272E3A"/>
                </a:solidFill>
                <a:latin typeface="Tahoma"/>
              </a:rPr>
              <a:t>, consensuses, privacy measures, as well as written in different coding languages. </a:t>
            </a:r>
          </a:p>
          <a:p>
            <a:pPr algn="just" defTabSz="228554">
              <a:defRPr/>
            </a:pPr>
            <a:r>
              <a:rPr lang="en-GB" sz="1000" dirty="0">
                <a:solidFill>
                  <a:srgbClr val="272E3A"/>
                </a:solidFill>
                <a:latin typeface="Tahoma"/>
              </a:rPr>
              <a:t>.</a:t>
            </a:r>
          </a:p>
        </p:txBody>
      </p:sp>
      <p:sp>
        <p:nvSpPr>
          <p:cNvPr id="57" name="TextBox 45">
            <a:extLst>
              <a:ext uri="{FF2B5EF4-FFF2-40B4-BE49-F238E27FC236}">
                <a16:creationId xmlns:a16="http://schemas.microsoft.com/office/drawing/2014/main" id="{BBDFBD19-002B-4C16-95C5-5FD3BE5D3F2A}"/>
              </a:ext>
            </a:extLst>
          </p:cNvPr>
          <p:cNvSpPr txBox="1"/>
          <p:nvPr/>
        </p:nvSpPr>
        <p:spPr>
          <a:xfrm>
            <a:off x="593464" y="1980076"/>
            <a:ext cx="3745503" cy="646331"/>
          </a:xfrm>
          <a:prstGeom prst="rect">
            <a:avLst/>
          </a:prstGeom>
          <a:noFill/>
        </p:spPr>
        <p:txBody>
          <a:bodyPr wrap="square" rtlCol="0">
            <a:spAutoFit/>
          </a:bodyPr>
          <a:lstStyle/>
          <a:p>
            <a:pPr defTabSz="228554">
              <a:defRPr/>
            </a:pPr>
            <a:r>
              <a:rPr lang="en-US" kern="0" dirty="0">
                <a:solidFill>
                  <a:srgbClr val="272E3A"/>
                </a:solidFill>
                <a:latin typeface="Open Sans Light"/>
              </a:rPr>
              <a:t>Blockchain technology risks and limitations</a:t>
            </a:r>
          </a:p>
        </p:txBody>
      </p:sp>
      <p:sp>
        <p:nvSpPr>
          <p:cNvPr id="58" name="TextBox 46">
            <a:extLst>
              <a:ext uri="{FF2B5EF4-FFF2-40B4-BE49-F238E27FC236}">
                <a16:creationId xmlns:a16="http://schemas.microsoft.com/office/drawing/2014/main" id="{8C4CE2E1-16F0-4368-8171-ACFBA4938CFF}"/>
              </a:ext>
            </a:extLst>
          </p:cNvPr>
          <p:cNvSpPr txBox="1"/>
          <p:nvPr/>
        </p:nvSpPr>
        <p:spPr>
          <a:xfrm>
            <a:off x="628132" y="2664915"/>
            <a:ext cx="3266690" cy="646331"/>
          </a:xfrm>
          <a:prstGeom prst="rect">
            <a:avLst/>
          </a:prstGeom>
          <a:noFill/>
        </p:spPr>
        <p:txBody>
          <a:bodyPr wrap="square" rtlCol="0">
            <a:spAutoFit/>
          </a:bodyPr>
          <a:lstStyle>
            <a:defPPr>
              <a:defRPr lang="en-US"/>
            </a:defPPr>
            <a:lvl1pPr marR="0" lvl="0" indent="0" defTabSz="228554" fontAlgn="auto">
              <a:lnSpc>
                <a:spcPct val="100000"/>
              </a:lnSpc>
              <a:spcBef>
                <a:spcPts val="0"/>
              </a:spcBef>
              <a:spcAft>
                <a:spcPts val="0"/>
              </a:spcAft>
              <a:buClrTx/>
              <a:buSzTx/>
              <a:buFontTx/>
              <a:buNone/>
              <a:tabLst/>
              <a:defRPr kumimoji="0" sz="1200" b="0" i="1" u="none" strike="noStrike" cap="none" spc="0" normalizeH="0" baseline="0">
                <a:ln>
                  <a:noFill/>
                </a:ln>
                <a:solidFill>
                  <a:srgbClr val="272E3A"/>
                </a:solidFill>
                <a:effectLst/>
                <a:uLnTx/>
                <a:uFillTx/>
                <a:latin typeface="Open Sans Light"/>
              </a:defRPr>
            </a:lvl1pPr>
          </a:lstStyle>
          <a:p>
            <a:pPr marL="0" marR="0" lvl="0" indent="0" defTabSz="228554"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272E3A"/>
                </a:solidFill>
                <a:effectLst/>
                <a:uLnTx/>
                <a:uFillTx/>
                <a:latin typeface="Open Sans Light"/>
              </a:rPr>
              <a:t>Despite its benefits, Blockchain Technology is facing key challenges and risks to be addressed </a:t>
            </a:r>
            <a:r>
              <a:rPr kumimoji="0" lang="en-GB" sz="1200" b="0" i="1" u="none" strike="noStrike" kern="0" cap="none" spc="0" normalizeH="0" baseline="0" noProof="0" dirty="0">
                <a:ln>
                  <a:noFill/>
                </a:ln>
                <a:solidFill>
                  <a:srgbClr val="272E3A"/>
                </a:solidFill>
                <a:effectLst/>
                <a:uLnTx/>
                <a:uFillTx/>
                <a:latin typeface="Open Sans Light"/>
              </a:rPr>
              <a:t>in order achieve widespread adoption</a:t>
            </a:r>
            <a:endParaRPr kumimoji="0" lang="en-US" sz="1200" b="0" i="1" u="none" strike="noStrike" kern="0" cap="none" spc="0" normalizeH="0" baseline="0" noProof="0" dirty="0">
              <a:ln>
                <a:noFill/>
              </a:ln>
              <a:solidFill>
                <a:srgbClr val="272E3A"/>
              </a:solidFill>
              <a:effectLst/>
              <a:uLnTx/>
              <a:uFillTx/>
              <a:latin typeface="Open Sans Light"/>
            </a:endParaRPr>
          </a:p>
        </p:txBody>
      </p:sp>
      <p:cxnSp>
        <p:nvCxnSpPr>
          <p:cNvPr id="59" name="Straight Connector 36">
            <a:extLst>
              <a:ext uri="{FF2B5EF4-FFF2-40B4-BE49-F238E27FC236}">
                <a16:creationId xmlns:a16="http://schemas.microsoft.com/office/drawing/2014/main" id="{ED6C71B7-F4C4-4F11-9A27-1A16DED8A90D}"/>
              </a:ext>
            </a:extLst>
          </p:cNvPr>
          <p:cNvCxnSpPr>
            <a:cxnSpLocks/>
          </p:cNvCxnSpPr>
          <p:nvPr/>
        </p:nvCxnSpPr>
        <p:spPr>
          <a:xfrm flipH="1">
            <a:off x="7146753" y="2303241"/>
            <a:ext cx="524049" cy="0"/>
          </a:xfrm>
          <a:prstGeom prst="line">
            <a:avLst/>
          </a:prstGeom>
          <a:noFill/>
          <a:ln w="6350" cap="flat" cmpd="sng" algn="ctr">
            <a:solidFill>
              <a:srgbClr val="5F5F5F">
                <a:alpha val="65000"/>
              </a:srgbClr>
            </a:solidFill>
            <a:prstDash val="solid"/>
            <a:miter lim="800000"/>
            <a:headEnd type="oval" w="med" len="med"/>
          </a:ln>
          <a:effectLst/>
        </p:spPr>
      </p:cxnSp>
      <p:sp>
        <p:nvSpPr>
          <p:cNvPr id="2" name="Footer Placeholder 1">
            <a:extLst>
              <a:ext uri="{FF2B5EF4-FFF2-40B4-BE49-F238E27FC236}">
                <a16:creationId xmlns:a16="http://schemas.microsoft.com/office/drawing/2014/main" id="{C1275169-3310-4A4C-A65A-7B0B1A611677}"/>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45C46ACA-66D0-4342-89D7-0D8968338BFD}"/>
              </a:ext>
            </a:extLst>
          </p:cNvPr>
          <p:cNvSpPr>
            <a:spLocks noGrp="1"/>
          </p:cNvSpPr>
          <p:nvPr>
            <p:ph type="sldNum" sz="quarter" idx="12"/>
          </p:nvPr>
        </p:nvSpPr>
        <p:spPr/>
        <p:txBody>
          <a:bodyPr/>
          <a:lstStyle/>
          <a:p>
            <a:fld id="{969D4634-323E-2A49-AAAE-19731FC6EAE2}" type="slidenum">
              <a:rPr lang="en-US" smtClean="0"/>
              <a:t>43</a:t>
            </a:fld>
            <a:endParaRPr lang="en-US"/>
          </a:p>
        </p:txBody>
      </p:sp>
      <p:pic>
        <p:nvPicPr>
          <p:cNvPr id="60" name="Picture 59" descr="A close up of a sign&#10;&#10;Description automatically generated">
            <a:extLst>
              <a:ext uri="{FF2B5EF4-FFF2-40B4-BE49-F238E27FC236}">
                <a16:creationId xmlns:a16="http://schemas.microsoft.com/office/drawing/2014/main" id="{6899D8EA-0167-4A12-8BBC-7F7F9E374E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37722203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14:presetBounceEnd="6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60000">
                                          <p:cBhvr additive="base">
                                            <p:cTn id="7" dur="1500" fill="hold"/>
                                            <p:tgtEl>
                                              <p:spTgt spid="24"/>
                                            </p:tgtEl>
                                            <p:attrNameLst>
                                              <p:attrName>ppt_x</p:attrName>
                                            </p:attrNameLst>
                                          </p:cBhvr>
                                          <p:tavLst>
                                            <p:tav tm="0">
                                              <p:val>
                                                <p:strVal val="#ppt_x"/>
                                              </p:val>
                                            </p:tav>
                                            <p:tav tm="100000">
                                              <p:val>
                                                <p:strVal val="#ppt_x"/>
                                              </p:val>
                                            </p:tav>
                                          </p:tavLst>
                                        </p:anim>
                                        <p:anim calcmode="lin" valueType="num" p14:bounceEnd="60000">
                                          <p:cBhvr additive="base">
                                            <p:cTn id="8" dur="1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14:presetBounceEnd="60000">
                                      <p:stCondLst>
                                        <p:cond delay="100"/>
                                      </p:stCondLst>
                                      <p:childTnLst>
                                        <p:set>
                                          <p:cBhvr>
                                            <p:cTn id="10" dur="1" fill="hold">
                                              <p:stCondLst>
                                                <p:cond delay="0"/>
                                              </p:stCondLst>
                                            </p:cTn>
                                            <p:tgtEl>
                                              <p:spTgt spid="31"/>
                                            </p:tgtEl>
                                            <p:attrNameLst>
                                              <p:attrName>style.visibility</p:attrName>
                                            </p:attrNameLst>
                                          </p:cBhvr>
                                          <p:to>
                                            <p:strVal val="visible"/>
                                          </p:to>
                                        </p:set>
                                        <p:anim calcmode="lin" valueType="num" p14:bounceEnd="60000">
                                          <p:cBhvr additive="base">
                                            <p:cTn id="11" dur="1500" fill="hold"/>
                                            <p:tgtEl>
                                              <p:spTgt spid="31"/>
                                            </p:tgtEl>
                                            <p:attrNameLst>
                                              <p:attrName>ppt_x</p:attrName>
                                            </p:attrNameLst>
                                          </p:cBhvr>
                                          <p:tavLst>
                                            <p:tav tm="0">
                                              <p:val>
                                                <p:strVal val="#ppt_x"/>
                                              </p:val>
                                            </p:tav>
                                            <p:tav tm="100000">
                                              <p:val>
                                                <p:strVal val="#ppt_x"/>
                                              </p:val>
                                            </p:tav>
                                          </p:tavLst>
                                        </p:anim>
                                        <p:anim calcmode="lin" valueType="num" p14:bounceEnd="60000">
                                          <p:cBhvr additive="base">
                                            <p:cTn id="12" dur="1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14:presetBounceEnd="60000">
                                      <p:stCondLst>
                                        <p:cond delay="200"/>
                                      </p:stCondLst>
                                      <p:childTnLst>
                                        <p:set>
                                          <p:cBhvr>
                                            <p:cTn id="14" dur="1" fill="hold">
                                              <p:stCondLst>
                                                <p:cond delay="0"/>
                                              </p:stCondLst>
                                            </p:cTn>
                                            <p:tgtEl>
                                              <p:spTgt spid="38"/>
                                            </p:tgtEl>
                                            <p:attrNameLst>
                                              <p:attrName>style.visibility</p:attrName>
                                            </p:attrNameLst>
                                          </p:cBhvr>
                                          <p:to>
                                            <p:strVal val="visible"/>
                                          </p:to>
                                        </p:set>
                                        <p:anim calcmode="lin" valueType="num" p14:bounceEnd="60000">
                                          <p:cBhvr additive="base">
                                            <p:cTn id="15" dur="150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16" dur="1500" fill="hold"/>
                                            <p:tgtEl>
                                              <p:spTgt spid="38"/>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8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300"/>
                                            <p:tgtEl>
                                              <p:spTgt spid="47"/>
                                            </p:tgtEl>
                                          </p:cBhvr>
                                        </p:animEffect>
                                      </p:childTnLst>
                                    </p:cTn>
                                  </p:par>
                                  <p:par>
                                    <p:cTn id="20" presetID="22" presetClass="entr" presetSubtype="8" fill="hold" nodeType="withEffect">
                                      <p:stCondLst>
                                        <p:cond delay="90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300"/>
                                            <p:tgtEl>
                                              <p:spTgt spid="48"/>
                                            </p:tgtEl>
                                          </p:cBhvr>
                                        </p:animEffect>
                                      </p:childTnLst>
                                    </p:cTn>
                                  </p:par>
                                  <p:par>
                                    <p:cTn id="23" presetID="22" presetClass="entr" presetSubtype="8" fill="hold" nodeType="withEffect">
                                      <p:stCondLst>
                                        <p:cond delay="100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300"/>
                                            <p:tgtEl>
                                              <p:spTgt spid="49"/>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300"/>
                                            <p:tgtEl>
                                              <p:spTgt spid="46"/>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300"/>
                                            <p:tgtEl>
                                              <p:spTgt spid="5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300"/>
                                            <p:tgtEl>
                                              <p:spTgt spid="55"/>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300"/>
                                            <p:tgtEl>
                                              <p:spTgt spid="56"/>
                                            </p:tgtEl>
                                          </p:cBhvr>
                                        </p:animEffect>
                                      </p:childTnLst>
                                    </p:cTn>
                                  </p:par>
                                  <p:par>
                                    <p:cTn id="38" presetID="2" presetClass="entr" presetSubtype="4" accel="20000" fill="hold" nodeType="withEffect" p14:presetBounceEnd="60000">
                                      <p:stCondLst>
                                        <p:cond delay="300"/>
                                      </p:stCondLst>
                                      <p:childTnLst>
                                        <p:set>
                                          <p:cBhvr>
                                            <p:cTn id="39" dur="1" fill="hold">
                                              <p:stCondLst>
                                                <p:cond delay="0"/>
                                              </p:stCondLst>
                                            </p:cTn>
                                            <p:tgtEl>
                                              <p:spTgt spid="10"/>
                                            </p:tgtEl>
                                            <p:attrNameLst>
                                              <p:attrName>style.visibility</p:attrName>
                                            </p:attrNameLst>
                                          </p:cBhvr>
                                          <p:to>
                                            <p:strVal val="visible"/>
                                          </p:to>
                                        </p:set>
                                        <p:anim calcmode="lin" valueType="num" p14:bounceEnd="60000">
                                          <p:cBhvr additive="base">
                                            <p:cTn id="40" dur="1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41" dur="1500" fill="hold"/>
                                            <p:tgtEl>
                                              <p:spTgt spid="10"/>
                                            </p:tgtEl>
                                            <p:attrNameLst>
                                              <p:attrName>ppt_y</p:attrName>
                                            </p:attrNameLst>
                                          </p:cBhvr>
                                          <p:tavLst>
                                            <p:tav tm="0">
                                              <p:val>
                                                <p:strVal val="1+#ppt_h/2"/>
                                              </p:val>
                                            </p:tav>
                                            <p:tav tm="100000">
                                              <p:val>
                                                <p:strVal val="#ppt_y"/>
                                              </p:val>
                                            </p:tav>
                                          </p:tavLst>
                                        </p:anim>
                                      </p:childTnLst>
                                    </p:cTn>
                                  </p:par>
                                  <p:par>
                                    <p:cTn id="42" presetID="22" presetClass="entr" presetSubtype="8" fill="hold" nodeType="withEffect">
                                      <p:stCondLst>
                                        <p:cond delay="80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3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4"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ppt_x"/>
                                              </p:val>
                                            </p:tav>
                                            <p:tav tm="100000">
                                              <p:val>
                                                <p:strVal val="#ppt_x"/>
                                              </p:val>
                                            </p:tav>
                                          </p:tavLst>
                                        </p:anim>
                                        <p:anim calcmode="lin" valueType="num">
                                          <p:cBhvr additive="base">
                                            <p:cTn id="8" dur="1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accel="20000" fill="hold" nodeType="withEffect">
                                      <p:stCondLst>
                                        <p:cond delay="1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ppt_x"/>
                                              </p:val>
                                            </p:tav>
                                            <p:tav tm="100000">
                                              <p:val>
                                                <p:strVal val="#ppt_x"/>
                                              </p:val>
                                            </p:tav>
                                          </p:tavLst>
                                        </p:anim>
                                        <p:anim calcmode="lin" valueType="num">
                                          <p:cBhvr additive="base">
                                            <p:cTn id="12" dur="1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accel="20000" fill="hold" nodeType="withEffect">
                                      <p:stCondLst>
                                        <p:cond delay="20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500" fill="hold"/>
                                            <p:tgtEl>
                                              <p:spTgt spid="38"/>
                                            </p:tgtEl>
                                            <p:attrNameLst>
                                              <p:attrName>ppt_x</p:attrName>
                                            </p:attrNameLst>
                                          </p:cBhvr>
                                          <p:tavLst>
                                            <p:tav tm="0">
                                              <p:val>
                                                <p:strVal val="#ppt_x"/>
                                              </p:val>
                                            </p:tav>
                                            <p:tav tm="100000">
                                              <p:val>
                                                <p:strVal val="#ppt_x"/>
                                              </p:val>
                                            </p:tav>
                                          </p:tavLst>
                                        </p:anim>
                                        <p:anim calcmode="lin" valueType="num">
                                          <p:cBhvr additive="base">
                                            <p:cTn id="16" dur="1500" fill="hold"/>
                                            <p:tgtEl>
                                              <p:spTgt spid="38"/>
                                            </p:tgtEl>
                                            <p:attrNameLst>
                                              <p:attrName>ppt_y</p:attrName>
                                            </p:attrNameLst>
                                          </p:cBhvr>
                                          <p:tavLst>
                                            <p:tav tm="0">
                                              <p:val>
                                                <p:strVal val="1+#ppt_h/2"/>
                                              </p:val>
                                            </p:tav>
                                            <p:tav tm="100000">
                                              <p:val>
                                                <p:strVal val="#ppt_y"/>
                                              </p:val>
                                            </p:tav>
                                          </p:tavLst>
                                        </p:anim>
                                      </p:childTnLst>
                                    </p:cTn>
                                  </p:par>
                                  <p:par>
                                    <p:cTn id="17" presetID="22" presetClass="entr" presetSubtype="8" fill="hold" nodeType="withEffect">
                                      <p:stCondLst>
                                        <p:cond delay="80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300"/>
                                            <p:tgtEl>
                                              <p:spTgt spid="47"/>
                                            </p:tgtEl>
                                          </p:cBhvr>
                                        </p:animEffect>
                                      </p:childTnLst>
                                    </p:cTn>
                                  </p:par>
                                  <p:par>
                                    <p:cTn id="20" presetID="22" presetClass="entr" presetSubtype="8" fill="hold" nodeType="withEffect">
                                      <p:stCondLst>
                                        <p:cond delay="90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300"/>
                                            <p:tgtEl>
                                              <p:spTgt spid="48"/>
                                            </p:tgtEl>
                                          </p:cBhvr>
                                        </p:animEffect>
                                      </p:childTnLst>
                                    </p:cTn>
                                  </p:par>
                                  <p:par>
                                    <p:cTn id="23" presetID="22" presetClass="entr" presetSubtype="8" fill="hold" nodeType="withEffect">
                                      <p:stCondLst>
                                        <p:cond delay="1000"/>
                                      </p:stCondLst>
                                      <p:childTnLst>
                                        <p:set>
                                          <p:cBhvr>
                                            <p:cTn id="24" dur="1" fill="hold">
                                              <p:stCondLst>
                                                <p:cond delay="0"/>
                                              </p:stCondLst>
                                            </p:cTn>
                                            <p:tgtEl>
                                              <p:spTgt spid="49"/>
                                            </p:tgtEl>
                                            <p:attrNameLst>
                                              <p:attrName>style.visibility</p:attrName>
                                            </p:attrNameLst>
                                          </p:cBhvr>
                                          <p:to>
                                            <p:strVal val="visible"/>
                                          </p:to>
                                        </p:set>
                                        <p:animEffect transition="in" filter="wipe(left)">
                                          <p:cBhvr>
                                            <p:cTn id="25" dur="300"/>
                                            <p:tgtEl>
                                              <p:spTgt spid="49"/>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300"/>
                                            <p:tgtEl>
                                              <p:spTgt spid="46"/>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300"/>
                                            <p:tgtEl>
                                              <p:spTgt spid="5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300"/>
                                            <p:tgtEl>
                                              <p:spTgt spid="55"/>
                                            </p:tgtEl>
                                          </p:cBhvr>
                                        </p:animEffect>
                                      </p:childTnLst>
                                    </p:cTn>
                                  </p:par>
                                  <p:par>
                                    <p:cTn id="35" presetID="10" presetClass="entr" presetSubtype="0" fill="hold" grpId="0" nodeType="withEffect">
                                      <p:stCondLst>
                                        <p:cond delay="90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300"/>
                                            <p:tgtEl>
                                              <p:spTgt spid="56"/>
                                            </p:tgtEl>
                                          </p:cBhvr>
                                        </p:animEffect>
                                      </p:childTnLst>
                                    </p:cTn>
                                  </p:par>
                                  <p:par>
                                    <p:cTn id="38" presetID="2" presetClass="entr" presetSubtype="4" accel="20000" fill="hold" nodeType="withEffect">
                                      <p:stCondLst>
                                        <p:cond delay="30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1500" fill="hold"/>
                                            <p:tgtEl>
                                              <p:spTgt spid="10"/>
                                            </p:tgtEl>
                                            <p:attrNameLst>
                                              <p:attrName>ppt_x</p:attrName>
                                            </p:attrNameLst>
                                          </p:cBhvr>
                                          <p:tavLst>
                                            <p:tav tm="0">
                                              <p:val>
                                                <p:strVal val="#ppt_x"/>
                                              </p:val>
                                            </p:tav>
                                            <p:tav tm="100000">
                                              <p:val>
                                                <p:strVal val="#ppt_x"/>
                                              </p:val>
                                            </p:tav>
                                          </p:tavLst>
                                        </p:anim>
                                        <p:anim calcmode="lin" valueType="num">
                                          <p:cBhvr additive="base">
                                            <p:cTn id="41" dur="1500" fill="hold"/>
                                            <p:tgtEl>
                                              <p:spTgt spid="10"/>
                                            </p:tgtEl>
                                            <p:attrNameLst>
                                              <p:attrName>ppt_y</p:attrName>
                                            </p:attrNameLst>
                                          </p:cBhvr>
                                          <p:tavLst>
                                            <p:tav tm="0">
                                              <p:val>
                                                <p:strVal val="1+#ppt_h/2"/>
                                              </p:val>
                                            </p:tav>
                                            <p:tav tm="100000">
                                              <p:val>
                                                <p:strVal val="#ppt_y"/>
                                              </p:val>
                                            </p:tav>
                                          </p:tavLst>
                                        </p:anim>
                                      </p:childTnLst>
                                    </p:cTn>
                                  </p:par>
                                  <p:par>
                                    <p:cTn id="42" presetID="22" presetClass="entr" presetSubtype="8" fill="hold" nodeType="withEffect">
                                      <p:stCondLst>
                                        <p:cond delay="80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3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4" grpId="0"/>
          <p:bldP spid="55" grpId="0"/>
          <p:bldP spid="56"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687" y="209369"/>
            <a:ext cx="10742328" cy="646331"/>
          </a:xfrm>
          <a:prstGeom prst="rect">
            <a:avLst/>
          </a:prstGeom>
          <a:noFill/>
        </p:spPr>
        <p:txBody>
          <a:bodyPr wrap="square" rtlCol="0">
            <a:spAutoFit/>
          </a:bodyPr>
          <a:lstStyle/>
          <a:p>
            <a:r>
              <a:rPr lang="en-US" dirty="0">
                <a:latin typeface="Avenir Next Medium" charset="0"/>
                <a:ea typeface="Avenir Next Medium" charset="0"/>
                <a:cs typeface="Avenir Next Medium" charset="0"/>
              </a:rPr>
              <a:t>A brief history of crypto markets over time shows a growing and volatile asset class emerging in the years following the introduction of Bitcoin, </a:t>
            </a:r>
            <a:r>
              <a:rPr lang="en-US" b="1" dirty="0">
                <a:latin typeface="Avenir Next Medium" charset="0"/>
                <a:ea typeface="Avenir Next Medium" charset="0"/>
                <a:cs typeface="Avenir Next Medium" charset="0"/>
              </a:rPr>
              <a:t>Ethereum</a:t>
            </a:r>
            <a:r>
              <a:rPr lang="en-US" dirty="0">
                <a:latin typeface="Avenir Next Medium" charset="0"/>
                <a:ea typeface="Avenir Next Medium" charset="0"/>
                <a:cs typeface="Avenir Next Medium" charset="0"/>
              </a:rPr>
              <a:t>, and other cryptocurrencies.</a:t>
            </a:r>
          </a:p>
        </p:txBody>
      </p:sp>
      <p:sp>
        <p:nvSpPr>
          <p:cNvPr id="12" name="TextBox 11"/>
          <p:cNvSpPr txBox="1"/>
          <p:nvPr/>
        </p:nvSpPr>
        <p:spPr>
          <a:xfrm>
            <a:off x="965199" y="5983772"/>
            <a:ext cx="10628794" cy="584775"/>
          </a:xfrm>
          <a:prstGeom prst="rect">
            <a:avLst/>
          </a:prstGeom>
          <a:noFill/>
        </p:spPr>
        <p:txBody>
          <a:bodyPr wrap="square" rtlCol="0">
            <a:spAutoFit/>
          </a:bodyPr>
          <a:lstStyle/>
          <a:p>
            <a:pPr algn="ctr"/>
            <a:r>
              <a:rPr lang="en-US" sz="1600" i="1" dirty="0">
                <a:latin typeface="Avenir Next" charset="0"/>
                <a:ea typeface="Avenir Next" charset="0"/>
                <a:cs typeface="Avenir Next" charset="0"/>
              </a:rPr>
              <a:t>There are many, many, more, Blockchain companies focused on applications ranging from identity management, cloud storage, public voting, sharing economy, distributed market-making, and banking to name a few. </a:t>
            </a:r>
          </a:p>
        </p:txBody>
      </p:sp>
      <p:sp>
        <p:nvSpPr>
          <p:cNvPr id="3" name="TextBox 2">
            <a:extLst>
              <a:ext uri="{FF2B5EF4-FFF2-40B4-BE49-F238E27FC236}">
                <a16:creationId xmlns:a16="http://schemas.microsoft.com/office/drawing/2014/main" id="{F2B7F335-52BE-4DB3-B3C0-721905329E39}"/>
              </a:ext>
            </a:extLst>
          </p:cNvPr>
          <p:cNvSpPr txBox="1"/>
          <p:nvPr/>
        </p:nvSpPr>
        <p:spPr>
          <a:xfrm>
            <a:off x="10065592" y="5434396"/>
            <a:ext cx="252315" cy="261610"/>
          </a:xfrm>
          <a:prstGeom prst="rect">
            <a:avLst/>
          </a:prstGeom>
          <a:noFill/>
        </p:spPr>
        <p:txBody>
          <a:bodyPr wrap="square" rtlCol="0">
            <a:spAutoFit/>
          </a:bodyPr>
          <a:lstStyle/>
          <a:p>
            <a:r>
              <a:rPr lang="en-US" sz="1100" dirty="0">
                <a:latin typeface="Avenir Next" charset="0"/>
                <a:ea typeface="Avenir Next" charset="0"/>
                <a:cs typeface="Avenir Next" charset="0"/>
              </a:rPr>
              <a:t>*</a:t>
            </a:r>
          </a:p>
        </p:txBody>
      </p:sp>
      <p:pic>
        <p:nvPicPr>
          <p:cNvPr id="2" name="Picture 1">
            <a:extLst>
              <a:ext uri="{FF2B5EF4-FFF2-40B4-BE49-F238E27FC236}">
                <a16:creationId xmlns:a16="http://schemas.microsoft.com/office/drawing/2014/main" id="{F62AE7F7-3898-452B-80AB-965C88C19E2C}"/>
              </a:ext>
            </a:extLst>
          </p:cNvPr>
          <p:cNvPicPr>
            <a:picLocks noChangeAspect="1"/>
          </p:cNvPicPr>
          <p:nvPr/>
        </p:nvPicPr>
        <p:blipFill>
          <a:blip r:embed="rId3"/>
          <a:stretch>
            <a:fillRect/>
          </a:stretch>
        </p:blipFill>
        <p:spPr>
          <a:xfrm>
            <a:off x="192687" y="960955"/>
            <a:ext cx="8793666" cy="4735051"/>
          </a:xfrm>
          <a:prstGeom prst="rect">
            <a:avLst/>
          </a:prstGeom>
        </p:spPr>
      </p:pic>
      <p:sp>
        <p:nvSpPr>
          <p:cNvPr id="5" name="Footer Placeholder 4">
            <a:extLst>
              <a:ext uri="{FF2B5EF4-FFF2-40B4-BE49-F238E27FC236}">
                <a16:creationId xmlns:a16="http://schemas.microsoft.com/office/drawing/2014/main" id="{438A49F1-6E59-48AF-AFC4-46F430D437F3}"/>
              </a:ext>
            </a:extLst>
          </p:cNvPr>
          <p:cNvSpPr>
            <a:spLocks noGrp="1"/>
          </p:cNvSpPr>
          <p:nvPr>
            <p:ph type="ftr" sz="quarter" idx="11"/>
          </p:nvPr>
        </p:nvSpPr>
        <p:spPr/>
        <p:txBody>
          <a:bodyPr/>
          <a:lstStyle/>
          <a:p>
            <a:r>
              <a:rPr lang="en-US"/>
              <a:t>HKUST FinTech Club 2018</a:t>
            </a:r>
          </a:p>
        </p:txBody>
      </p:sp>
      <p:sp>
        <p:nvSpPr>
          <p:cNvPr id="6" name="Slide Number Placeholder 5">
            <a:extLst>
              <a:ext uri="{FF2B5EF4-FFF2-40B4-BE49-F238E27FC236}">
                <a16:creationId xmlns:a16="http://schemas.microsoft.com/office/drawing/2014/main" id="{C9A75836-F93C-4F2E-9AFB-8D3CF7A7A36A}"/>
              </a:ext>
            </a:extLst>
          </p:cNvPr>
          <p:cNvSpPr>
            <a:spLocks noGrp="1"/>
          </p:cNvSpPr>
          <p:nvPr>
            <p:ph type="sldNum" sz="quarter" idx="12"/>
          </p:nvPr>
        </p:nvSpPr>
        <p:spPr/>
        <p:txBody>
          <a:bodyPr/>
          <a:lstStyle/>
          <a:p>
            <a:fld id="{969D4634-323E-2A49-AAAE-19731FC6EAE2}" type="slidenum">
              <a:rPr lang="en-US" smtClean="0"/>
              <a:t>44</a:t>
            </a:fld>
            <a:endParaRPr lang="en-US"/>
          </a:p>
        </p:txBody>
      </p:sp>
      <p:pic>
        <p:nvPicPr>
          <p:cNvPr id="8" name="Picture 7" descr="A close up of a sign&#10;&#10;Description automatically generated">
            <a:extLst>
              <a:ext uri="{FF2B5EF4-FFF2-40B4-BE49-F238E27FC236}">
                <a16:creationId xmlns:a16="http://schemas.microsoft.com/office/drawing/2014/main" id="{72394482-F63A-4DB4-99FA-A957DAE8DC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499326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687" y="209369"/>
            <a:ext cx="11044609" cy="646331"/>
          </a:xfrm>
          <a:prstGeom prst="rect">
            <a:avLst/>
          </a:prstGeom>
          <a:noFill/>
        </p:spPr>
        <p:txBody>
          <a:bodyPr wrap="square" rtlCol="0">
            <a:spAutoFit/>
          </a:bodyPr>
          <a:lstStyle/>
          <a:p>
            <a:r>
              <a:rPr lang="en-US" dirty="0">
                <a:latin typeface="Avenir Next Medium" charset="0"/>
                <a:ea typeface="Avenir Next Medium" charset="0"/>
                <a:cs typeface="Avenir Next Medium" charset="0"/>
              </a:rPr>
              <a:t>The last two years have produced massive investment gains in the space, driving the total market cap up to 830B USD, and in less than a year has dropped by nearly 90% to about 120B USD today*</a:t>
            </a:r>
          </a:p>
        </p:txBody>
      </p:sp>
      <p:sp>
        <p:nvSpPr>
          <p:cNvPr id="12" name="TextBox 11"/>
          <p:cNvSpPr txBox="1"/>
          <p:nvPr/>
        </p:nvSpPr>
        <p:spPr>
          <a:xfrm>
            <a:off x="965199" y="5854033"/>
            <a:ext cx="10628794" cy="1015663"/>
          </a:xfrm>
          <a:prstGeom prst="rect">
            <a:avLst/>
          </a:prstGeom>
          <a:noFill/>
        </p:spPr>
        <p:txBody>
          <a:bodyPr wrap="square" rtlCol="0">
            <a:spAutoFit/>
          </a:bodyPr>
          <a:lstStyle/>
          <a:p>
            <a:pPr algn="ctr"/>
            <a:r>
              <a:rPr lang="en-US" sz="1600" i="1" dirty="0">
                <a:latin typeface="Avenir Next" charset="0"/>
                <a:ea typeface="Avenir Next" charset="0"/>
                <a:cs typeface="Avenir Next" charset="0"/>
              </a:rPr>
              <a:t>There are many, many, more, Blockchain companies focused on applications ranging from identity management, cloud storage, public voting, sharing economy, distributed market-making, and banking to name a few. </a:t>
            </a:r>
          </a:p>
          <a:p>
            <a:pPr algn="ctr"/>
            <a:endParaRPr lang="en-US" sz="1600" i="1" dirty="0">
              <a:latin typeface="Avenir Next" charset="0"/>
              <a:ea typeface="Avenir Next" charset="0"/>
              <a:cs typeface="Avenir Next" charset="0"/>
            </a:endParaRPr>
          </a:p>
          <a:p>
            <a:pPr algn="ctr"/>
            <a:r>
              <a:rPr lang="en-US" sz="1050" i="1" dirty="0">
                <a:latin typeface="Avenir Next" charset="0"/>
                <a:ea typeface="Avenir Next" charset="0"/>
                <a:cs typeface="Avenir Next" charset="0"/>
              </a:rPr>
              <a:t>*As of December 6</a:t>
            </a:r>
            <a:r>
              <a:rPr lang="en-US" sz="1050" i="1" baseline="30000" dirty="0">
                <a:latin typeface="Avenir Next" charset="0"/>
                <a:ea typeface="Avenir Next" charset="0"/>
                <a:cs typeface="Avenir Next" charset="0"/>
              </a:rPr>
              <a:t>th</a:t>
            </a:r>
            <a:r>
              <a:rPr lang="en-US" sz="1050" i="1" dirty="0">
                <a:latin typeface="Avenir Next" charset="0"/>
                <a:ea typeface="Avenir Next" charset="0"/>
                <a:cs typeface="Avenir Next" charset="0"/>
              </a:rPr>
              <a:t>, 2018</a:t>
            </a:r>
          </a:p>
        </p:txBody>
      </p:sp>
      <p:sp>
        <p:nvSpPr>
          <p:cNvPr id="3" name="TextBox 2">
            <a:extLst>
              <a:ext uri="{FF2B5EF4-FFF2-40B4-BE49-F238E27FC236}">
                <a16:creationId xmlns:a16="http://schemas.microsoft.com/office/drawing/2014/main" id="{F2B7F335-52BE-4DB3-B3C0-721905329E39}"/>
              </a:ext>
            </a:extLst>
          </p:cNvPr>
          <p:cNvSpPr txBox="1"/>
          <p:nvPr/>
        </p:nvSpPr>
        <p:spPr>
          <a:xfrm>
            <a:off x="10065592" y="5434396"/>
            <a:ext cx="252315" cy="261610"/>
          </a:xfrm>
          <a:prstGeom prst="rect">
            <a:avLst/>
          </a:prstGeom>
          <a:noFill/>
        </p:spPr>
        <p:txBody>
          <a:bodyPr wrap="square" rtlCol="0">
            <a:spAutoFit/>
          </a:bodyPr>
          <a:lstStyle/>
          <a:p>
            <a:r>
              <a:rPr lang="en-US" sz="1100" dirty="0">
                <a:latin typeface="Avenir Next" charset="0"/>
                <a:ea typeface="Avenir Next" charset="0"/>
                <a:cs typeface="Avenir Next" charset="0"/>
              </a:rPr>
              <a:t>*</a:t>
            </a:r>
          </a:p>
        </p:txBody>
      </p:sp>
      <p:pic>
        <p:nvPicPr>
          <p:cNvPr id="5" name="Picture 4">
            <a:extLst>
              <a:ext uri="{FF2B5EF4-FFF2-40B4-BE49-F238E27FC236}">
                <a16:creationId xmlns:a16="http://schemas.microsoft.com/office/drawing/2014/main" id="{00278EF3-C7FE-485A-ADE0-CA39D47FE55E}"/>
              </a:ext>
            </a:extLst>
          </p:cNvPr>
          <p:cNvPicPr>
            <a:picLocks noChangeAspect="1"/>
          </p:cNvPicPr>
          <p:nvPr/>
        </p:nvPicPr>
        <p:blipFill>
          <a:blip r:embed="rId3"/>
          <a:stretch>
            <a:fillRect/>
          </a:stretch>
        </p:blipFill>
        <p:spPr>
          <a:xfrm>
            <a:off x="268258" y="967675"/>
            <a:ext cx="9253594" cy="4922649"/>
          </a:xfrm>
          <a:prstGeom prst="rect">
            <a:avLst/>
          </a:prstGeom>
        </p:spPr>
      </p:pic>
      <p:sp>
        <p:nvSpPr>
          <p:cNvPr id="2" name="Footer Placeholder 1">
            <a:extLst>
              <a:ext uri="{FF2B5EF4-FFF2-40B4-BE49-F238E27FC236}">
                <a16:creationId xmlns:a16="http://schemas.microsoft.com/office/drawing/2014/main" id="{A7EE1684-45CB-437C-8269-AFF2B804590F}"/>
              </a:ext>
            </a:extLst>
          </p:cNvPr>
          <p:cNvSpPr>
            <a:spLocks noGrp="1"/>
          </p:cNvSpPr>
          <p:nvPr>
            <p:ph type="ftr" sz="quarter" idx="11"/>
          </p:nvPr>
        </p:nvSpPr>
        <p:spPr/>
        <p:txBody>
          <a:bodyPr/>
          <a:lstStyle/>
          <a:p>
            <a:r>
              <a:rPr lang="en-US"/>
              <a:t>HKUST FinTech Club 2018</a:t>
            </a:r>
          </a:p>
        </p:txBody>
      </p:sp>
      <p:sp>
        <p:nvSpPr>
          <p:cNvPr id="6" name="Slide Number Placeholder 5">
            <a:extLst>
              <a:ext uri="{FF2B5EF4-FFF2-40B4-BE49-F238E27FC236}">
                <a16:creationId xmlns:a16="http://schemas.microsoft.com/office/drawing/2014/main" id="{CB708519-5775-44D9-8B01-CF444A3419CE}"/>
              </a:ext>
            </a:extLst>
          </p:cNvPr>
          <p:cNvSpPr>
            <a:spLocks noGrp="1"/>
          </p:cNvSpPr>
          <p:nvPr>
            <p:ph type="sldNum" sz="quarter" idx="12"/>
          </p:nvPr>
        </p:nvSpPr>
        <p:spPr/>
        <p:txBody>
          <a:bodyPr/>
          <a:lstStyle/>
          <a:p>
            <a:fld id="{969D4634-323E-2A49-AAAE-19731FC6EAE2}" type="slidenum">
              <a:rPr lang="en-US" smtClean="0"/>
              <a:t>45</a:t>
            </a:fld>
            <a:endParaRPr lang="en-US"/>
          </a:p>
        </p:txBody>
      </p:sp>
      <p:pic>
        <p:nvPicPr>
          <p:cNvPr id="8" name="Picture 7" descr="A close up of a sign&#10;&#10;Description automatically generated">
            <a:extLst>
              <a:ext uri="{FF2B5EF4-FFF2-40B4-BE49-F238E27FC236}">
                <a16:creationId xmlns:a16="http://schemas.microsoft.com/office/drawing/2014/main" id="{58A9F88C-7B9E-47BB-9792-D73C0ECFB2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439942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9727" y="2114313"/>
            <a:ext cx="3136180" cy="369332"/>
          </a:xfrm>
          <a:prstGeom prst="rect">
            <a:avLst/>
          </a:prstGeom>
          <a:noFill/>
        </p:spPr>
        <p:txBody>
          <a:bodyPr wrap="none" rtlCol="0">
            <a:spAutoFit/>
          </a:bodyPr>
          <a:lstStyle/>
          <a:p>
            <a:r>
              <a:rPr lang="en-US" b="1" dirty="0">
                <a:solidFill>
                  <a:schemeClr val="accent1">
                    <a:lumMod val="75000"/>
                  </a:schemeClr>
                </a:solidFill>
                <a:latin typeface="Avenir Next Demi Bold" charset="0"/>
                <a:ea typeface="Avenir Next Demi Bold" charset="0"/>
                <a:cs typeface="Avenir Next Demi Bold" charset="0"/>
              </a:rPr>
              <a:t>Decentralized Data Storage</a:t>
            </a:r>
          </a:p>
        </p:txBody>
      </p:sp>
      <p:sp>
        <p:nvSpPr>
          <p:cNvPr id="7" name="TextBox 6"/>
          <p:cNvSpPr txBox="1"/>
          <p:nvPr/>
        </p:nvSpPr>
        <p:spPr>
          <a:xfrm>
            <a:off x="7537531" y="2114313"/>
            <a:ext cx="2691955" cy="369332"/>
          </a:xfrm>
          <a:prstGeom prst="rect">
            <a:avLst/>
          </a:prstGeom>
          <a:noFill/>
        </p:spPr>
        <p:txBody>
          <a:bodyPr wrap="none" rtlCol="0">
            <a:spAutoFit/>
          </a:bodyPr>
          <a:lstStyle/>
          <a:p>
            <a:r>
              <a:rPr lang="en-US" b="1" dirty="0">
                <a:solidFill>
                  <a:schemeClr val="accent1">
                    <a:lumMod val="75000"/>
                  </a:schemeClr>
                </a:solidFill>
                <a:latin typeface="Avenir Next Demi Bold" charset="0"/>
                <a:ea typeface="Avenir Next Demi Bold" charset="0"/>
                <a:cs typeface="Avenir Next Demi Bold" charset="0"/>
              </a:rPr>
              <a:t>Cryptographic Security </a:t>
            </a:r>
          </a:p>
        </p:txBody>
      </p:sp>
      <p:sp>
        <p:nvSpPr>
          <p:cNvPr id="8" name="TextBox 7"/>
          <p:cNvSpPr txBox="1"/>
          <p:nvPr/>
        </p:nvSpPr>
        <p:spPr>
          <a:xfrm>
            <a:off x="1519588" y="2670894"/>
            <a:ext cx="4189312" cy="584775"/>
          </a:xfrm>
          <a:prstGeom prst="rect">
            <a:avLst/>
          </a:prstGeom>
          <a:noFill/>
        </p:spPr>
        <p:txBody>
          <a:bodyPr wrap="square" rtlCol="0">
            <a:spAutoFit/>
          </a:bodyPr>
          <a:lstStyle/>
          <a:p>
            <a:pPr marL="285750" indent="-285750">
              <a:buFont typeface="Arial" charset="0"/>
              <a:buChar char="•"/>
            </a:pPr>
            <a:r>
              <a:rPr lang="en-US" sz="1600" dirty="0">
                <a:latin typeface="Avenir Next" charset="0"/>
                <a:ea typeface="Avenir Next" charset="0"/>
                <a:cs typeface="Avenir Next" charset="0"/>
              </a:rPr>
              <a:t>Data is stored in multiple places</a:t>
            </a:r>
          </a:p>
          <a:p>
            <a:pPr marL="285750" indent="-285750">
              <a:buFont typeface="Arial" charset="0"/>
              <a:buChar char="•"/>
            </a:pPr>
            <a:r>
              <a:rPr lang="en-US" sz="1600" dirty="0">
                <a:latin typeface="Avenir Next" charset="0"/>
                <a:ea typeface="Avenir Next" charset="0"/>
                <a:cs typeface="Avenir Next" charset="0"/>
              </a:rPr>
              <a:t>Each is entry is </a:t>
            </a:r>
            <a:r>
              <a:rPr lang="en-US" sz="1600" dirty="0">
                <a:latin typeface="Avenir Next Medium" charset="0"/>
                <a:ea typeface="Avenir Next Medium" charset="0"/>
                <a:cs typeface="Avenir Next Medium" charset="0"/>
              </a:rPr>
              <a:t>chained</a:t>
            </a:r>
            <a:r>
              <a:rPr lang="en-US" sz="1600" dirty="0">
                <a:latin typeface="Avenir Next" charset="0"/>
                <a:ea typeface="Avenir Next" charset="0"/>
                <a:cs typeface="Avenir Next" charset="0"/>
              </a:rPr>
              <a:t> to the next</a:t>
            </a:r>
          </a:p>
        </p:txBody>
      </p:sp>
      <p:sp>
        <p:nvSpPr>
          <p:cNvPr id="11" name="TextBox 10"/>
          <p:cNvSpPr txBox="1"/>
          <p:nvPr/>
        </p:nvSpPr>
        <p:spPr>
          <a:xfrm>
            <a:off x="6621381" y="2670894"/>
            <a:ext cx="4524252" cy="830997"/>
          </a:xfrm>
          <a:prstGeom prst="rect">
            <a:avLst/>
          </a:prstGeom>
          <a:noFill/>
        </p:spPr>
        <p:txBody>
          <a:bodyPr wrap="none" rtlCol="0">
            <a:spAutoFit/>
          </a:bodyPr>
          <a:lstStyle/>
          <a:p>
            <a:pPr marL="285750" indent="-285750">
              <a:buFont typeface="Arial" charset="0"/>
              <a:buChar char="•"/>
            </a:pPr>
            <a:r>
              <a:rPr lang="en-US" sz="1600" dirty="0">
                <a:latin typeface="Avenir Next" charset="0"/>
                <a:ea typeface="Avenir Next" charset="0"/>
                <a:cs typeface="Avenir Next" charset="0"/>
              </a:rPr>
              <a:t>Built on public-key infrastructure</a:t>
            </a:r>
          </a:p>
          <a:p>
            <a:pPr marL="285750" indent="-285750">
              <a:buFont typeface="Arial" charset="0"/>
              <a:buChar char="•"/>
            </a:pPr>
            <a:r>
              <a:rPr lang="en-US" sz="1600" dirty="0">
                <a:latin typeface="Avenir Next" charset="0"/>
                <a:ea typeface="Avenir Next" charset="0"/>
                <a:cs typeface="Avenir Next" charset="0"/>
              </a:rPr>
              <a:t>Strength can be varied according to use</a:t>
            </a:r>
          </a:p>
          <a:p>
            <a:pPr marL="285750" indent="-285750">
              <a:buFont typeface="Arial" charset="0"/>
              <a:buChar char="•"/>
            </a:pPr>
            <a:r>
              <a:rPr lang="en-US" sz="1600" dirty="0">
                <a:latin typeface="Avenir Next" charset="0"/>
                <a:ea typeface="Avenir Next" charset="0"/>
                <a:cs typeface="Avenir Next" charset="0"/>
              </a:rPr>
              <a:t>Reduced damage caused by a data breach </a:t>
            </a:r>
          </a:p>
        </p:txBody>
      </p:sp>
      <p:sp>
        <p:nvSpPr>
          <p:cNvPr id="13" name="TextBox 12"/>
          <p:cNvSpPr txBox="1"/>
          <p:nvPr/>
        </p:nvSpPr>
        <p:spPr>
          <a:xfrm>
            <a:off x="7242342" y="4127062"/>
            <a:ext cx="3282329" cy="1200329"/>
          </a:xfrm>
          <a:prstGeom prst="rect">
            <a:avLst/>
          </a:prstGeom>
          <a:noFill/>
        </p:spPr>
        <p:txBody>
          <a:bodyPr wrap="square" rtlCol="0">
            <a:spAutoFit/>
          </a:bodyPr>
          <a:lstStyle/>
          <a:p>
            <a:pPr algn="ctr"/>
            <a:r>
              <a:rPr lang="en-US" dirty="0">
                <a:latin typeface="Avenir Next Medium" charset="0"/>
                <a:ea typeface="Avenir Next Medium" charset="0"/>
                <a:cs typeface="Avenir Next Medium" charset="0"/>
              </a:rPr>
              <a:t>Security and privacy of data is  backed by cryptography, making fraudulent </a:t>
            </a:r>
            <a:r>
              <a:rPr lang="en-US">
                <a:latin typeface="Avenir Next Medium" charset="0"/>
                <a:ea typeface="Avenir Next Medium" charset="0"/>
                <a:cs typeface="Avenir Next Medium" charset="0"/>
              </a:rPr>
              <a:t>transactions difficult</a:t>
            </a:r>
            <a:endParaRPr lang="en-US" dirty="0">
              <a:latin typeface="Avenir Next Medium" charset="0"/>
              <a:ea typeface="Avenir Next Medium" charset="0"/>
              <a:cs typeface="Avenir Next Medium" charset="0"/>
            </a:endParaRPr>
          </a:p>
        </p:txBody>
      </p:sp>
      <p:sp>
        <p:nvSpPr>
          <p:cNvPr id="17" name="TextBox 16"/>
          <p:cNvSpPr txBox="1"/>
          <p:nvPr/>
        </p:nvSpPr>
        <p:spPr>
          <a:xfrm>
            <a:off x="3878214" y="884672"/>
            <a:ext cx="4435573" cy="400110"/>
          </a:xfrm>
          <a:prstGeom prst="rect">
            <a:avLst/>
          </a:prstGeom>
          <a:noFill/>
        </p:spPr>
        <p:txBody>
          <a:bodyPr wrap="none" rtlCol="0">
            <a:spAutoFit/>
          </a:bodyPr>
          <a:lstStyle/>
          <a:p>
            <a:r>
              <a:rPr lang="en-US" sz="2000" b="1" dirty="0">
                <a:latin typeface="Avenir Next Demi Bold" charset="0"/>
                <a:ea typeface="Avenir Next Demi Bold" charset="0"/>
                <a:cs typeface="Avenir Next Demi Bold" charset="0"/>
              </a:rPr>
              <a:t>Two Key Components to Blockchain</a:t>
            </a:r>
          </a:p>
        </p:txBody>
      </p:sp>
      <p:sp>
        <p:nvSpPr>
          <p:cNvPr id="19" name="Rectangle 18"/>
          <p:cNvSpPr/>
          <p:nvPr/>
        </p:nvSpPr>
        <p:spPr>
          <a:xfrm>
            <a:off x="1336973" y="3988563"/>
            <a:ext cx="4137852" cy="1477328"/>
          </a:xfrm>
          <a:prstGeom prst="rect">
            <a:avLst/>
          </a:prstGeom>
        </p:spPr>
        <p:txBody>
          <a:bodyPr wrap="square">
            <a:spAutoFit/>
          </a:bodyPr>
          <a:lstStyle/>
          <a:p>
            <a:pPr algn="ctr"/>
            <a:r>
              <a:rPr lang="en-US" dirty="0">
                <a:latin typeface="Avenir Next Medium" charset="0"/>
                <a:ea typeface="Avenir Next Medium" charset="0"/>
                <a:cs typeface="Avenir Next Medium" charset="0"/>
              </a:rPr>
              <a:t>Distributed ledgers assure legitimacy throughout the network—creating a fraudulent transaction requires inserting false information in many many different places simultaneously</a:t>
            </a:r>
          </a:p>
        </p:txBody>
      </p:sp>
      <p:sp>
        <p:nvSpPr>
          <p:cNvPr id="2" name="Footer Placeholder 1">
            <a:extLst>
              <a:ext uri="{FF2B5EF4-FFF2-40B4-BE49-F238E27FC236}">
                <a16:creationId xmlns:a16="http://schemas.microsoft.com/office/drawing/2014/main" id="{016BD8FD-4750-416B-AEC0-446235F29A09}"/>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51304BF4-B5D2-4F04-9813-31C100FB359B}"/>
              </a:ext>
            </a:extLst>
          </p:cNvPr>
          <p:cNvSpPr>
            <a:spLocks noGrp="1"/>
          </p:cNvSpPr>
          <p:nvPr>
            <p:ph type="sldNum" sz="quarter" idx="12"/>
          </p:nvPr>
        </p:nvSpPr>
        <p:spPr/>
        <p:txBody>
          <a:bodyPr/>
          <a:lstStyle/>
          <a:p>
            <a:fld id="{969D4634-323E-2A49-AAAE-19731FC6EAE2}" type="slidenum">
              <a:rPr lang="en-US" smtClean="0"/>
              <a:t>46</a:t>
            </a:fld>
            <a:endParaRPr lang="en-US"/>
          </a:p>
        </p:txBody>
      </p:sp>
      <p:pic>
        <p:nvPicPr>
          <p:cNvPr id="12" name="Picture 11" descr="A close up of a sign&#10;&#10;Description automatically generated">
            <a:extLst>
              <a:ext uri="{FF2B5EF4-FFF2-40B4-BE49-F238E27FC236}">
                <a16:creationId xmlns:a16="http://schemas.microsoft.com/office/drawing/2014/main" id="{B35148C2-1748-49BE-8043-B8D1020C03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941931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6460" y="2045321"/>
            <a:ext cx="2305696" cy="369332"/>
          </a:xfrm>
          <a:prstGeom prst="rect">
            <a:avLst/>
          </a:prstGeom>
          <a:noFill/>
        </p:spPr>
        <p:txBody>
          <a:bodyPr wrap="none" rtlCol="0">
            <a:spAutoFit/>
          </a:bodyPr>
          <a:lstStyle/>
          <a:p>
            <a:r>
              <a:rPr lang="en-US" b="1" dirty="0">
                <a:solidFill>
                  <a:srgbClr val="92D050"/>
                </a:solidFill>
                <a:latin typeface="Avenir Next Demi Bold" charset="0"/>
                <a:ea typeface="Avenir Next Demi Bold" charset="0"/>
                <a:cs typeface="Avenir Next Demi Bold" charset="0"/>
              </a:rPr>
              <a:t>Process Automation</a:t>
            </a:r>
          </a:p>
        </p:txBody>
      </p:sp>
      <p:sp>
        <p:nvSpPr>
          <p:cNvPr id="5" name="TextBox 4"/>
          <p:cNvSpPr txBox="1"/>
          <p:nvPr/>
        </p:nvSpPr>
        <p:spPr>
          <a:xfrm>
            <a:off x="8192246" y="2045321"/>
            <a:ext cx="1681358" cy="369332"/>
          </a:xfrm>
          <a:prstGeom prst="rect">
            <a:avLst/>
          </a:prstGeom>
          <a:noFill/>
        </p:spPr>
        <p:txBody>
          <a:bodyPr wrap="none" rtlCol="0">
            <a:spAutoFit/>
          </a:bodyPr>
          <a:lstStyle/>
          <a:p>
            <a:r>
              <a:rPr lang="en-US" b="1" dirty="0">
                <a:solidFill>
                  <a:srgbClr val="92D050"/>
                </a:solidFill>
                <a:latin typeface="Avenir Next Demi Bold" charset="0"/>
                <a:ea typeface="Avenir Next Demi Bold" charset="0"/>
                <a:cs typeface="Avenir Next Demi Bold" charset="0"/>
              </a:rPr>
              <a:t>Value Transfer</a:t>
            </a:r>
          </a:p>
        </p:txBody>
      </p:sp>
      <p:sp>
        <p:nvSpPr>
          <p:cNvPr id="6" name="TextBox 5"/>
          <p:cNvSpPr txBox="1"/>
          <p:nvPr/>
        </p:nvSpPr>
        <p:spPr>
          <a:xfrm>
            <a:off x="1331018" y="2609028"/>
            <a:ext cx="4007464" cy="1323439"/>
          </a:xfrm>
          <a:prstGeom prst="rect">
            <a:avLst/>
          </a:prstGeom>
          <a:noFill/>
        </p:spPr>
        <p:txBody>
          <a:bodyPr wrap="square" rtlCol="0">
            <a:spAutoFit/>
          </a:bodyPr>
          <a:lstStyle/>
          <a:p>
            <a:pPr marL="285750" indent="-285750">
              <a:buFont typeface="Arial" charset="0"/>
              <a:buChar char="•"/>
            </a:pPr>
            <a:r>
              <a:rPr lang="en-US" sz="1600" dirty="0">
                <a:latin typeface="Avenir Next" charset="0"/>
                <a:ea typeface="Avenir Next" charset="0"/>
                <a:cs typeface="Avenir Next" charset="0"/>
              </a:rPr>
              <a:t>Allows for the creation of </a:t>
            </a:r>
            <a:r>
              <a:rPr lang="en-US" sz="1600" dirty="0">
                <a:latin typeface="Avenir Next Medium" charset="0"/>
                <a:ea typeface="Avenir Next Medium" charset="0"/>
                <a:cs typeface="Avenir Next Medium" charset="0"/>
              </a:rPr>
              <a:t>Smart Contracts</a:t>
            </a:r>
          </a:p>
          <a:p>
            <a:pPr marL="285750" indent="-285750">
              <a:buFont typeface="Arial" charset="0"/>
              <a:buChar char="•"/>
            </a:pPr>
            <a:r>
              <a:rPr lang="en-US" sz="1600" dirty="0">
                <a:latin typeface="Avenir Next" charset="0"/>
                <a:ea typeface="Avenir Next" charset="0"/>
                <a:cs typeface="Avenir Next" charset="0"/>
              </a:rPr>
              <a:t>Program modular business rules </a:t>
            </a:r>
          </a:p>
          <a:p>
            <a:pPr marL="285750" indent="-285750">
              <a:buFont typeface="Arial" charset="0"/>
              <a:buChar char="•"/>
            </a:pPr>
            <a:r>
              <a:rPr lang="en-US" sz="1600" dirty="0">
                <a:latin typeface="Avenir Next" charset="0"/>
                <a:ea typeface="Avenir Next" charset="0"/>
                <a:cs typeface="Avenir Next" charset="0"/>
              </a:rPr>
              <a:t>These programs are now built into the database</a:t>
            </a:r>
          </a:p>
        </p:txBody>
      </p:sp>
      <p:sp>
        <p:nvSpPr>
          <p:cNvPr id="7" name="TextBox 6"/>
          <p:cNvSpPr txBox="1"/>
          <p:nvPr/>
        </p:nvSpPr>
        <p:spPr>
          <a:xfrm>
            <a:off x="7105731" y="2628430"/>
            <a:ext cx="4337716" cy="1077218"/>
          </a:xfrm>
          <a:prstGeom prst="rect">
            <a:avLst/>
          </a:prstGeom>
          <a:noFill/>
        </p:spPr>
        <p:txBody>
          <a:bodyPr wrap="square" rtlCol="0">
            <a:spAutoFit/>
          </a:bodyPr>
          <a:lstStyle/>
          <a:p>
            <a:pPr marL="171450" indent="-171450">
              <a:buFont typeface="Arial" charset="0"/>
              <a:buChar char="•"/>
            </a:pPr>
            <a:r>
              <a:rPr lang="en-US" sz="1600" dirty="0">
                <a:latin typeface="Avenir Next" charset="0"/>
                <a:ea typeface="Avenir Next" charset="0"/>
                <a:cs typeface="Avenir Next" charset="0"/>
              </a:rPr>
              <a:t>Can transfer digital values...</a:t>
            </a:r>
          </a:p>
          <a:p>
            <a:pPr marL="171450" indent="-171450">
              <a:buFont typeface="Arial" charset="0"/>
              <a:buChar char="•"/>
            </a:pPr>
            <a:r>
              <a:rPr lang="en-US" sz="1600" dirty="0">
                <a:latin typeface="Avenir Next" charset="0"/>
                <a:ea typeface="Avenir Next" charset="0"/>
                <a:cs typeface="Avenir Next" charset="0"/>
              </a:rPr>
              <a:t>But this is not necessary for its use</a:t>
            </a:r>
          </a:p>
          <a:p>
            <a:pPr marL="171450" indent="-171450">
              <a:buFont typeface="Arial" charset="0"/>
              <a:buChar char="•"/>
            </a:pPr>
            <a:r>
              <a:rPr lang="en-US" sz="1600" dirty="0">
                <a:latin typeface="Avenir Next" charset="0"/>
                <a:ea typeface="Avenir Next" charset="0"/>
                <a:cs typeface="Avenir Next" charset="0"/>
              </a:rPr>
              <a:t>Creates digital representations of assets and allows for transacting with these assets</a:t>
            </a:r>
          </a:p>
        </p:txBody>
      </p:sp>
      <p:sp>
        <p:nvSpPr>
          <p:cNvPr id="8" name="TextBox 7"/>
          <p:cNvSpPr txBox="1"/>
          <p:nvPr/>
        </p:nvSpPr>
        <p:spPr>
          <a:xfrm>
            <a:off x="6983241" y="4474063"/>
            <a:ext cx="4099367" cy="1323439"/>
          </a:xfrm>
          <a:prstGeom prst="rect">
            <a:avLst/>
          </a:prstGeom>
          <a:noFill/>
        </p:spPr>
        <p:txBody>
          <a:bodyPr wrap="square" rtlCol="0">
            <a:spAutoFit/>
          </a:bodyPr>
          <a:lstStyle/>
          <a:p>
            <a:pPr algn="ctr"/>
            <a:r>
              <a:rPr lang="en-US" sz="1600" dirty="0">
                <a:latin typeface="Avenir Next" charset="0"/>
                <a:ea typeface="Avenir Next" charset="0"/>
                <a:cs typeface="Avenir Next" charset="0"/>
              </a:rPr>
              <a:t>Blockchain allows for digital value transfer by creating trust even in a trustless ecosystem. Value can be digitally transacted, whether it be money, asset ownership, or secure information. </a:t>
            </a:r>
          </a:p>
        </p:txBody>
      </p:sp>
      <p:sp>
        <p:nvSpPr>
          <p:cNvPr id="9" name="TextBox 8"/>
          <p:cNvSpPr txBox="1"/>
          <p:nvPr/>
        </p:nvSpPr>
        <p:spPr>
          <a:xfrm>
            <a:off x="1331018" y="4629619"/>
            <a:ext cx="4385880" cy="1077218"/>
          </a:xfrm>
          <a:prstGeom prst="rect">
            <a:avLst/>
          </a:prstGeom>
          <a:noFill/>
        </p:spPr>
        <p:txBody>
          <a:bodyPr wrap="square" rtlCol="0">
            <a:spAutoFit/>
          </a:bodyPr>
          <a:lstStyle/>
          <a:p>
            <a:pPr algn="ctr"/>
            <a:r>
              <a:rPr lang="en-US" sz="1600" dirty="0">
                <a:latin typeface="Avenir Next" charset="0"/>
                <a:ea typeface="Avenir Next" charset="0"/>
                <a:cs typeface="Avenir Next" charset="0"/>
              </a:rPr>
              <a:t>Smart contracts, digitally coded self-executing contracts can automate processes and allow for the creation of many additional applications on the Blockchain.</a:t>
            </a:r>
          </a:p>
        </p:txBody>
      </p:sp>
      <p:sp>
        <p:nvSpPr>
          <p:cNvPr id="10" name="TextBox 9"/>
          <p:cNvSpPr txBox="1"/>
          <p:nvPr/>
        </p:nvSpPr>
        <p:spPr>
          <a:xfrm>
            <a:off x="4083366" y="798185"/>
            <a:ext cx="4025269" cy="400110"/>
          </a:xfrm>
          <a:prstGeom prst="rect">
            <a:avLst/>
          </a:prstGeom>
          <a:noFill/>
        </p:spPr>
        <p:txBody>
          <a:bodyPr wrap="none" rtlCol="0">
            <a:spAutoFit/>
          </a:bodyPr>
          <a:lstStyle/>
          <a:p>
            <a:r>
              <a:rPr lang="en-US" sz="2000" b="1">
                <a:latin typeface="Avenir Next Demi Bold" charset="0"/>
                <a:ea typeface="Avenir Next Demi Bold" charset="0"/>
                <a:cs typeface="Avenir Next Demi Bold" charset="0"/>
              </a:rPr>
              <a:t>These Components Allows For</a:t>
            </a:r>
            <a:r>
              <a:rPr lang="mr-IN" sz="2000" b="1" dirty="0">
                <a:latin typeface="Avenir Next Demi Bold" charset="0"/>
                <a:ea typeface="Avenir Next Demi Bold" charset="0"/>
                <a:cs typeface="Avenir Next Demi Bold" charset="0"/>
              </a:rPr>
              <a:t>…</a:t>
            </a:r>
            <a:endParaRPr lang="en-US" sz="2000" b="1" dirty="0">
              <a:latin typeface="Avenir Next Demi Bold" charset="0"/>
              <a:ea typeface="Avenir Next Demi Bold" charset="0"/>
              <a:cs typeface="Avenir Next Demi Bold" charset="0"/>
            </a:endParaRPr>
          </a:p>
        </p:txBody>
      </p:sp>
      <p:sp>
        <p:nvSpPr>
          <p:cNvPr id="2" name="Footer Placeholder 1">
            <a:extLst>
              <a:ext uri="{FF2B5EF4-FFF2-40B4-BE49-F238E27FC236}">
                <a16:creationId xmlns:a16="http://schemas.microsoft.com/office/drawing/2014/main" id="{1761EAD4-98D0-4919-A635-5C085A33E744}"/>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ADC9BF0E-68B3-4F13-854C-1181567CBAA2}"/>
              </a:ext>
            </a:extLst>
          </p:cNvPr>
          <p:cNvSpPr>
            <a:spLocks noGrp="1"/>
          </p:cNvSpPr>
          <p:nvPr>
            <p:ph type="sldNum" sz="quarter" idx="12"/>
          </p:nvPr>
        </p:nvSpPr>
        <p:spPr/>
        <p:txBody>
          <a:bodyPr/>
          <a:lstStyle/>
          <a:p>
            <a:fld id="{969D4634-323E-2A49-AAAE-19731FC6EAE2}" type="slidenum">
              <a:rPr lang="en-US" smtClean="0"/>
              <a:t>47</a:t>
            </a:fld>
            <a:endParaRPr lang="en-US"/>
          </a:p>
        </p:txBody>
      </p:sp>
      <p:pic>
        <p:nvPicPr>
          <p:cNvPr id="11" name="Picture 10" descr="A close up of a sign&#10;&#10;Description automatically generated">
            <a:extLst>
              <a:ext uri="{FF2B5EF4-FFF2-40B4-BE49-F238E27FC236}">
                <a16:creationId xmlns:a16="http://schemas.microsoft.com/office/drawing/2014/main" id="{57A96562-091D-4B39-934B-94C476DA4D4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128055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6553" y="2932384"/>
            <a:ext cx="9033640" cy="830997"/>
          </a:xfrm>
          <a:prstGeom prst="rect">
            <a:avLst/>
          </a:prstGeom>
          <a:noFill/>
        </p:spPr>
        <p:txBody>
          <a:bodyPr wrap="square" rtlCol="0">
            <a:spAutoFit/>
          </a:bodyPr>
          <a:lstStyle/>
          <a:p>
            <a:pPr algn="ctr"/>
            <a:r>
              <a:rPr lang="en-US" sz="2400" b="1" dirty="0">
                <a:latin typeface="Avenir Next Demi Bold" charset="0"/>
                <a:ea typeface="Avenir Next Demi Bold" charset="0"/>
                <a:cs typeface="Avenir Next Demi Bold" charset="0"/>
              </a:rPr>
              <a:t>What is the difference between a Blockchain (decentralized, distributed)  and a traditional (centralized) database?</a:t>
            </a:r>
          </a:p>
        </p:txBody>
      </p:sp>
      <p:sp>
        <p:nvSpPr>
          <p:cNvPr id="2" name="Footer Placeholder 1">
            <a:extLst>
              <a:ext uri="{FF2B5EF4-FFF2-40B4-BE49-F238E27FC236}">
                <a16:creationId xmlns:a16="http://schemas.microsoft.com/office/drawing/2014/main" id="{141A6BEF-835F-4972-A334-D54815B304E8}"/>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635F8670-4CEC-4E80-B2E5-A2C8871DCDFE}"/>
              </a:ext>
            </a:extLst>
          </p:cNvPr>
          <p:cNvSpPr>
            <a:spLocks noGrp="1"/>
          </p:cNvSpPr>
          <p:nvPr>
            <p:ph type="sldNum" sz="quarter" idx="12"/>
          </p:nvPr>
        </p:nvSpPr>
        <p:spPr/>
        <p:txBody>
          <a:bodyPr/>
          <a:lstStyle/>
          <a:p>
            <a:fld id="{969D4634-323E-2A49-AAAE-19731FC6EAE2}" type="slidenum">
              <a:rPr lang="en-US" smtClean="0"/>
              <a:t>48</a:t>
            </a:fld>
            <a:endParaRPr lang="en-US"/>
          </a:p>
        </p:txBody>
      </p:sp>
      <p:pic>
        <p:nvPicPr>
          <p:cNvPr id="5" name="Picture 4" descr="A close up of a sign&#10;&#10;Description automatically generated">
            <a:extLst>
              <a:ext uri="{FF2B5EF4-FFF2-40B4-BE49-F238E27FC236}">
                <a16:creationId xmlns:a16="http://schemas.microsoft.com/office/drawing/2014/main" id="{94EC1465-E732-4CD9-80A4-9159C9F675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93617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screen">
            <a:alphaModFix amt="3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Box 7"/>
          <p:cNvSpPr txBox="1"/>
          <p:nvPr/>
        </p:nvSpPr>
        <p:spPr>
          <a:xfrm>
            <a:off x="4757319" y="541368"/>
            <a:ext cx="2978701" cy="400110"/>
          </a:xfrm>
          <a:prstGeom prst="rect">
            <a:avLst/>
          </a:prstGeom>
          <a:noFill/>
        </p:spPr>
        <p:txBody>
          <a:bodyPr wrap="none" rtlCol="0">
            <a:spAutoFit/>
          </a:bodyPr>
          <a:lstStyle/>
          <a:p>
            <a:r>
              <a:rPr lang="en-US" sz="2000" b="1">
                <a:latin typeface="Avenir Next Demi Bold" charset="0"/>
                <a:ea typeface="Avenir Next Demi Bold" charset="0"/>
                <a:cs typeface="Avenir Next Demi Bold" charset="0"/>
              </a:rPr>
              <a:t>Blockchain vs Database</a:t>
            </a:r>
            <a:endParaRPr lang="en-US" sz="2000" b="1" dirty="0">
              <a:latin typeface="Avenir Next Demi Bold" charset="0"/>
              <a:ea typeface="Avenir Next Demi Bold" charset="0"/>
              <a:cs typeface="Avenir Next Demi Bold"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513608"/>
              </p:ext>
            </p:extLst>
          </p:nvPr>
        </p:nvGraphicFramePr>
        <p:xfrm>
          <a:off x="680937" y="1665613"/>
          <a:ext cx="10830126" cy="4468251"/>
        </p:xfrm>
        <a:graphic>
          <a:graphicData uri="http://schemas.openxmlformats.org/drawingml/2006/table">
            <a:tbl>
              <a:tblPr firstRow="1" bandRow="1">
                <a:tableStyleId>{BC89EF96-8CEA-46FF-86C4-4CE0E7609802}</a:tableStyleId>
              </a:tblPr>
              <a:tblGrid>
                <a:gridCol w="3610042">
                  <a:extLst>
                    <a:ext uri="{9D8B030D-6E8A-4147-A177-3AD203B41FA5}">
                      <a16:colId xmlns:a16="http://schemas.microsoft.com/office/drawing/2014/main" val="20000"/>
                    </a:ext>
                  </a:extLst>
                </a:gridCol>
                <a:gridCol w="3610042">
                  <a:extLst>
                    <a:ext uri="{9D8B030D-6E8A-4147-A177-3AD203B41FA5}">
                      <a16:colId xmlns:a16="http://schemas.microsoft.com/office/drawing/2014/main" val="20001"/>
                    </a:ext>
                  </a:extLst>
                </a:gridCol>
                <a:gridCol w="3610042">
                  <a:extLst>
                    <a:ext uri="{9D8B030D-6E8A-4147-A177-3AD203B41FA5}">
                      <a16:colId xmlns:a16="http://schemas.microsoft.com/office/drawing/2014/main" val="20002"/>
                    </a:ext>
                  </a:extLst>
                </a:gridCol>
              </a:tblGrid>
              <a:tr h="458950">
                <a:tc>
                  <a:txBody>
                    <a:bodyPr/>
                    <a:lstStyle/>
                    <a:p>
                      <a:pPr algn="ct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Avenir Next Medium" charset="0"/>
                          <a:ea typeface="Avenir Next Medium" charset="0"/>
                          <a:cs typeface="Avenir Next Medium" charset="0"/>
                        </a:rPr>
                        <a:t>Blockchain</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i="0" dirty="0">
                          <a:latin typeface="Avenir Next Medium" charset="0"/>
                          <a:ea typeface="Avenir Next Medium" charset="0"/>
                          <a:cs typeface="Avenir Next Medium" charset="0"/>
                        </a:rPr>
                        <a:t>Database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55647">
                <a:tc>
                  <a:txBody>
                    <a:bodyPr/>
                    <a:lstStyle/>
                    <a:p>
                      <a:pPr algn="ctr"/>
                      <a:r>
                        <a:rPr lang="en-US" b="0" i="0" dirty="0">
                          <a:latin typeface="Avenir Next Medium" charset="0"/>
                          <a:ea typeface="Avenir Next Medium" charset="0"/>
                          <a:cs typeface="Avenir Next Medium" charset="0"/>
                        </a:rPr>
                        <a:t>Security</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i="0" dirty="0">
                          <a:latin typeface="Avenir Next Medium" charset="0"/>
                          <a:ea typeface="Avenir Next Medium" charset="0"/>
                          <a:cs typeface="Avenir Next Medium" charset="0"/>
                        </a:rPr>
                        <a:t>Much More</a:t>
                      </a:r>
                      <a:r>
                        <a:rPr lang="en-US" b="0" i="0" baseline="0" dirty="0">
                          <a:latin typeface="Avenir Next Medium" charset="0"/>
                          <a:ea typeface="Avenir Next Medium" charset="0"/>
                          <a:cs typeface="Avenir Next Medium" charset="0"/>
                        </a:rPr>
                        <a:t> Secure</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9000"/>
                      </a:srgbClr>
                    </a:solidFill>
                  </a:tcPr>
                </a:tc>
                <a:tc>
                  <a:txBody>
                    <a:bodyPr/>
                    <a:lstStyle/>
                    <a:p>
                      <a:pPr algn="ctr"/>
                      <a:r>
                        <a:rPr lang="en-US" b="0" i="0" dirty="0">
                          <a:latin typeface="Avenir Next Medium" charset="0"/>
                          <a:ea typeface="Avenir Next Medium" charset="0"/>
                          <a:cs typeface="Avenir Next Medium" charset="0"/>
                        </a:rPr>
                        <a:t>Not as Secure</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18000"/>
                      </a:srgbClr>
                    </a:solidFill>
                  </a:tcPr>
                </a:tc>
                <a:extLst>
                  <a:ext uri="{0D108BD9-81ED-4DB2-BD59-A6C34878D82A}">
                    <a16:rowId xmlns:a16="http://schemas.microsoft.com/office/drawing/2014/main" val="10001"/>
                  </a:ext>
                </a:extLst>
              </a:tr>
              <a:tr h="647395">
                <a:tc>
                  <a:txBody>
                    <a:bodyPr/>
                    <a:lstStyle/>
                    <a:p>
                      <a:pPr algn="ctr"/>
                      <a:r>
                        <a:rPr lang="en-US" b="0" i="0" dirty="0">
                          <a:latin typeface="Avenir Next Medium" charset="0"/>
                          <a:ea typeface="Avenir Next Medium" charset="0"/>
                          <a:cs typeface="Avenir Next Medium" charset="0"/>
                        </a:rPr>
                        <a:t>Robustness</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i="0" dirty="0">
                          <a:latin typeface="Avenir Next Medium" charset="0"/>
                          <a:ea typeface="Avenir Next Medium" charset="0"/>
                          <a:cs typeface="Avenir Next Medium" charset="0"/>
                        </a:rPr>
                        <a:t>No Single</a:t>
                      </a:r>
                      <a:r>
                        <a:rPr lang="en-US" b="0" i="0" baseline="0" dirty="0">
                          <a:latin typeface="Avenir Next Medium" charset="0"/>
                          <a:ea typeface="Avenir Next Medium" charset="0"/>
                          <a:cs typeface="Avenir Next Medium" charset="0"/>
                        </a:rPr>
                        <a:t> Point of Failure</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9000"/>
                      </a:srgbClr>
                    </a:solidFill>
                  </a:tcPr>
                </a:tc>
                <a:tc>
                  <a:txBody>
                    <a:bodyPr/>
                    <a:lstStyle/>
                    <a:p>
                      <a:pPr algn="ctr"/>
                      <a:r>
                        <a:rPr lang="en-US" b="0" i="0" dirty="0">
                          <a:latin typeface="Avenir Next Medium" charset="0"/>
                          <a:ea typeface="Avenir Next Medium" charset="0"/>
                          <a:cs typeface="Avenir Next Medium" charset="0"/>
                        </a:rPr>
                        <a:t>Has</a:t>
                      </a:r>
                      <a:r>
                        <a:rPr lang="en-US" b="0" i="0" baseline="0" dirty="0">
                          <a:latin typeface="Avenir Next Medium" charset="0"/>
                          <a:ea typeface="Avenir Next Medium" charset="0"/>
                          <a:cs typeface="Avenir Next Medium" charset="0"/>
                        </a:rPr>
                        <a:t> Single</a:t>
                      </a:r>
                      <a:r>
                        <a:rPr lang="en-US" b="0" i="0" dirty="0">
                          <a:latin typeface="Avenir Next Medium" charset="0"/>
                          <a:ea typeface="Avenir Next Medium" charset="0"/>
                          <a:cs typeface="Avenir Next Medium" charset="0"/>
                        </a:rPr>
                        <a:t> </a:t>
                      </a:r>
                      <a:r>
                        <a:rPr lang="en-US" b="0" i="0" baseline="0" dirty="0">
                          <a:latin typeface="Avenir Next Medium" charset="0"/>
                          <a:ea typeface="Avenir Next Medium" charset="0"/>
                          <a:cs typeface="Avenir Next Medium" charset="0"/>
                        </a:rPr>
                        <a:t>Points of Failure</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18000"/>
                      </a:srgbClr>
                    </a:solidFill>
                  </a:tcPr>
                </a:tc>
                <a:extLst>
                  <a:ext uri="{0D108BD9-81ED-4DB2-BD59-A6C34878D82A}">
                    <a16:rowId xmlns:a16="http://schemas.microsoft.com/office/drawing/2014/main" val="10002"/>
                  </a:ext>
                </a:extLst>
              </a:tr>
              <a:tr h="614370">
                <a:tc>
                  <a:txBody>
                    <a:bodyPr/>
                    <a:lstStyle/>
                    <a:p>
                      <a:pPr algn="ctr"/>
                      <a:r>
                        <a:rPr lang="en-US" b="0" i="0" dirty="0">
                          <a:latin typeface="Avenir Next Medium" charset="0"/>
                          <a:ea typeface="Avenir Next Medium" charset="0"/>
                          <a:cs typeface="Avenir Next Medium" charset="0"/>
                        </a:rPr>
                        <a:t>Network</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Next Medium" charset="0"/>
                          <a:ea typeface="Avenir Next Medium" charset="0"/>
                          <a:cs typeface="Avenir Next Medium" charset="0"/>
                        </a:rPr>
                        <a:t>Peer to Peer</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9000"/>
                      </a:srgbClr>
                    </a:solidFill>
                  </a:tcPr>
                </a:tc>
                <a:tc>
                  <a:txBody>
                    <a:bodyPr/>
                    <a:lstStyle/>
                    <a:p>
                      <a:pPr algn="ctr"/>
                      <a:r>
                        <a:rPr lang="en-US" b="0" i="0" dirty="0">
                          <a:latin typeface="Avenir Next Medium" charset="0"/>
                          <a:ea typeface="Avenir Next Medium" charset="0"/>
                          <a:cs typeface="Avenir Next Medium" charset="0"/>
                        </a:rPr>
                        <a:t>Centralized</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18000"/>
                      </a:srgbClr>
                    </a:solidFill>
                  </a:tcPr>
                </a:tc>
                <a:extLst>
                  <a:ext uri="{0D108BD9-81ED-4DB2-BD59-A6C34878D82A}">
                    <a16:rowId xmlns:a16="http://schemas.microsoft.com/office/drawing/2014/main" val="10003"/>
                  </a:ext>
                </a:extLst>
              </a:tr>
              <a:tr h="548182">
                <a:tc>
                  <a:txBody>
                    <a:bodyPr/>
                    <a:lstStyle/>
                    <a:p>
                      <a:pPr algn="ctr"/>
                      <a:r>
                        <a:rPr lang="en-US" b="0" i="0" dirty="0">
                          <a:latin typeface="Avenir Next Medium" charset="0"/>
                          <a:ea typeface="Avenir Next Medium" charset="0"/>
                          <a:cs typeface="Avenir Next Medium" charset="0"/>
                        </a:rPr>
                        <a:t>Energy Consumption</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Next Medium" charset="0"/>
                          <a:ea typeface="Avenir Next Medium" charset="0"/>
                          <a:cs typeface="Avenir Next Medium" charset="0"/>
                        </a:rPr>
                        <a:t>High</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22000"/>
                      </a:srgbClr>
                    </a:solidFill>
                  </a:tcPr>
                </a:tc>
                <a:tc>
                  <a:txBody>
                    <a:bodyPr/>
                    <a:lstStyle/>
                    <a:p>
                      <a:pPr algn="ctr"/>
                      <a:r>
                        <a:rPr lang="en-US" b="0" i="0" dirty="0">
                          <a:latin typeface="Avenir Next Medium" charset="0"/>
                          <a:ea typeface="Avenir Next Medium" charset="0"/>
                          <a:cs typeface="Avenir Next Medium" charset="0"/>
                        </a:rPr>
                        <a:t>Fairly Efficient</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8000"/>
                      </a:srgbClr>
                    </a:solidFill>
                  </a:tcPr>
                </a:tc>
                <a:extLst>
                  <a:ext uri="{0D108BD9-81ED-4DB2-BD59-A6C34878D82A}">
                    <a16:rowId xmlns:a16="http://schemas.microsoft.com/office/drawing/2014/main" val="10004"/>
                  </a:ext>
                </a:extLst>
              </a:tr>
              <a:tr h="672380">
                <a:tc>
                  <a:txBody>
                    <a:bodyPr/>
                    <a:lstStyle/>
                    <a:p>
                      <a:pPr algn="ctr"/>
                      <a:r>
                        <a:rPr lang="en-US" b="0" i="0" dirty="0">
                          <a:latin typeface="Avenir Next Medium" charset="0"/>
                          <a:ea typeface="Avenir Next Medium" charset="0"/>
                          <a:cs typeface="Avenir Next Medium" charset="0"/>
                        </a:rPr>
                        <a:t>Speed</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i="0" dirty="0">
                          <a:latin typeface="Avenir Next Medium" charset="0"/>
                          <a:ea typeface="Avenir Next Medium" charset="0"/>
                          <a:cs typeface="Avenir Next Medium" charset="0"/>
                        </a:rPr>
                        <a:t>Slow,</a:t>
                      </a:r>
                      <a:r>
                        <a:rPr lang="en-US" b="0" i="0" baseline="0" dirty="0">
                          <a:latin typeface="Avenir Next Medium" charset="0"/>
                          <a:ea typeface="Avenir Next Medium" charset="0"/>
                          <a:cs typeface="Avenir Next Medium" charset="0"/>
                        </a:rPr>
                        <a:t> ~ few mins/transaction</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22000"/>
                      </a:srgbClr>
                    </a:solidFill>
                  </a:tcPr>
                </a:tc>
                <a:tc>
                  <a:txBody>
                    <a:bodyPr/>
                    <a:lstStyle/>
                    <a:p>
                      <a:pPr algn="ctr"/>
                      <a:r>
                        <a:rPr lang="en-US" b="0" i="0" dirty="0">
                          <a:latin typeface="Avenir Next Medium" charset="0"/>
                          <a:ea typeface="Avenir Next Medium" charset="0"/>
                          <a:cs typeface="Avenir Next Medium" charset="0"/>
                        </a:rPr>
                        <a:t>Fast,</a:t>
                      </a:r>
                      <a:r>
                        <a:rPr lang="en-US" b="0" i="0" baseline="0" dirty="0">
                          <a:latin typeface="Avenir Next Medium" charset="0"/>
                          <a:ea typeface="Avenir Next Medium" charset="0"/>
                          <a:cs typeface="Avenir Next Medium" charset="0"/>
                        </a:rPr>
                        <a:t> ~400ms / transaction</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8000"/>
                      </a:srgbClr>
                    </a:solidFill>
                  </a:tcPr>
                </a:tc>
                <a:extLst>
                  <a:ext uri="{0D108BD9-81ED-4DB2-BD59-A6C34878D82A}">
                    <a16:rowId xmlns:a16="http://schemas.microsoft.com/office/drawing/2014/main" val="10005"/>
                  </a:ext>
                </a:extLst>
              </a:tr>
              <a:tr h="871327">
                <a:tc>
                  <a:txBody>
                    <a:bodyPr/>
                    <a:lstStyle/>
                    <a:p>
                      <a:pPr algn="ctr"/>
                      <a:r>
                        <a:rPr lang="en-US" b="0" i="0" dirty="0">
                          <a:latin typeface="Avenir Next Medium" charset="0"/>
                          <a:ea typeface="Avenir Next Medium" charset="0"/>
                          <a:cs typeface="Avenir Next Medium" charset="0"/>
                        </a:rPr>
                        <a:t>Network Capability </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i="0" dirty="0">
                          <a:latin typeface="Avenir Next Medium" charset="0"/>
                          <a:ea typeface="Avenir Next Medium" charset="0"/>
                          <a:cs typeface="Avenir Next Medium" charset="0"/>
                        </a:rPr>
                        <a:t>Low, best for small amounts of data</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F0000">
                        <a:alpha val="22000"/>
                      </a:srgbClr>
                    </a:solidFill>
                  </a:tcPr>
                </a:tc>
                <a:tc>
                  <a:txBody>
                    <a:bodyPr/>
                    <a:lstStyle/>
                    <a:p>
                      <a:pPr algn="ctr"/>
                      <a:r>
                        <a:rPr lang="en-US" b="0" i="0" baseline="0" dirty="0">
                          <a:latin typeface="Avenir Next Medium" charset="0"/>
                          <a:ea typeface="Avenir Next Medium" charset="0"/>
                          <a:cs typeface="Avenir Next Medium" charset="0"/>
                        </a:rPr>
                        <a:t>High</a:t>
                      </a:r>
                      <a:endParaRPr lang="en-US" b="0" i="0" dirty="0">
                        <a:latin typeface="Avenir Next Medium" charset="0"/>
                        <a:ea typeface="Avenir Next Medium" charset="0"/>
                        <a:cs typeface="Avenir Next Medium" charset="0"/>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92D050">
                        <a:alpha val="18000"/>
                      </a:srgbClr>
                    </a:solidFill>
                  </a:tcPr>
                </a:tc>
                <a:extLst>
                  <a:ext uri="{0D108BD9-81ED-4DB2-BD59-A6C34878D82A}">
                    <a16:rowId xmlns:a16="http://schemas.microsoft.com/office/drawing/2014/main" val="10006"/>
                  </a:ext>
                </a:extLst>
              </a:tr>
            </a:tbl>
          </a:graphicData>
        </a:graphic>
      </p:graphicFrame>
      <p:sp>
        <p:nvSpPr>
          <p:cNvPr id="9" name="TextBox 8"/>
          <p:cNvSpPr txBox="1"/>
          <p:nvPr/>
        </p:nvSpPr>
        <p:spPr>
          <a:xfrm>
            <a:off x="4823042" y="1089298"/>
            <a:ext cx="2847254" cy="338554"/>
          </a:xfrm>
          <a:prstGeom prst="rect">
            <a:avLst/>
          </a:prstGeom>
          <a:noFill/>
        </p:spPr>
        <p:txBody>
          <a:bodyPr wrap="none" rtlCol="0">
            <a:spAutoFit/>
          </a:bodyPr>
          <a:lstStyle/>
          <a:p>
            <a:r>
              <a:rPr lang="en-US" sz="1600" i="1" dirty="0">
                <a:latin typeface="Avenir Next" charset="0"/>
                <a:ea typeface="Avenir Next" charset="0"/>
                <a:cs typeface="Avenir Next" charset="0"/>
              </a:rPr>
              <a:t>Blockchains </a:t>
            </a:r>
            <a:r>
              <a:rPr lang="en-US" sz="1600" i="1">
                <a:latin typeface="Avenir Next" charset="0"/>
                <a:ea typeface="Avenir Next" charset="0"/>
                <a:cs typeface="Avenir Next" charset="0"/>
              </a:rPr>
              <a:t>aren’t databases</a:t>
            </a:r>
            <a:endParaRPr lang="en-US" sz="1600" i="1" dirty="0">
              <a:latin typeface="Avenir Next" charset="0"/>
              <a:ea typeface="Avenir Next" charset="0"/>
              <a:cs typeface="Avenir Next" charset="0"/>
            </a:endParaRPr>
          </a:p>
        </p:txBody>
      </p:sp>
      <p:sp>
        <p:nvSpPr>
          <p:cNvPr id="2" name="Footer Placeholder 1">
            <a:extLst>
              <a:ext uri="{FF2B5EF4-FFF2-40B4-BE49-F238E27FC236}">
                <a16:creationId xmlns:a16="http://schemas.microsoft.com/office/drawing/2014/main" id="{A5365957-1A8D-48A7-8F98-B4C7DC0E63CC}"/>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32EB69E9-05B0-468D-9570-2969C67F04C5}"/>
              </a:ext>
            </a:extLst>
          </p:cNvPr>
          <p:cNvSpPr>
            <a:spLocks noGrp="1"/>
          </p:cNvSpPr>
          <p:nvPr>
            <p:ph type="sldNum" sz="quarter" idx="12"/>
          </p:nvPr>
        </p:nvSpPr>
        <p:spPr/>
        <p:txBody>
          <a:bodyPr/>
          <a:lstStyle/>
          <a:p>
            <a:fld id="{969D4634-323E-2A49-AAAE-19731FC6EAE2}" type="slidenum">
              <a:rPr lang="en-US" smtClean="0"/>
              <a:t>49</a:t>
            </a:fld>
            <a:endParaRPr lang="en-US"/>
          </a:p>
        </p:txBody>
      </p:sp>
      <p:pic>
        <p:nvPicPr>
          <p:cNvPr id="10" name="Picture 9" descr="A close up of a sign&#10;&#10;Description automatically generated">
            <a:extLst>
              <a:ext uri="{FF2B5EF4-FFF2-40B4-BE49-F238E27FC236}">
                <a16:creationId xmlns:a16="http://schemas.microsoft.com/office/drawing/2014/main" id="{344A8C4A-4531-4B8C-AF97-F87622D140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588215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9117" y="392137"/>
            <a:ext cx="7407221" cy="461665"/>
          </a:xfrm>
          <a:prstGeom prst="rect">
            <a:avLst/>
          </a:prstGeom>
          <a:noFill/>
        </p:spPr>
        <p:txBody>
          <a:bodyPr wrap="none" rtlCol="0">
            <a:spAutoFit/>
          </a:bodyPr>
          <a:lstStyle/>
          <a:p>
            <a:r>
              <a:rPr lang="en-US" sz="2400" b="1" dirty="0">
                <a:latin typeface="Avenir Next Demi Bold" charset="0"/>
                <a:ea typeface="Avenir Next Demi Bold" charset="0"/>
                <a:cs typeface="Avenir Next Demi Bold" charset="0"/>
              </a:rPr>
              <a:t>A real-world example is the Byzantine General’s Problem</a:t>
            </a:r>
          </a:p>
        </p:txBody>
      </p:sp>
      <p:sp>
        <p:nvSpPr>
          <p:cNvPr id="6" name="TextBox 5">
            <a:extLst>
              <a:ext uri="{FF2B5EF4-FFF2-40B4-BE49-F238E27FC236}">
                <a16:creationId xmlns:a16="http://schemas.microsoft.com/office/drawing/2014/main" id="{995F0DFB-7726-485E-9677-7AF710DAE612}"/>
              </a:ext>
            </a:extLst>
          </p:cNvPr>
          <p:cNvSpPr txBox="1"/>
          <p:nvPr/>
        </p:nvSpPr>
        <p:spPr>
          <a:xfrm>
            <a:off x="268012" y="5388086"/>
            <a:ext cx="11655976" cy="830997"/>
          </a:xfrm>
          <a:prstGeom prst="rect">
            <a:avLst/>
          </a:prstGeom>
          <a:noFill/>
        </p:spPr>
        <p:txBody>
          <a:bodyPr wrap="square" rtlCol="0">
            <a:spAutoFit/>
          </a:bodyPr>
          <a:lstStyle/>
          <a:p>
            <a:r>
              <a:rPr lang="en-US" sz="2400" dirty="0">
                <a:latin typeface="Avenir Next Medium" charset="0"/>
                <a:ea typeface="Avenir Next Medium" charset="0"/>
                <a:cs typeface="Avenir Next Medium" charset="0"/>
              </a:rPr>
              <a:t>The concept of coordination and agreement is key to understanding blockchain technology.  Some participants may not be “good actors” but we still want to ensure victory.</a:t>
            </a:r>
            <a:endParaRPr lang="en-US" sz="2400" b="1" dirty="0">
              <a:latin typeface="Avenir Next" charset="0"/>
              <a:ea typeface="Avenir Next" charset="0"/>
              <a:cs typeface="Avenir Next" charset="0"/>
            </a:endParaRPr>
          </a:p>
        </p:txBody>
      </p:sp>
      <p:pic>
        <p:nvPicPr>
          <p:cNvPr id="3074" name="Picture 2" descr="Image result for byzantine generals problem">
            <a:extLst>
              <a:ext uri="{FF2B5EF4-FFF2-40B4-BE49-F238E27FC236}">
                <a16:creationId xmlns:a16="http://schemas.microsoft.com/office/drawing/2014/main" id="{F3BB5E6C-E923-4C86-BCD8-437A304EA9F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678" y="1054415"/>
            <a:ext cx="9738607" cy="43798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B8BAB7-F746-47EE-AE60-1FAC617A0B55}"/>
              </a:ext>
            </a:extLst>
          </p:cNvPr>
          <p:cNvSpPr txBox="1"/>
          <p:nvPr/>
        </p:nvSpPr>
        <p:spPr>
          <a:xfrm>
            <a:off x="10118029" y="919125"/>
            <a:ext cx="1805959" cy="2308324"/>
          </a:xfrm>
          <a:prstGeom prst="rect">
            <a:avLst/>
          </a:prstGeom>
          <a:noFill/>
        </p:spPr>
        <p:txBody>
          <a:bodyPr wrap="square" rtlCol="0">
            <a:spAutoFit/>
          </a:bodyPr>
          <a:lstStyle/>
          <a:p>
            <a:r>
              <a:rPr lang="en-US" sz="2400" b="1" dirty="0">
                <a:latin typeface="Avenir Next" charset="0"/>
                <a:ea typeface="Avenir Next" charset="0"/>
                <a:cs typeface="Avenir Next" charset="0"/>
              </a:rPr>
              <a:t>Attackers = Nodes</a:t>
            </a:r>
          </a:p>
          <a:p>
            <a:endParaRPr lang="en-US" sz="2400" b="1" dirty="0">
              <a:latin typeface="Avenir Next" charset="0"/>
              <a:ea typeface="Avenir Next" charset="0"/>
              <a:cs typeface="Avenir Next" charset="0"/>
            </a:endParaRPr>
          </a:p>
          <a:p>
            <a:r>
              <a:rPr lang="en-US" sz="2400" b="1" dirty="0">
                <a:latin typeface="Avenir Next" charset="0"/>
                <a:ea typeface="Avenir Next" charset="0"/>
                <a:cs typeface="Avenir Next" charset="0"/>
              </a:rPr>
              <a:t>Successful Attack = New Block</a:t>
            </a:r>
          </a:p>
        </p:txBody>
      </p:sp>
      <p:sp>
        <p:nvSpPr>
          <p:cNvPr id="2" name="Footer Placeholder 1">
            <a:extLst>
              <a:ext uri="{FF2B5EF4-FFF2-40B4-BE49-F238E27FC236}">
                <a16:creationId xmlns:a16="http://schemas.microsoft.com/office/drawing/2014/main" id="{9EAC1A42-8819-4EAF-B848-AF88DED48EEF}"/>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3CA99E65-81D2-423A-B2AB-B6D9EFC1059A}"/>
              </a:ext>
            </a:extLst>
          </p:cNvPr>
          <p:cNvSpPr>
            <a:spLocks noGrp="1"/>
          </p:cNvSpPr>
          <p:nvPr>
            <p:ph type="sldNum" sz="quarter" idx="12"/>
          </p:nvPr>
        </p:nvSpPr>
        <p:spPr/>
        <p:txBody>
          <a:bodyPr/>
          <a:lstStyle/>
          <a:p>
            <a:fld id="{969D4634-323E-2A49-AAAE-19731FC6EAE2}" type="slidenum">
              <a:rPr lang="en-US" smtClean="0"/>
              <a:t>5</a:t>
            </a:fld>
            <a:endParaRPr lang="en-US"/>
          </a:p>
        </p:txBody>
      </p:sp>
      <p:pic>
        <p:nvPicPr>
          <p:cNvPr id="8" name="Picture 7" descr="A close up of a sign&#10;&#10;Description automatically generated">
            <a:extLst>
              <a:ext uri="{FF2B5EF4-FFF2-40B4-BE49-F238E27FC236}">
                <a16:creationId xmlns:a16="http://schemas.microsoft.com/office/drawing/2014/main" id="{0A7B4733-6FA9-4129-A194-5CB38AD6BA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70008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6259" y="631880"/>
            <a:ext cx="6248377" cy="369332"/>
          </a:xfrm>
          <a:prstGeom prst="rect">
            <a:avLst/>
          </a:prstGeom>
          <a:noFill/>
        </p:spPr>
        <p:txBody>
          <a:bodyPr wrap="none" rtlCol="0">
            <a:spAutoFit/>
          </a:bodyPr>
          <a:lstStyle/>
          <a:p>
            <a:r>
              <a:rPr lang="en-US" dirty="0">
                <a:latin typeface="Avenir Next" charset="0"/>
                <a:ea typeface="Avenir Next" charset="0"/>
                <a:cs typeface="Avenir Next" charset="0"/>
              </a:rPr>
              <a:t>A selection of companies currently implementing the technology</a:t>
            </a:r>
          </a:p>
        </p:txBody>
      </p:sp>
      <p:sp>
        <p:nvSpPr>
          <p:cNvPr id="6" name="TextBox 5"/>
          <p:cNvSpPr txBox="1"/>
          <p:nvPr/>
        </p:nvSpPr>
        <p:spPr>
          <a:xfrm>
            <a:off x="4467421" y="1843717"/>
            <a:ext cx="3323987" cy="400110"/>
          </a:xfrm>
          <a:prstGeom prst="rect">
            <a:avLst/>
          </a:prstGeom>
          <a:noFill/>
        </p:spPr>
        <p:txBody>
          <a:bodyPr wrap="none" rtlCol="0">
            <a:spAutoFit/>
          </a:bodyPr>
          <a:lstStyle/>
          <a:p>
            <a:pPr algn="ctr"/>
            <a:r>
              <a:rPr lang="en-US" sz="2000" b="1" dirty="0">
                <a:solidFill>
                  <a:srgbClr val="92D050"/>
                </a:solidFill>
                <a:latin typeface="Avenir Next Demi Bold" charset="0"/>
                <a:ea typeface="Avenir Next Demi Bold" charset="0"/>
                <a:cs typeface="Avenir Next Demi Bold" charset="0"/>
              </a:rPr>
              <a:t>Scaling, Stability, and Trust</a:t>
            </a:r>
          </a:p>
        </p:txBody>
      </p:sp>
      <p:sp>
        <p:nvSpPr>
          <p:cNvPr id="7" name="TextBox 6"/>
          <p:cNvSpPr txBox="1"/>
          <p:nvPr/>
        </p:nvSpPr>
        <p:spPr>
          <a:xfrm>
            <a:off x="1108678" y="2681551"/>
            <a:ext cx="10041467" cy="2031325"/>
          </a:xfrm>
          <a:prstGeom prst="rect">
            <a:avLst/>
          </a:prstGeom>
          <a:noFill/>
        </p:spPr>
        <p:txBody>
          <a:bodyPr wrap="square" rtlCol="0">
            <a:spAutoFit/>
          </a:bodyPr>
          <a:lstStyle/>
          <a:p>
            <a:pPr algn="ctr"/>
            <a:r>
              <a:rPr lang="en-US" dirty="0">
                <a:latin typeface="Avenir Next" charset="0"/>
                <a:ea typeface="Avenir Next" charset="0"/>
                <a:cs typeface="Avenir Next" charset="0"/>
              </a:rPr>
              <a:t>These are the reasons to pursue a distributed Blockchain network (not because it is an easy thing to do from a software standpoint, or because it is an effective database). </a:t>
            </a:r>
          </a:p>
          <a:p>
            <a:pPr algn="ctr"/>
            <a:endParaRPr lang="en-US" dirty="0">
              <a:latin typeface="Avenir Next" charset="0"/>
              <a:ea typeface="Avenir Next" charset="0"/>
              <a:cs typeface="Avenir Next" charset="0"/>
            </a:endParaRPr>
          </a:p>
          <a:p>
            <a:pPr algn="ctr"/>
            <a:r>
              <a:rPr lang="en-US" dirty="0">
                <a:latin typeface="Avenir Next" charset="0"/>
                <a:ea typeface="Avenir Next" charset="0"/>
                <a:cs typeface="Avenir Next" charset="0"/>
              </a:rPr>
              <a:t>Blockchain distributed networks can create something that can scale massively while being extremely stable. It is becoming more and more difficult to protect centralized databases, and scaling and stability are becoming increasingly bigger concerns. With Blockchain, the network can create trust between parties, and scale to great lengths without any single points of failure. </a:t>
            </a:r>
          </a:p>
        </p:txBody>
      </p:sp>
      <p:sp>
        <p:nvSpPr>
          <p:cNvPr id="2" name="Footer Placeholder 1">
            <a:extLst>
              <a:ext uri="{FF2B5EF4-FFF2-40B4-BE49-F238E27FC236}">
                <a16:creationId xmlns:a16="http://schemas.microsoft.com/office/drawing/2014/main" id="{B0AF0CE5-D4B4-4825-B20D-6906DE92430F}"/>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FB7D17FA-C818-4C25-A31D-232372C4C473}"/>
              </a:ext>
            </a:extLst>
          </p:cNvPr>
          <p:cNvSpPr>
            <a:spLocks noGrp="1"/>
          </p:cNvSpPr>
          <p:nvPr>
            <p:ph type="sldNum" sz="quarter" idx="12"/>
          </p:nvPr>
        </p:nvSpPr>
        <p:spPr/>
        <p:txBody>
          <a:bodyPr/>
          <a:lstStyle/>
          <a:p>
            <a:fld id="{969D4634-323E-2A49-AAAE-19731FC6EAE2}" type="slidenum">
              <a:rPr lang="en-US" smtClean="0"/>
              <a:t>50</a:t>
            </a:fld>
            <a:endParaRPr lang="en-US"/>
          </a:p>
        </p:txBody>
      </p:sp>
      <p:pic>
        <p:nvPicPr>
          <p:cNvPr id="8" name="Picture 7" descr="A close up of a sign&#10;&#10;Description automatically generated">
            <a:extLst>
              <a:ext uri="{FF2B5EF4-FFF2-40B4-BE49-F238E27FC236}">
                <a16:creationId xmlns:a16="http://schemas.microsoft.com/office/drawing/2014/main" id="{CED10F3A-AD52-4E1B-B704-4ADF792CFF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882779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28325" y="2763740"/>
            <a:ext cx="3977179" cy="400110"/>
          </a:xfrm>
          <a:prstGeom prst="rect">
            <a:avLst/>
          </a:prstGeom>
          <a:noFill/>
        </p:spPr>
        <p:txBody>
          <a:bodyPr wrap="none" rtlCol="0">
            <a:spAutoFit/>
          </a:bodyPr>
          <a:lstStyle/>
          <a:p>
            <a:pPr algn="ctr"/>
            <a:r>
              <a:rPr lang="en-US" sz="2000" b="1" dirty="0">
                <a:latin typeface="Avenir Next Demi Bold" charset="0"/>
                <a:ea typeface="Avenir Next Demi Bold" charset="0"/>
                <a:cs typeface="Avenir Next Demi Bold" charset="0"/>
              </a:rPr>
              <a:t>FinTech Week In Hong Kong Sharing</a:t>
            </a:r>
          </a:p>
        </p:txBody>
      </p:sp>
      <p:sp>
        <p:nvSpPr>
          <p:cNvPr id="8" name="TextBox 7"/>
          <p:cNvSpPr txBox="1"/>
          <p:nvPr/>
        </p:nvSpPr>
        <p:spPr>
          <a:xfrm>
            <a:off x="4495444" y="3370027"/>
            <a:ext cx="3042949" cy="369332"/>
          </a:xfrm>
          <a:prstGeom prst="rect">
            <a:avLst/>
          </a:prstGeom>
          <a:noFill/>
        </p:spPr>
        <p:txBody>
          <a:bodyPr wrap="none" rtlCol="0">
            <a:spAutoFit/>
          </a:bodyPr>
          <a:lstStyle/>
          <a:p>
            <a:pPr algn="ctr"/>
            <a:r>
              <a:rPr lang="en-US" i="1" dirty="0">
                <a:latin typeface="Avenir Next" charset="0"/>
                <a:ea typeface="Avenir Next" charset="0"/>
                <a:cs typeface="Avenir Next" charset="0"/>
              </a:rPr>
              <a:t>A synopsis from our volunteers</a:t>
            </a:r>
          </a:p>
        </p:txBody>
      </p:sp>
      <p:sp>
        <p:nvSpPr>
          <p:cNvPr id="2" name="Footer Placeholder 1">
            <a:extLst>
              <a:ext uri="{FF2B5EF4-FFF2-40B4-BE49-F238E27FC236}">
                <a16:creationId xmlns:a16="http://schemas.microsoft.com/office/drawing/2014/main" id="{21C9E09C-CA3E-4AEE-BDBD-7879CFBE9DD2}"/>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21ADDEB3-C57B-4A04-B160-2F4D6BDB7646}"/>
              </a:ext>
            </a:extLst>
          </p:cNvPr>
          <p:cNvSpPr>
            <a:spLocks noGrp="1"/>
          </p:cNvSpPr>
          <p:nvPr>
            <p:ph type="sldNum" sz="quarter" idx="12"/>
          </p:nvPr>
        </p:nvSpPr>
        <p:spPr/>
        <p:txBody>
          <a:bodyPr/>
          <a:lstStyle/>
          <a:p>
            <a:fld id="{969D4634-323E-2A49-AAAE-19731FC6EAE2}" type="slidenum">
              <a:rPr lang="en-US" smtClean="0"/>
              <a:t>51</a:t>
            </a:fld>
            <a:endParaRPr lang="en-US"/>
          </a:p>
        </p:txBody>
      </p:sp>
      <p:pic>
        <p:nvPicPr>
          <p:cNvPr id="6" name="Picture 5" descr="A close up of a sign&#10;&#10;Description automatically generated">
            <a:extLst>
              <a:ext uri="{FF2B5EF4-FFF2-40B4-BE49-F238E27FC236}">
                <a16:creationId xmlns:a16="http://schemas.microsoft.com/office/drawing/2014/main" id="{03A9611F-BCB0-495C-AB24-D152A77816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800519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outdoor, sky&#10;&#10;Description automatically generated">
            <a:extLst>
              <a:ext uri="{FF2B5EF4-FFF2-40B4-BE49-F238E27FC236}">
                <a16:creationId xmlns:a16="http://schemas.microsoft.com/office/drawing/2014/main" id="{DEC4F3E0-AF02-3748-A7D3-122C7366F0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24021" y="12"/>
            <a:ext cx="9143980" cy="6857991"/>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320147"/>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8" name="Title 1"/>
          <p:cNvSpPr>
            <a:spLocks noGrp="1"/>
          </p:cNvSpPr>
          <p:nvPr>
            <p:ph type="title"/>
          </p:nvPr>
        </p:nvSpPr>
        <p:spPr>
          <a:xfrm>
            <a:off x="1916907" y="5317241"/>
            <a:ext cx="8408195" cy="744836"/>
          </a:xfrm>
        </p:spPr>
        <p:txBody>
          <a:bodyPr vert="horz" lIns="91440" tIns="45720" rIns="91440" bIns="45720" rtlCol="0" anchor="ctr">
            <a:normAutofit/>
          </a:bodyPr>
          <a:lstStyle/>
          <a:p>
            <a:pPr algn="ctr">
              <a:lnSpc>
                <a:spcPct val="90000"/>
              </a:lnSpc>
            </a:pPr>
            <a:r>
              <a:rPr lang="en-US" sz="3100" dirty="0">
                <a:solidFill>
                  <a:schemeClr val="tx1">
                    <a:lumMod val="85000"/>
                    <a:lumOff val="15000"/>
                  </a:schemeClr>
                </a:solidFill>
                <a:latin typeface="+mj-lt"/>
              </a:rPr>
              <a:t>HK FinTech Week Sharing</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6271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B789048-32EE-491B-8CBF-558344FDB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3987"/>
            <a:ext cx="6486864" cy="6861987"/>
          </a:xfrm>
          <a:prstGeom prst="rect">
            <a:avLst/>
          </a:prstGeom>
          <a:gradFill>
            <a:gsLst>
              <a:gs pos="0">
                <a:schemeClr val="accent1">
                  <a:lumMod val="100000"/>
                  <a:alpha val="72000"/>
                </a:schemeClr>
              </a:gs>
              <a:gs pos="25000">
                <a:schemeClr val="accent1">
                  <a:alpha val="55000"/>
                </a:schemeClr>
              </a:gs>
              <a:gs pos="94000">
                <a:schemeClr val="bg2">
                  <a:lumMod val="75000"/>
                  <a:alpha val="90000"/>
                </a:schemeClr>
              </a:gs>
              <a:gs pos="100000">
                <a:schemeClr val="bg2">
                  <a:lumMod val="75000"/>
                  <a:alpha val="9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latin typeface="Arial Narrow"/>
            </a:endParaRPr>
          </a:p>
        </p:txBody>
      </p:sp>
      <p:pic>
        <p:nvPicPr>
          <p:cNvPr id="18" name="Picture 17">
            <a:extLst>
              <a:ext uri="{FF2B5EF4-FFF2-40B4-BE49-F238E27FC236}">
                <a16:creationId xmlns:a16="http://schemas.microsoft.com/office/drawing/2014/main" id="{EDD2F41E-8948-4BFB-A2A3-CA8BA8ED97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screen">
            <a:extLst>
              <a:ext uri="{28A0092B-C50C-407E-A947-70E740481C1C}">
                <a14:useLocalDpi xmlns:a14="http://schemas.microsoft.com/office/drawing/2010/main"/>
              </a:ext>
            </a:extLst>
          </a:blip>
          <a:srcRect l="25043"/>
          <a:stretch/>
        </p:blipFill>
        <p:spPr>
          <a:xfrm flipH="1">
            <a:off x="1524001" y="-3987"/>
            <a:ext cx="9143999" cy="6861987"/>
          </a:xfrm>
          <a:prstGeom prst="rect">
            <a:avLst/>
          </a:prstGeom>
        </p:spPr>
      </p:pic>
      <p:sp>
        <p:nvSpPr>
          <p:cNvPr id="3" name="Title 2">
            <a:extLst>
              <a:ext uri="{FF2B5EF4-FFF2-40B4-BE49-F238E27FC236}">
                <a16:creationId xmlns:a16="http://schemas.microsoft.com/office/drawing/2014/main" id="{860EBCC6-5E57-3C4F-957A-F612972617B1}"/>
              </a:ext>
            </a:extLst>
          </p:cNvPr>
          <p:cNvSpPr>
            <a:spLocks noGrp="1"/>
          </p:cNvSpPr>
          <p:nvPr>
            <p:ph type="title"/>
          </p:nvPr>
        </p:nvSpPr>
        <p:spPr>
          <a:xfrm>
            <a:off x="6328323" y="1019914"/>
            <a:ext cx="4040467" cy="1420125"/>
          </a:xfrm>
        </p:spPr>
        <p:txBody>
          <a:bodyPr vert="horz" lIns="91440" tIns="45720" rIns="91440" bIns="45720" rtlCol="0" anchor="t">
            <a:normAutofit fontScale="90000"/>
          </a:bodyPr>
          <a:lstStyle/>
          <a:p>
            <a:pPr defTabSz="685783">
              <a:lnSpc>
                <a:spcPct val="90000"/>
              </a:lnSpc>
            </a:pPr>
            <a:r>
              <a:rPr lang="en-US" sz="3600" dirty="0">
                <a:solidFill>
                  <a:schemeClr val="tx2"/>
                </a:solidFill>
                <a:latin typeface="+mj-lt"/>
              </a:rPr>
              <a:t>Our Presence </a:t>
            </a:r>
            <a:br>
              <a:rPr lang="en-US" sz="3600" dirty="0">
                <a:solidFill>
                  <a:schemeClr val="tx2"/>
                </a:solidFill>
                <a:latin typeface="+mj-lt"/>
              </a:rPr>
            </a:br>
            <a:r>
              <a:rPr lang="en-US" sz="3600" dirty="0">
                <a:solidFill>
                  <a:schemeClr val="tx2"/>
                </a:solidFill>
                <a:latin typeface="+mj-lt"/>
              </a:rPr>
              <a:t>at </a:t>
            </a:r>
            <a:br>
              <a:rPr lang="en-US" sz="3600" dirty="0">
                <a:solidFill>
                  <a:schemeClr val="tx2"/>
                </a:solidFill>
                <a:latin typeface="+mj-lt"/>
              </a:rPr>
            </a:br>
            <a:r>
              <a:rPr lang="en-US" sz="3600" dirty="0">
                <a:solidFill>
                  <a:schemeClr val="tx2"/>
                </a:solidFill>
                <a:latin typeface="+mj-lt"/>
              </a:rPr>
              <a:t>HK FinTech Week 2018 !</a:t>
            </a:r>
          </a:p>
        </p:txBody>
      </p:sp>
      <p:sp>
        <p:nvSpPr>
          <p:cNvPr id="20" name="Freeform 67">
            <a:extLst>
              <a:ext uri="{FF2B5EF4-FFF2-40B4-BE49-F238E27FC236}">
                <a16:creationId xmlns:a16="http://schemas.microsoft.com/office/drawing/2014/main" id="{07500BEA-8A07-45E9-9219-40FBEECD5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8687" y="4160567"/>
            <a:ext cx="3244015" cy="2706536"/>
          </a:xfrm>
          <a:custGeom>
            <a:avLst/>
            <a:gdLst>
              <a:gd name="connsiteX0" fmla="*/ 1465277 w 3242130"/>
              <a:gd name="connsiteY0" fmla="*/ 0 h 2704964"/>
              <a:gd name="connsiteX1" fmla="*/ 3242130 w 3242130"/>
              <a:gd name="connsiteY1" fmla="*/ 1776853 h 2704964"/>
              <a:gd name="connsiteX2" fmla="*/ 3027674 w 3242130"/>
              <a:gd name="connsiteY2" fmla="*/ 2623807 h 2704964"/>
              <a:gd name="connsiteX3" fmla="*/ 2978369 w 3242130"/>
              <a:gd name="connsiteY3" fmla="*/ 2704964 h 2704964"/>
              <a:gd name="connsiteX4" fmla="*/ 0 w 3242130"/>
              <a:gd name="connsiteY4" fmla="*/ 2704964 h 2704964"/>
              <a:gd name="connsiteX5" fmla="*/ 0 w 3242130"/>
              <a:gd name="connsiteY5" fmla="*/ 772542 h 2704964"/>
              <a:gd name="connsiteX6" fmla="*/ 94171 w 3242130"/>
              <a:gd name="connsiteY6" fmla="*/ 646610 h 2704964"/>
              <a:gd name="connsiteX7" fmla="*/ 1465277 w 3242130"/>
              <a:gd name="connsiteY7" fmla="*/ 0 h 27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42130" h="2704964">
                <a:moveTo>
                  <a:pt x="1465277" y="0"/>
                </a:moveTo>
                <a:cubicBezTo>
                  <a:pt x="2446606" y="0"/>
                  <a:pt x="3242130" y="795524"/>
                  <a:pt x="3242130" y="1776853"/>
                </a:cubicBezTo>
                <a:cubicBezTo>
                  <a:pt x="3242130" y="2083519"/>
                  <a:pt x="3164442" y="2372039"/>
                  <a:pt x="3027674" y="2623807"/>
                </a:cubicBezTo>
                <a:lnTo>
                  <a:pt x="2978369" y="2704964"/>
                </a:lnTo>
                <a:lnTo>
                  <a:pt x="0" y="2704964"/>
                </a:lnTo>
                <a:lnTo>
                  <a:pt x="0" y="772542"/>
                </a:lnTo>
                <a:lnTo>
                  <a:pt x="94171" y="646610"/>
                </a:lnTo>
                <a:cubicBezTo>
                  <a:pt x="420072" y="251709"/>
                  <a:pt x="913280" y="0"/>
                  <a:pt x="1465277"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solidFill>
                <a:prstClr val="white"/>
              </a:solidFill>
              <a:latin typeface="Arial Narrow"/>
            </a:endParaRPr>
          </a:p>
        </p:txBody>
      </p:sp>
      <p:sp>
        <p:nvSpPr>
          <p:cNvPr id="22" name="Oval 21">
            <a:extLst>
              <a:ext uri="{FF2B5EF4-FFF2-40B4-BE49-F238E27FC236}">
                <a16:creationId xmlns:a16="http://schemas.microsoft.com/office/drawing/2014/main" id="{F006ACBB-A8A7-4C1B-9832-A4BFEDD2E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813" y="2827865"/>
            <a:ext cx="2867005" cy="2867005"/>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prstClr val="white"/>
              </a:solidFill>
              <a:latin typeface="Arial Narrow"/>
            </a:endParaRPr>
          </a:p>
        </p:txBody>
      </p:sp>
      <p:sp>
        <p:nvSpPr>
          <p:cNvPr id="24" name="Freeform 65">
            <a:extLst>
              <a:ext uri="{FF2B5EF4-FFF2-40B4-BE49-F238E27FC236}">
                <a16:creationId xmlns:a16="http://schemas.microsoft.com/office/drawing/2014/main" id="{46664683-CA82-4BDA-BCF2-58145807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3987"/>
            <a:ext cx="4093299" cy="3467921"/>
          </a:xfrm>
          <a:custGeom>
            <a:avLst/>
            <a:gdLst>
              <a:gd name="connsiteX0" fmla="*/ 0 w 4090921"/>
              <a:gd name="connsiteY0" fmla="*/ 0 h 3465906"/>
              <a:gd name="connsiteX1" fmla="*/ 3746474 w 4090921"/>
              <a:gd name="connsiteY1" fmla="*/ 0 h 3465906"/>
              <a:gd name="connsiteX2" fmla="*/ 3817144 w 4090921"/>
              <a:gd name="connsiteY2" fmla="*/ 116327 h 3465906"/>
              <a:gd name="connsiteX3" fmla="*/ 4090921 w 4090921"/>
              <a:gd name="connsiteY3" fmla="*/ 1197557 h 3465906"/>
              <a:gd name="connsiteX4" fmla="*/ 1822572 w 4090921"/>
              <a:gd name="connsiteY4" fmla="*/ 3465906 h 3465906"/>
              <a:gd name="connsiteX5" fmla="*/ 72204 w 4090921"/>
              <a:gd name="connsiteY5" fmla="*/ 2640438 h 3465906"/>
              <a:gd name="connsiteX6" fmla="*/ 0 w 4090921"/>
              <a:gd name="connsiteY6" fmla="*/ 2543882 h 3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921" h="3465906">
                <a:moveTo>
                  <a:pt x="0" y="0"/>
                </a:moveTo>
                <a:lnTo>
                  <a:pt x="3746474" y="0"/>
                </a:lnTo>
                <a:lnTo>
                  <a:pt x="3817144" y="116327"/>
                </a:lnTo>
                <a:cubicBezTo>
                  <a:pt x="3991744" y="437737"/>
                  <a:pt x="4090921" y="806065"/>
                  <a:pt x="4090921" y="1197557"/>
                </a:cubicBezTo>
                <a:cubicBezTo>
                  <a:pt x="4090921" y="2450332"/>
                  <a:pt x="3075348" y="3465906"/>
                  <a:pt x="1822572" y="3465906"/>
                </a:cubicBezTo>
                <a:cubicBezTo>
                  <a:pt x="1117886" y="3465906"/>
                  <a:pt x="488252" y="3144572"/>
                  <a:pt x="72204" y="2640438"/>
                </a:cubicBezTo>
                <a:lnTo>
                  <a:pt x="0" y="2543882"/>
                </a:ln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1">
              <a:solidFill>
                <a:prstClr val="white"/>
              </a:solidFill>
              <a:latin typeface="Arial Narrow"/>
            </a:endParaRPr>
          </a:p>
        </p:txBody>
      </p:sp>
      <p:pic>
        <p:nvPicPr>
          <p:cNvPr id="6" name="Picture 5">
            <a:extLst>
              <a:ext uri="{FF2B5EF4-FFF2-40B4-BE49-F238E27FC236}">
                <a16:creationId xmlns:a16="http://schemas.microsoft.com/office/drawing/2014/main" id="{F069E238-0167-4441-92B5-178EC5053FEB}"/>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1"/>
          <a:stretch/>
        </p:blipFill>
        <p:spPr>
          <a:xfrm>
            <a:off x="1518685" y="4314760"/>
            <a:ext cx="3085236" cy="2548559"/>
          </a:xfrm>
          <a:custGeom>
            <a:avLst/>
            <a:gdLst>
              <a:gd name="connsiteX0" fmla="*/ 1464476 w 3083442"/>
              <a:gd name="connsiteY0" fmla="*/ 0 h 2547077"/>
              <a:gd name="connsiteX1" fmla="*/ 3083442 w 3083442"/>
              <a:gd name="connsiteY1" fmla="*/ 1618966 h 2547077"/>
              <a:gd name="connsiteX2" fmla="*/ 2806948 w 3083442"/>
              <a:gd name="connsiteY2" fmla="*/ 2524145 h 2547077"/>
              <a:gd name="connsiteX3" fmla="*/ 2789800 w 3083442"/>
              <a:gd name="connsiteY3" fmla="*/ 2547077 h 2547077"/>
              <a:gd name="connsiteX4" fmla="*/ 139152 w 3083442"/>
              <a:gd name="connsiteY4" fmla="*/ 2547077 h 2547077"/>
              <a:gd name="connsiteX5" fmla="*/ 122004 w 3083442"/>
              <a:gd name="connsiteY5" fmla="*/ 2524145 h 2547077"/>
              <a:gd name="connsiteX6" fmla="*/ 40911 w 3083442"/>
              <a:gd name="connsiteY6" fmla="*/ 2390661 h 2547077"/>
              <a:gd name="connsiteX7" fmla="*/ 0 w 3083442"/>
              <a:gd name="connsiteY7" fmla="*/ 2305737 h 2547077"/>
              <a:gd name="connsiteX8" fmla="*/ 0 w 3083442"/>
              <a:gd name="connsiteY8" fmla="*/ 932195 h 2547077"/>
              <a:gd name="connsiteX9" fmla="*/ 40911 w 3083442"/>
              <a:gd name="connsiteY9" fmla="*/ 847271 h 2547077"/>
              <a:gd name="connsiteX10" fmla="*/ 1464476 w 3083442"/>
              <a:gd name="connsiteY10" fmla="*/ 0 h 2547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3442" h="2547077">
                <a:moveTo>
                  <a:pt x="1464476" y="0"/>
                </a:moveTo>
                <a:cubicBezTo>
                  <a:pt x="2358607" y="0"/>
                  <a:pt x="3083442" y="724836"/>
                  <a:pt x="3083442" y="1618966"/>
                </a:cubicBezTo>
                <a:cubicBezTo>
                  <a:pt x="3083442" y="1954265"/>
                  <a:pt x="2981512" y="2265757"/>
                  <a:pt x="2806948" y="2524145"/>
                </a:cubicBezTo>
                <a:lnTo>
                  <a:pt x="2789800" y="2547077"/>
                </a:lnTo>
                <a:lnTo>
                  <a:pt x="139152" y="2547077"/>
                </a:lnTo>
                <a:lnTo>
                  <a:pt x="122004" y="2524145"/>
                </a:lnTo>
                <a:cubicBezTo>
                  <a:pt x="92910" y="2481081"/>
                  <a:pt x="65834" y="2436541"/>
                  <a:pt x="40911" y="2390661"/>
                </a:cubicBezTo>
                <a:lnTo>
                  <a:pt x="0" y="2305737"/>
                </a:lnTo>
                <a:lnTo>
                  <a:pt x="0" y="932195"/>
                </a:lnTo>
                <a:lnTo>
                  <a:pt x="40911" y="847271"/>
                </a:lnTo>
                <a:cubicBezTo>
                  <a:pt x="315065" y="342598"/>
                  <a:pt x="849762" y="0"/>
                  <a:pt x="1464476" y="0"/>
                </a:cubicBezTo>
                <a:close/>
              </a:path>
            </a:pathLst>
          </a:custGeom>
          <a:effectLst>
            <a:softEdge rad="0"/>
          </a:effectLst>
        </p:spPr>
      </p:pic>
      <p:pic>
        <p:nvPicPr>
          <p:cNvPr id="7" name="Picture 6">
            <a:extLst>
              <a:ext uri="{FF2B5EF4-FFF2-40B4-BE49-F238E27FC236}">
                <a16:creationId xmlns:a16="http://schemas.microsoft.com/office/drawing/2014/main" id="{E49E87EC-615D-FD41-9BBC-37A3F32C5C24}"/>
              </a:ext>
            </a:extLst>
          </p:cNvPr>
          <p:cNvPicPr>
            <a:picLocks noChangeAspect="1"/>
          </p:cNvPicPr>
          <p:nvPr/>
        </p:nvPicPr>
        <p:blipFill rotWithShape="1">
          <a:blip r:embed="rId4" cstate="screen">
            <a:alphaModFix/>
            <a:extLst>
              <a:ext uri="{28A0092B-C50C-407E-A947-70E740481C1C}">
                <a14:useLocalDpi xmlns:a14="http://schemas.microsoft.com/office/drawing/2010/main"/>
              </a:ext>
            </a:extLst>
          </a:blip>
          <a:srcRect/>
          <a:stretch/>
        </p:blipFill>
        <p:spPr>
          <a:xfrm>
            <a:off x="5008383" y="2992428"/>
            <a:ext cx="2556888" cy="2556888"/>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5" name="Content Placeholder 4">
            <a:extLst>
              <a:ext uri="{FF2B5EF4-FFF2-40B4-BE49-F238E27FC236}">
                <a16:creationId xmlns:a16="http://schemas.microsoft.com/office/drawing/2014/main" id="{73C381FF-CB98-DA47-9A5C-A5057747985D}"/>
              </a:ext>
            </a:extLst>
          </p:cNvPr>
          <p:cNvPicPr>
            <a:picLocks noGrp="1" noChangeAspect="1"/>
          </p:cNvPicPr>
          <p:nvPr>
            <p:ph idx="1"/>
          </p:nvPr>
        </p:nvPicPr>
        <p:blipFill rotWithShape="1">
          <a:blip r:embed="rId5" cstate="screen">
            <a:alphaModFix/>
            <a:extLst>
              <a:ext uri="{28A0092B-C50C-407E-A947-70E740481C1C}">
                <a14:useLocalDpi xmlns:a14="http://schemas.microsoft.com/office/drawing/2010/main"/>
              </a:ext>
            </a:extLst>
          </a:blip>
          <a:srcRect r="-2"/>
          <a:stretch/>
        </p:blipFill>
        <p:spPr>
          <a:xfrm>
            <a:off x="1524021" y="-12005"/>
            <a:ext cx="3945383" cy="3320025"/>
          </a:xfrm>
          <a:custGeom>
            <a:avLst/>
            <a:gdLst>
              <a:gd name="connsiteX0" fmla="*/ 73119 w 3943111"/>
              <a:gd name="connsiteY0" fmla="*/ 0 h 3318096"/>
              <a:gd name="connsiteX1" fmla="*/ 3572026 w 3943111"/>
              <a:gd name="connsiteY1" fmla="*/ 0 h 3318096"/>
              <a:gd name="connsiteX2" fmla="*/ 3580957 w 3943111"/>
              <a:gd name="connsiteY2" fmla="*/ 11944 h 3318096"/>
              <a:gd name="connsiteX3" fmla="*/ 3943111 w 3943111"/>
              <a:gd name="connsiteY3" fmla="*/ 1197557 h 3318096"/>
              <a:gd name="connsiteX4" fmla="*/ 1822572 w 3943111"/>
              <a:gd name="connsiteY4" fmla="*/ 3318096 h 3318096"/>
              <a:gd name="connsiteX5" fmla="*/ 64188 w 3943111"/>
              <a:gd name="connsiteY5" fmla="*/ 2383171 h 3318096"/>
              <a:gd name="connsiteX6" fmla="*/ 0 w 3943111"/>
              <a:gd name="connsiteY6" fmla="*/ 2277515 h 3318096"/>
              <a:gd name="connsiteX7" fmla="*/ 0 w 3943111"/>
              <a:gd name="connsiteY7" fmla="*/ 117600 h 3318096"/>
              <a:gd name="connsiteX8" fmla="*/ 64188 w 3943111"/>
              <a:gd name="connsiteY8" fmla="*/ 11944 h 331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3111" h="3318096">
                <a:moveTo>
                  <a:pt x="73119" y="0"/>
                </a:moveTo>
                <a:lnTo>
                  <a:pt x="3572026" y="0"/>
                </a:lnTo>
                <a:lnTo>
                  <a:pt x="3580957" y="11944"/>
                </a:lnTo>
                <a:cubicBezTo>
                  <a:pt x="3809602" y="350384"/>
                  <a:pt x="3943111" y="758379"/>
                  <a:pt x="3943111" y="1197557"/>
                </a:cubicBezTo>
                <a:cubicBezTo>
                  <a:pt x="3943111" y="2368699"/>
                  <a:pt x="2993714" y="3318096"/>
                  <a:pt x="1822572" y="3318096"/>
                </a:cubicBezTo>
                <a:cubicBezTo>
                  <a:pt x="1090609" y="3318096"/>
                  <a:pt x="445264" y="2947238"/>
                  <a:pt x="64188" y="2383171"/>
                </a:cubicBezTo>
                <a:lnTo>
                  <a:pt x="0" y="2277515"/>
                </a:lnTo>
                <a:lnTo>
                  <a:pt x="0" y="117600"/>
                </a:lnTo>
                <a:lnTo>
                  <a:pt x="64188" y="11944"/>
                </a:lnTo>
                <a:close/>
              </a:path>
            </a:pathLst>
          </a:custGeom>
          <a:effectLst>
            <a:softEdge rad="0"/>
          </a:effectLst>
        </p:spPr>
      </p:pic>
    </p:spTree>
    <p:extLst>
      <p:ext uri="{BB962C8B-B14F-4D97-AF65-F5344CB8AC3E}">
        <p14:creationId xmlns:p14="http://schemas.microsoft.com/office/powerpoint/2010/main" val="1576902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320147"/>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16907" y="5317241"/>
            <a:ext cx="8408195" cy="744836"/>
          </a:xfrm>
        </p:spPr>
        <p:txBody>
          <a:bodyPr vert="horz" lIns="91440" tIns="45720" rIns="91440" bIns="45720" rtlCol="0" anchor="ctr">
            <a:normAutofit/>
          </a:bodyPr>
          <a:lstStyle/>
          <a:p>
            <a:pPr>
              <a:lnSpc>
                <a:spcPct val="90000"/>
              </a:lnSpc>
            </a:pPr>
            <a:r>
              <a:rPr lang="en-US" sz="3100">
                <a:solidFill>
                  <a:schemeClr val="tx1">
                    <a:lumMod val="85000"/>
                    <a:lumOff val="15000"/>
                  </a:schemeClr>
                </a:solidFill>
                <a:latin typeface="+mj-lt"/>
              </a:rPr>
              <a:t>HK FinTech Ecosystem 2018</a:t>
            </a:r>
            <a:endParaRPr lang="en-US" sz="3100" dirty="0">
              <a:solidFill>
                <a:schemeClr val="tx1">
                  <a:lumMod val="85000"/>
                  <a:lumOff val="15000"/>
                </a:schemeClr>
              </a:solidFill>
              <a:latin typeface="+mj-lt"/>
            </a:endParaRP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a map&#10;&#10;Description automatically generated">
            <a:extLst>
              <a:ext uri="{FF2B5EF4-FFF2-40B4-BE49-F238E27FC236}">
                <a16:creationId xmlns:a16="http://schemas.microsoft.com/office/drawing/2014/main" id="{21A12F4C-07EA-4547-AF44-B511C21210A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r="-1" b="-1"/>
          <a:stretch/>
        </p:blipFill>
        <p:spPr>
          <a:xfrm>
            <a:off x="1524021" y="12"/>
            <a:ext cx="9143980" cy="6857991"/>
          </a:xfrm>
          <a:prstGeom prst="rect">
            <a:avLst/>
          </a:prstGeom>
        </p:spPr>
      </p:pic>
    </p:spTree>
    <p:extLst>
      <p:ext uri="{BB962C8B-B14F-4D97-AF65-F5344CB8AC3E}">
        <p14:creationId xmlns:p14="http://schemas.microsoft.com/office/powerpoint/2010/main" val="1265417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Notable Startups in the HK FinTech Ecosystem</a:t>
            </a:r>
          </a:p>
        </p:txBody>
      </p:sp>
      <p:pic>
        <p:nvPicPr>
          <p:cNvPr id="5" name="Content Placeholder 4" descr="A close up of a map&#10;&#10;Description automatically generated"/>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307901" y="1675232"/>
            <a:ext cx="7576205" cy="4394199"/>
          </a:xfrm>
          <a:prstGeom prst="rect">
            <a:avLst/>
          </a:prstGeom>
        </p:spPr>
      </p:pic>
    </p:spTree>
    <p:extLst>
      <p:ext uri="{BB962C8B-B14F-4D97-AF65-F5344CB8AC3E}">
        <p14:creationId xmlns:p14="http://schemas.microsoft.com/office/powerpoint/2010/main" val="3907755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Key Focus Areas and Topics</a:t>
            </a:r>
          </a:p>
        </p:txBody>
      </p:sp>
      <p:grpSp>
        <p:nvGrpSpPr>
          <p:cNvPr id="7" name="Group 6">
            <a:extLst>
              <a:ext uri="{FF2B5EF4-FFF2-40B4-BE49-F238E27FC236}">
                <a16:creationId xmlns:a16="http://schemas.microsoft.com/office/drawing/2014/main" id="{E72BCF85-B81F-DB46-B3F1-9BF1A62EFD1F}"/>
              </a:ext>
            </a:extLst>
          </p:cNvPr>
          <p:cNvGrpSpPr/>
          <p:nvPr/>
        </p:nvGrpSpPr>
        <p:grpSpPr>
          <a:xfrm>
            <a:off x="1828800" y="1676400"/>
            <a:ext cx="8520792" cy="4343400"/>
            <a:chOff x="914400" y="2133600"/>
            <a:chExt cx="7315200" cy="3692236"/>
          </a:xfrm>
        </p:grpSpPr>
        <p:sp>
          <p:nvSpPr>
            <p:cNvPr id="8" name="Rounded Rectangle 7">
              <a:extLst>
                <a:ext uri="{FF2B5EF4-FFF2-40B4-BE49-F238E27FC236}">
                  <a16:creationId xmlns:a16="http://schemas.microsoft.com/office/drawing/2014/main" id="{258A4145-FB67-5949-9891-8EF69A858EAE}"/>
                </a:ext>
              </a:extLst>
            </p:cNvPr>
            <p:cNvSpPr/>
            <p:nvPr/>
          </p:nvSpPr>
          <p:spPr>
            <a:xfrm>
              <a:off x="914400" y="2150918"/>
              <a:ext cx="2133600" cy="16002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9" name="Rounded Rectangle 8">
              <a:extLst>
                <a:ext uri="{FF2B5EF4-FFF2-40B4-BE49-F238E27FC236}">
                  <a16:creationId xmlns:a16="http://schemas.microsoft.com/office/drawing/2014/main" id="{A5CFF771-C986-234F-897E-A62AAC6F71E2}"/>
                </a:ext>
              </a:extLst>
            </p:cNvPr>
            <p:cNvSpPr/>
            <p:nvPr/>
          </p:nvSpPr>
          <p:spPr>
            <a:xfrm>
              <a:off x="3505200" y="2133600"/>
              <a:ext cx="2133600" cy="16002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0" name="Rounded Rectangle 9">
              <a:extLst>
                <a:ext uri="{FF2B5EF4-FFF2-40B4-BE49-F238E27FC236}">
                  <a16:creationId xmlns:a16="http://schemas.microsoft.com/office/drawing/2014/main" id="{601667DB-3676-7749-8C85-34BBDEC67BD2}"/>
                </a:ext>
              </a:extLst>
            </p:cNvPr>
            <p:cNvSpPr/>
            <p:nvPr/>
          </p:nvSpPr>
          <p:spPr>
            <a:xfrm>
              <a:off x="6096000" y="2133600"/>
              <a:ext cx="2133600" cy="16002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1" name="Rounded Rectangle 10">
              <a:extLst>
                <a:ext uri="{FF2B5EF4-FFF2-40B4-BE49-F238E27FC236}">
                  <a16:creationId xmlns:a16="http://schemas.microsoft.com/office/drawing/2014/main" id="{C87EBFAB-CE21-7A40-8EE3-F23D6EFBBA6C}"/>
                </a:ext>
              </a:extLst>
            </p:cNvPr>
            <p:cNvSpPr/>
            <p:nvPr/>
          </p:nvSpPr>
          <p:spPr>
            <a:xfrm>
              <a:off x="914400" y="2417618"/>
              <a:ext cx="2133600"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prstClr val="black">
                      <a:lumMod val="50000"/>
                      <a:lumOff val="50000"/>
                    </a:prstClr>
                  </a:solidFill>
                  <a:latin typeface="Arial Narrow" panose="020B0606020202030204" pitchFamily="34" charset="0"/>
                </a:rPr>
                <a:t>Open API </a:t>
              </a:r>
              <a:r>
                <a:rPr lang="en-AU" sz="1200" dirty="0">
                  <a:solidFill>
                    <a:prstClr val="black">
                      <a:lumMod val="50000"/>
                      <a:lumOff val="50000"/>
                    </a:prstClr>
                  </a:solidFill>
                  <a:latin typeface="Arial Narrow" panose="020B0606020202030204" pitchFamily="34" charset="0"/>
                </a:rPr>
                <a:t>(</a:t>
              </a:r>
              <a:r>
                <a:rPr lang="en-US" sz="1400" dirty="0">
                  <a:solidFill>
                    <a:prstClr val="white">
                      <a:lumMod val="50000"/>
                    </a:prstClr>
                  </a:solidFill>
                  <a:latin typeface="Arial Narrow"/>
                </a:rPr>
                <a:t>Application Programming Interface) </a:t>
              </a:r>
              <a:r>
                <a:rPr lang="en-AU" sz="1600" dirty="0">
                  <a:solidFill>
                    <a:prstClr val="black">
                      <a:lumMod val="50000"/>
                      <a:lumOff val="50000"/>
                    </a:prstClr>
                  </a:solidFill>
                  <a:latin typeface="Arial Narrow" panose="020B0606020202030204" pitchFamily="34" charset="0"/>
                </a:rPr>
                <a:t>for Banking Sector</a:t>
              </a:r>
            </a:p>
            <a:p>
              <a:pPr algn="ctr"/>
              <a:endParaRPr lang="en-US" sz="1200" dirty="0">
                <a:solidFill>
                  <a:prstClr val="white">
                    <a:lumMod val="50000"/>
                  </a:prstClr>
                </a:solidFill>
                <a:latin typeface="Arial Narrow" panose="020B0606020202030204" pitchFamily="34" charset="0"/>
              </a:endParaRPr>
            </a:p>
          </p:txBody>
        </p:sp>
        <p:sp>
          <p:nvSpPr>
            <p:cNvPr id="12" name="Rounded Rectangle 11">
              <a:extLst>
                <a:ext uri="{FF2B5EF4-FFF2-40B4-BE49-F238E27FC236}">
                  <a16:creationId xmlns:a16="http://schemas.microsoft.com/office/drawing/2014/main" id="{05C0DE6C-A9AA-0149-86FA-BA282667C438}"/>
                </a:ext>
              </a:extLst>
            </p:cNvPr>
            <p:cNvSpPr/>
            <p:nvPr/>
          </p:nvSpPr>
          <p:spPr>
            <a:xfrm>
              <a:off x="3536372" y="2396836"/>
              <a:ext cx="2102428"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lumMod val="50000"/>
                      <a:lumOff val="50000"/>
                    </a:prstClr>
                  </a:solidFill>
                  <a:latin typeface="Arial Narrow" panose="020B0606020202030204" pitchFamily="34" charset="0"/>
                </a:rPr>
                <a:t>Payments/ Mobile Wallets</a:t>
              </a:r>
            </a:p>
          </p:txBody>
        </p:sp>
        <p:sp>
          <p:nvSpPr>
            <p:cNvPr id="13" name="Rounded Rectangle 12">
              <a:extLst>
                <a:ext uri="{FF2B5EF4-FFF2-40B4-BE49-F238E27FC236}">
                  <a16:creationId xmlns:a16="http://schemas.microsoft.com/office/drawing/2014/main" id="{7E6AF993-4E05-3143-82AD-0A803D764A74}"/>
                </a:ext>
              </a:extLst>
            </p:cNvPr>
            <p:cNvSpPr/>
            <p:nvPr/>
          </p:nvSpPr>
          <p:spPr>
            <a:xfrm>
              <a:off x="6096000" y="2400300"/>
              <a:ext cx="2133600"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lumMod val="50000"/>
                      <a:lumOff val="50000"/>
                    </a:prstClr>
                  </a:solidFill>
                  <a:latin typeface="Arial Narrow" panose="020B0606020202030204" pitchFamily="34" charset="0"/>
                </a:rPr>
                <a:t>Big Data/AI/</a:t>
              </a:r>
              <a:r>
                <a:rPr lang="en-US" sz="1600" dirty="0" err="1">
                  <a:solidFill>
                    <a:prstClr val="black">
                      <a:lumMod val="50000"/>
                      <a:lumOff val="50000"/>
                    </a:prstClr>
                  </a:solidFill>
                  <a:latin typeface="Arial Narrow" panose="020B0606020202030204" pitchFamily="34" charset="0"/>
                </a:rPr>
                <a:t>RegTech</a:t>
              </a:r>
              <a:endParaRPr lang="en-US" sz="1600" dirty="0">
                <a:solidFill>
                  <a:prstClr val="black">
                    <a:lumMod val="50000"/>
                    <a:lumOff val="50000"/>
                  </a:prstClr>
                </a:solidFill>
                <a:latin typeface="Arial Narrow" panose="020B0606020202030204" pitchFamily="34" charset="0"/>
              </a:endParaRPr>
            </a:p>
          </p:txBody>
        </p:sp>
        <p:sp>
          <p:nvSpPr>
            <p:cNvPr id="14" name="Rounded Rectangle 13">
              <a:extLst>
                <a:ext uri="{FF2B5EF4-FFF2-40B4-BE49-F238E27FC236}">
                  <a16:creationId xmlns:a16="http://schemas.microsoft.com/office/drawing/2014/main" id="{E6A9BF8F-A24A-AE4C-9752-C8695CFA81D3}"/>
                </a:ext>
              </a:extLst>
            </p:cNvPr>
            <p:cNvSpPr/>
            <p:nvPr/>
          </p:nvSpPr>
          <p:spPr>
            <a:xfrm>
              <a:off x="914400" y="4225636"/>
              <a:ext cx="2133600" cy="1600200"/>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5" name="Rounded Rectangle 14">
              <a:extLst>
                <a:ext uri="{FF2B5EF4-FFF2-40B4-BE49-F238E27FC236}">
                  <a16:creationId xmlns:a16="http://schemas.microsoft.com/office/drawing/2014/main" id="{29671FFA-17D5-E140-90F1-7F101E154310}"/>
                </a:ext>
              </a:extLst>
            </p:cNvPr>
            <p:cNvSpPr/>
            <p:nvPr/>
          </p:nvSpPr>
          <p:spPr>
            <a:xfrm>
              <a:off x="3505200" y="4208318"/>
              <a:ext cx="2133600" cy="1600200"/>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6" name="Rounded Rectangle 15">
              <a:extLst>
                <a:ext uri="{FF2B5EF4-FFF2-40B4-BE49-F238E27FC236}">
                  <a16:creationId xmlns:a16="http://schemas.microsoft.com/office/drawing/2014/main" id="{C89634FF-CC80-4D42-BCD3-E81D7950207F}"/>
                </a:ext>
              </a:extLst>
            </p:cNvPr>
            <p:cNvSpPr/>
            <p:nvPr/>
          </p:nvSpPr>
          <p:spPr>
            <a:xfrm>
              <a:off x="6096000" y="4208318"/>
              <a:ext cx="2133600" cy="1600200"/>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7" name="Rounded Rectangle 16">
              <a:extLst>
                <a:ext uri="{FF2B5EF4-FFF2-40B4-BE49-F238E27FC236}">
                  <a16:creationId xmlns:a16="http://schemas.microsoft.com/office/drawing/2014/main" id="{5C003995-5C7B-9243-B91E-4E9BC09D076A}"/>
                </a:ext>
              </a:extLst>
            </p:cNvPr>
            <p:cNvSpPr/>
            <p:nvPr/>
          </p:nvSpPr>
          <p:spPr>
            <a:xfrm>
              <a:off x="914400" y="4492336"/>
              <a:ext cx="2133600"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lumMod val="50000"/>
                      <a:lumOff val="50000"/>
                    </a:prstClr>
                  </a:solidFill>
                  <a:latin typeface="Arial Narrow" panose="020B0606020202030204" pitchFamily="34" charset="0"/>
                </a:rPr>
                <a:t>Rise of virtual banks and Neo banks (</a:t>
              </a:r>
              <a:r>
                <a:rPr lang="en-US" sz="1600" dirty="0" err="1">
                  <a:solidFill>
                    <a:prstClr val="black">
                      <a:lumMod val="50000"/>
                      <a:lumOff val="50000"/>
                    </a:prstClr>
                  </a:solidFill>
                  <a:latin typeface="Arial Narrow" panose="020B0606020202030204" pitchFamily="34" charset="0"/>
                </a:rPr>
                <a:t>WeBank</a:t>
              </a:r>
              <a:r>
                <a:rPr lang="en-US" sz="1600" dirty="0">
                  <a:solidFill>
                    <a:prstClr val="black">
                      <a:lumMod val="50000"/>
                      <a:lumOff val="50000"/>
                    </a:prstClr>
                  </a:solidFill>
                  <a:latin typeface="Arial Narrow" panose="020B0606020202030204" pitchFamily="34" charset="0"/>
                </a:rPr>
                <a:t>, Neat)</a:t>
              </a:r>
            </a:p>
          </p:txBody>
        </p:sp>
        <p:sp>
          <p:nvSpPr>
            <p:cNvPr id="18" name="Rounded Rectangle 17">
              <a:extLst>
                <a:ext uri="{FF2B5EF4-FFF2-40B4-BE49-F238E27FC236}">
                  <a16:creationId xmlns:a16="http://schemas.microsoft.com/office/drawing/2014/main" id="{36959C91-27E3-BC43-89CC-585F5A83E835}"/>
                </a:ext>
              </a:extLst>
            </p:cNvPr>
            <p:cNvSpPr/>
            <p:nvPr/>
          </p:nvSpPr>
          <p:spPr>
            <a:xfrm>
              <a:off x="3543300" y="4485409"/>
              <a:ext cx="2064328"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lumMod val="50000"/>
                      <a:lumOff val="50000"/>
                    </a:prstClr>
                  </a:solidFill>
                  <a:latin typeface="Arial Narrow" panose="020B0606020202030204" pitchFamily="34" charset="0"/>
                </a:rPr>
                <a:t>HK ecosystem:</a:t>
              </a:r>
            </a:p>
            <a:p>
              <a:pPr algn="ctr"/>
              <a:r>
                <a:rPr lang="en-US" sz="1600" dirty="0" err="1">
                  <a:solidFill>
                    <a:prstClr val="black">
                      <a:lumMod val="50000"/>
                      <a:lumOff val="50000"/>
                    </a:prstClr>
                  </a:solidFill>
                  <a:latin typeface="Arial Narrow" panose="020B0606020202030204" pitchFamily="34" charset="0"/>
                </a:rPr>
                <a:t>Mynt</a:t>
              </a:r>
              <a:r>
                <a:rPr lang="en-US" sz="1600" dirty="0">
                  <a:solidFill>
                    <a:prstClr val="black">
                      <a:lumMod val="50000"/>
                      <a:lumOff val="50000"/>
                    </a:prstClr>
                  </a:solidFill>
                  <a:latin typeface="Arial Narrow" panose="020B0606020202030204" pitchFamily="34" charset="0"/>
                </a:rPr>
                <a:t> and Ant Financial</a:t>
              </a:r>
            </a:p>
            <a:p>
              <a:pPr algn="ctr"/>
              <a:r>
                <a:rPr lang="en-AU" sz="1600" dirty="0">
                  <a:solidFill>
                    <a:prstClr val="black">
                      <a:lumMod val="50000"/>
                      <a:lumOff val="50000"/>
                    </a:prstClr>
                  </a:solidFill>
                  <a:latin typeface="Arial Narrow" panose="020B0606020202030204" pitchFamily="34" charset="0"/>
                </a:rPr>
                <a:t>TNG </a:t>
              </a:r>
              <a:r>
                <a:rPr lang="en-AU" sz="1600" dirty="0" err="1">
                  <a:solidFill>
                    <a:prstClr val="black">
                      <a:lumMod val="50000"/>
                      <a:lumOff val="50000"/>
                    </a:prstClr>
                  </a:solidFill>
                  <a:latin typeface="Arial Narrow" panose="020B0606020202030204" pitchFamily="34" charset="0"/>
                </a:rPr>
                <a:t>FinTech</a:t>
              </a:r>
              <a:r>
                <a:rPr lang="en-AU" sz="1600" dirty="0">
                  <a:solidFill>
                    <a:prstClr val="black">
                      <a:lumMod val="50000"/>
                      <a:lumOff val="50000"/>
                    </a:prstClr>
                  </a:solidFill>
                  <a:latin typeface="Arial Narrow" panose="020B0606020202030204" pitchFamily="34" charset="0"/>
                </a:rPr>
                <a:t> Group</a:t>
              </a:r>
              <a:endParaRPr lang="en-US" sz="1600" dirty="0">
                <a:solidFill>
                  <a:prstClr val="black">
                    <a:lumMod val="50000"/>
                    <a:lumOff val="50000"/>
                  </a:prstClr>
                </a:solidFill>
                <a:latin typeface="Arial Narrow" panose="020B0606020202030204" pitchFamily="34" charset="0"/>
              </a:endParaRPr>
            </a:p>
          </p:txBody>
        </p:sp>
        <p:sp>
          <p:nvSpPr>
            <p:cNvPr id="19" name="Rounded Rectangle 18">
              <a:extLst>
                <a:ext uri="{FF2B5EF4-FFF2-40B4-BE49-F238E27FC236}">
                  <a16:creationId xmlns:a16="http://schemas.microsoft.com/office/drawing/2014/main" id="{F75EE11E-B169-674C-A675-984705A4CF53}"/>
                </a:ext>
              </a:extLst>
            </p:cNvPr>
            <p:cNvSpPr/>
            <p:nvPr/>
          </p:nvSpPr>
          <p:spPr>
            <a:xfrm>
              <a:off x="6096000" y="4475018"/>
              <a:ext cx="2133600" cy="10668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lumMod val="50000"/>
                      <a:lumOff val="50000"/>
                    </a:prstClr>
                  </a:solidFill>
                  <a:latin typeface="Arial Narrow" panose="020B0606020202030204" pitchFamily="34" charset="0"/>
                </a:rPr>
                <a:t>KYC/ AML, particular </a:t>
              </a:r>
              <a:r>
                <a:rPr lang="en-US" sz="1600">
                  <a:solidFill>
                    <a:prstClr val="black">
                      <a:lumMod val="50000"/>
                      <a:lumOff val="50000"/>
                    </a:prstClr>
                  </a:solidFill>
                  <a:latin typeface="Arial Narrow" panose="020B0606020202030204" pitchFamily="34" charset="0"/>
                </a:rPr>
                <a:t>SME space</a:t>
              </a:r>
              <a:endParaRPr lang="en-US" sz="1600" dirty="0">
                <a:solidFill>
                  <a:prstClr val="black">
                    <a:lumMod val="50000"/>
                    <a:lumOff val="50000"/>
                  </a:prstClr>
                </a:solidFill>
                <a:latin typeface="Arial Narrow" panose="020B0606020202030204" pitchFamily="34" charset="0"/>
              </a:endParaRPr>
            </a:p>
          </p:txBody>
        </p:sp>
        <p:sp>
          <p:nvSpPr>
            <p:cNvPr id="20" name="Isosceles Triangle 41">
              <a:extLst>
                <a:ext uri="{FF2B5EF4-FFF2-40B4-BE49-F238E27FC236}">
                  <a16:creationId xmlns:a16="http://schemas.microsoft.com/office/drawing/2014/main" id="{1CD09553-E896-D948-9DA9-834F096085F9}"/>
                </a:ext>
              </a:extLst>
            </p:cNvPr>
            <p:cNvSpPr/>
            <p:nvPr/>
          </p:nvSpPr>
          <p:spPr>
            <a:xfrm flipV="1">
              <a:off x="1568586" y="3799068"/>
              <a:ext cx="749759" cy="393911"/>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22" name="Isosceles Triangle 42">
              <a:extLst>
                <a:ext uri="{FF2B5EF4-FFF2-40B4-BE49-F238E27FC236}">
                  <a16:creationId xmlns:a16="http://schemas.microsoft.com/office/drawing/2014/main" id="{970B4C79-A1B5-1542-A471-83BF13EF2FE1}"/>
                </a:ext>
              </a:extLst>
            </p:cNvPr>
            <p:cNvSpPr/>
            <p:nvPr/>
          </p:nvSpPr>
          <p:spPr>
            <a:xfrm flipV="1">
              <a:off x="4197485" y="3799068"/>
              <a:ext cx="749759" cy="393911"/>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23" name="Isosceles Triangle 43">
              <a:extLst>
                <a:ext uri="{FF2B5EF4-FFF2-40B4-BE49-F238E27FC236}">
                  <a16:creationId xmlns:a16="http://schemas.microsoft.com/office/drawing/2014/main" id="{741DFCFD-8828-1741-A4CB-F7DC36B41D1B}"/>
                </a:ext>
              </a:extLst>
            </p:cNvPr>
            <p:cNvSpPr/>
            <p:nvPr/>
          </p:nvSpPr>
          <p:spPr>
            <a:xfrm flipV="1">
              <a:off x="6788286" y="3799068"/>
              <a:ext cx="749759" cy="393911"/>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grpSp>
    </p:spTree>
    <p:extLst>
      <p:ext uri="{BB962C8B-B14F-4D97-AF65-F5344CB8AC3E}">
        <p14:creationId xmlns:p14="http://schemas.microsoft.com/office/powerpoint/2010/main" val="39635597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6" descr="A group of people in front of a crowd&#10;&#10;Description automatically generated">
            <a:extLst>
              <a:ext uri="{FF2B5EF4-FFF2-40B4-BE49-F238E27FC236}">
                <a16:creationId xmlns:a16="http://schemas.microsoft.com/office/drawing/2014/main" id="{EAC6C48E-4D43-8B4D-9465-AF32C42D609A}"/>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524021" y="12"/>
            <a:ext cx="9143980" cy="6857991"/>
          </a:xfrm>
          <a:prstGeom prst="rect">
            <a:avLst/>
          </a:prstGeom>
        </p:spPr>
      </p:pic>
      <p:sp>
        <p:nvSpPr>
          <p:cNvPr id="19" name="Rectangle 1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320147"/>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a:extLst>
              <a:ext uri="{FF2B5EF4-FFF2-40B4-BE49-F238E27FC236}">
                <a16:creationId xmlns:a16="http://schemas.microsoft.com/office/drawing/2014/main" id="{0FEB74A2-EC42-0D48-AA05-5854052948B3}"/>
              </a:ext>
            </a:extLst>
          </p:cNvPr>
          <p:cNvSpPr>
            <a:spLocks noGrp="1"/>
          </p:cNvSpPr>
          <p:nvPr>
            <p:ph type="title"/>
          </p:nvPr>
        </p:nvSpPr>
        <p:spPr>
          <a:xfrm>
            <a:off x="1916907" y="5317241"/>
            <a:ext cx="8408195" cy="744836"/>
          </a:xfrm>
        </p:spPr>
        <p:txBody>
          <a:bodyPr vert="horz" lIns="91440" tIns="45720" rIns="91440" bIns="45720" rtlCol="0" anchor="ctr">
            <a:normAutofit/>
          </a:bodyPr>
          <a:lstStyle/>
          <a:p>
            <a:pPr>
              <a:lnSpc>
                <a:spcPct val="90000"/>
              </a:lnSpc>
            </a:pPr>
            <a:r>
              <a:rPr lang="en-US" sz="3100" dirty="0">
                <a:solidFill>
                  <a:schemeClr val="tx1">
                    <a:lumMod val="85000"/>
                    <a:lumOff val="15000"/>
                  </a:schemeClr>
                </a:solidFill>
                <a:latin typeface="+mj-lt"/>
              </a:rPr>
              <a:t>Open APIs in HK</a:t>
            </a:r>
          </a:p>
        </p:txBody>
      </p:sp>
      <p:cxnSp>
        <p:nvCxnSpPr>
          <p:cNvPr id="21" name="Straight Connector 2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1336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Open API ( Application Program Interface)</a:t>
            </a:r>
          </a:p>
        </p:txBody>
      </p:sp>
      <p:grpSp>
        <p:nvGrpSpPr>
          <p:cNvPr id="13" name="Group 12">
            <a:extLst>
              <a:ext uri="{FF2B5EF4-FFF2-40B4-BE49-F238E27FC236}">
                <a16:creationId xmlns:a16="http://schemas.microsoft.com/office/drawing/2014/main" id="{18B4D816-AA7C-7F4A-B76B-2B2E96A7540C}"/>
              </a:ext>
            </a:extLst>
          </p:cNvPr>
          <p:cNvGrpSpPr/>
          <p:nvPr/>
        </p:nvGrpSpPr>
        <p:grpSpPr>
          <a:xfrm>
            <a:off x="1948487" y="1752602"/>
            <a:ext cx="8001000" cy="4071027"/>
            <a:chOff x="685800" y="1491574"/>
            <a:chExt cx="8001000" cy="4071026"/>
          </a:xfrm>
        </p:grpSpPr>
        <p:sp>
          <p:nvSpPr>
            <p:cNvPr id="14" name="Rounded Rectangle 13">
              <a:extLst>
                <a:ext uri="{FF2B5EF4-FFF2-40B4-BE49-F238E27FC236}">
                  <a16:creationId xmlns:a16="http://schemas.microsoft.com/office/drawing/2014/main" id="{B4E38E83-A1A2-A649-BF01-6FE48DA6E330}"/>
                </a:ext>
              </a:extLst>
            </p:cNvPr>
            <p:cNvSpPr/>
            <p:nvPr/>
          </p:nvSpPr>
          <p:spPr>
            <a:xfrm>
              <a:off x="3962400" y="1491574"/>
              <a:ext cx="4648200" cy="4071026"/>
            </a:xfrm>
            <a:prstGeom prst="round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5" name="Rounded Rectangle 14">
              <a:extLst>
                <a:ext uri="{FF2B5EF4-FFF2-40B4-BE49-F238E27FC236}">
                  <a16:creationId xmlns:a16="http://schemas.microsoft.com/office/drawing/2014/main" id="{4AB79629-E13F-3841-ACE5-1AB8900B9585}"/>
                </a:ext>
              </a:extLst>
            </p:cNvPr>
            <p:cNvSpPr/>
            <p:nvPr/>
          </p:nvSpPr>
          <p:spPr>
            <a:xfrm>
              <a:off x="816828" y="1524000"/>
              <a:ext cx="2231172" cy="10668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6" name="Rounded Rectangle 15">
              <a:extLst>
                <a:ext uri="{FF2B5EF4-FFF2-40B4-BE49-F238E27FC236}">
                  <a16:creationId xmlns:a16="http://schemas.microsoft.com/office/drawing/2014/main" id="{B86D15E3-7CDB-4848-833A-1FB2B30810C7}"/>
                </a:ext>
              </a:extLst>
            </p:cNvPr>
            <p:cNvSpPr/>
            <p:nvPr/>
          </p:nvSpPr>
          <p:spPr>
            <a:xfrm>
              <a:off x="685800" y="1681162"/>
              <a:ext cx="2362200" cy="8207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prstClr val="black">
                      <a:lumMod val="50000"/>
                      <a:lumOff val="50000"/>
                    </a:prstClr>
                  </a:solidFill>
                  <a:latin typeface="Arial Narrow" panose="020B0606020202030204" pitchFamily="34" charset="0"/>
                </a:rPr>
                <a:t>Europe </a:t>
              </a:r>
              <a:r>
                <a:rPr lang="en-AU" sz="1200" dirty="0">
                  <a:solidFill>
                    <a:prstClr val="black">
                      <a:lumMod val="50000"/>
                      <a:lumOff val="50000"/>
                    </a:prstClr>
                  </a:solidFill>
                  <a:latin typeface="Arial Narrow" panose="020B0606020202030204" pitchFamily="34" charset="0"/>
                </a:rPr>
                <a:t> </a:t>
              </a:r>
              <a:r>
                <a:rPr lang="en-AU" sz="1600" dirty="0">
                  <a:solidFill>
                    <a:prstClr val="black">
                      <a:lumMod val="50000"/>
                      <a:lumOff val="50000"/>
                    </a:prstClr>
                  </a:solidFill>
                  <a:latin typeface="Arial Narrow" panose="020B0606020202030204" pitchFamily="34" charset="0"/>
                </a:rPr>
                <a:t>PSD2 – Jan 2018</a:t>
              </a:r>
            </a:p>
            <a:p>
              <a:pPr algn="ctr"/>
              <a:r>
                <a:rPr lang="en-US" sz="1400" dirty="0">
                  <a:solidFill>
                    <a:prstClr val="white">
                      <a:lumMod val="50000"/>
                    </a:prstClr>
                  </a:solidFill>
                  <a:latin typeface="Arial Narrow"/>
                </a:rPr>
                <a:t>(Revised Payment Service Directive) </a:t>
              </a:r>
              <a:endParaRPr lang="en-AU" sz="1600" dirty="0">
                <a:solidFill>
                  <a:prstClr val="white">
                    <a:lumMod val="50000"/>
                  </a:prstClr>
                </a:solidFill>
                <a:latin typeface="Arial Narrow" panose="020B0606020202030204" pitchFamily="34" charset="0"/>
              </a:endParaRPr>
            </a:p>
            <a:p>
              <a:pPr algn="ctr"/>
              <a:endParaRPr lang="en-US" sz="1200" dirty="0">
                <a:solidFill>
                  <a:prstClr val="white">
                    <a:lumMod val="50000"/>
                  </a:prstClr>
                </a:solidFill>
                <a:latin typeface="Arial Narrow" panose="020B0606020202030204" pitchFamily="34" charset="0"/>
              </a:endParaRPr>
            </a:p>
          </p:txBody>
        </p:sp>
        <p:sp>
          <p:nvSpPr>
            <p:cNvPr id="17" name="Rounded Rectangle 16">
              <a:extLst>
                <a:ext uri="{FF2B5EF4-FFF2-40B4-BE49-F238E27FC236}">
                  <a16:creationId xmlns:a16="http://schemas.microsoft.com/office/drawing/2014/main" id="{E503E89F-DDBC-5041-B8E5-932CC3B510EA}"/>
                </a:ext>
              </a:extLst>
            </p:cNvPr>
            <p:cNvSpPr/>
            <p:nvPr/>
          </p:nvSpPr>
          <p:spPr>
            <a:xfrm>
              <a:off x="3962400" y="1524000"/>
              <a:ext cx="4724400" cy="40386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prstClr val="white">
                      <a:lumMod val="50000"/>
                    </a:prstClr>
                  </a:solidFill>
                  <a:latin typeface="Arial Narrow"/>
                </a:rPr>
                <a:t>Open API enables bank customers and businesses, to use third-party providers to manage their finances. </a:t>
              </a:r>
            </a:p>
            <a:p>
              <a:pPr algn="ctr"/>
              <a:endParaRPr lang="en-GB" sz="1600" dirty="0">
                <a:solidFill>
                  <a:prstClr val="white">
                    <a:lumMod val="50000"/>
                  </a:prstClr>
                </a:solidFill>
                <a:latin typeface="Arial Narrow"/>
              </a:endParaRPr>
            </a:p>
            <a:p>
              <a:pPr algn="ctr"/>
              <a:r>
                <a:rPr lang="en-GB" sz="1600" dirty="0">
                  <a:solidFill>
                    <a:prstClr val="white">
                      <a:lumMod val="50000"/>
                    </a:prstClr>
                  </a:solidFill>
                  <a:latin typeface="Arial Narrow"/>
                </a:rPr>
                <a:t>E.g. you may use Facebook or Google to pay your bills, making P2P transfers and analyse your spending, while still having your money safely placed in your current bank account. </a:t>
              </a:r>
            </a:p>
            <a:p>
              <a:pPr algn="ctr"/>
              <a:endParaRPr lang="en-GB" sz="1600" dirty="0">
                <a:solidFill>
                  <a:prstClr val="white">
                    <a:lumMod val="50000"/>
                  </a:prstClr>
                </a:solidFill>
                <a:latin typeface="Arial Narrow"/>
              </a:endParaRPr>
            </a:p>
            <a:p>
              <a:pPr algn="ctr"/>
              <a:r>
                <a:rPr lang="en-GB" sz="1600" dirty="0">
                  <a:solidFill>
                    <a:prstClr val="white">
                      <a:lumMod val="50000"/>
                    </a:prstClr>
                  </a:solidFill>
                  <a:latin typeface="Arial Narrow"/>
                </a:rPr>
                <a:t>Banks, however, are obligated to provide these third-party providers access to their customers’ accounts through open APIs. </a:t>
              </a:r>
            </a:p>
            <a:p>
              <a:pPr algn="ctr"/>
              <a:endParaRPr lang="en-GB" sz="1600" dirty="0">
                <a:solidFill>
                  <a:prstClr val="white">
                    <a:lumMod val="50000"/>
                  </a:prstClr>
                </a:solidFill>
                <a:latin typeface="Arial Narrow"/>
              </a:endParaRPr>
            </a:p>
            <a:p>
              <a:pPr algn="ctr"/>
              <a:r>
                <a:rPr lang="en-GB" sz="1600" dirty="0">
                  <a:solidFill>
                    <a:prstClr val="white">
                      <a:lumMod val="50000"/>
                    </a:prstClr>
                  </a:solidFill>
                  <a:latin typeface="Arial Narrow"/>
                </a:rPr>
                <a:t>This will enable third-parties to build financial services on top of banks’ data and infrastructure.</a:t>
              </a:r>
              <a:endParaRPr lang="en-US" sz="1400" dirty="0">
                <a:solidFill>
                  <a:prstClr val="white">
                    <a:lumMod val="50000"/>
                  </a:prstClr>
                </a:solidFill>
                <a:latin typeface="Arial Narrow" panose="020B0606020202030204" pitchFamily="34" charset="0"/>
              </a:endParaRPr>
            </a:p>
          </p:txBody>
        </p:sp>
        <p:sp>
          <p:nvSpPr>
            <p:cNvPr id="18" name="Isosceles Triangle 8">
              <a:extLst>
                <a:ext uri="{FF2B5EF4-FFF2-40B4-BE49-F238E27FC236}">
                  <a16:creationId xmlns:a16="http://schemas.microsoft.com/office/drawing/2014/main" id="{59BB8F81-252F-5C46-A496-9739055385D9}"/>
                </a:ext>
              </a:extLst>
            </p:cNvPr>
            <p:cNvSpPr/>
            <p:nvPr/>
          </p:nvSpPr>
          <p:spPr>
            <a:xfrm rot="16200000" flipV="1">
              <a:off x="3164032" y="1780309"/>
              <a:ext cx="779318" cy="554182"/>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19" name="Rounded Rectangle 18">
              <a:extLst>
                <a:ext uri="{FF2B5EF4-FFF2-40B4-BE49-F238E27FC236}">
                  <a16:creationId xmlns:a16="http://schemas.microsoft.com/office/drawing/2014/main" id="{A406DD9C-F01A-3548-A86B-70E23462EC95}"/>
                </a:ext>
              </a:extLst>
            </p:cNvPr>
            <p:cNvSpPr/>
            <p:nvPr/>
          </p:nvSpPr>
          <p:spPr>
            <a:xfrm>
              <a:off x="837905" y="3048000"/>
              <a:ext cx="2231172" cy="10668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20" name="Rounded Rectangle 19">
              <a:extLst>
                <a:ext uri="{FF2B5EF4-FFF2-40B4-BE49-F238E27FC236}">
                  <a16:creationId xmlns:a16="http://schemas.microsoft.com/office/drawing/2014/main" id="{28C2A70E-3ABF-3644-8B37-D91B4DFBDA3D}"/>
                </a:ext>
              </a:extLst>
            </p:cNvPr>
            <p:cNvSpPr/>
            <p:nvPr/>
          </p:nvSpPr>
          <p:spPr>
            <a:xfrm>
              <a:off x="837904" y="3299298"/>
              <a:ext cx="2210095" cy="711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prstClr val="black">
                      <a:lumMod val="50000"/>
                      <a:lumOff val="50000"/>
                    </a:prstClr>
                  </a:solidFill>
                  <a:latin typeface="Arial Narrow" panose="020B0606020202030204" pitchFamily="34" charset="0"/>
                </a:rPr>
                <a:t>HKMA Open API – mid 2019</a:t>
              </a:r>
              <a:endParaRPr lang="en-AU" sz="1600" dirty="0">
                <a:solidFill>
                  <a:prstClr val="white">
                    <a:lumMod val="50000"/>
                  </a:prstClr>
                </a:solidFill>
                <a:latin typeface="Arial Narrow" panose="020B0606020202030204" pitchFamily="34" charset="0"/>
              </a:endParaRPr>
            </a:p>
            <a:p>
              <a:pPr algn="ctr"/>
              <a:endParaRPr lang="en-US" sz="1200" dirty="0">
                <a:solidFill>
                  <a:prstClr val="white">
                    <a:lumMod val="50000"/>
                  </a:prstClr>
                </a:solidFill>
                <a:latin typeface="Arial Narrow" panose="020B0606020202030204" pitchFamily="34" charset="0"/>
              </a:endParaRPr>
            </a:p>
          </p:txBody>
        </p:sp>
        <p:sp>
          <p:nvSpPr>
            <p:cNvPr id="21" name="Isosceles Triangle 11">
              <a:extLst>
                <a:ext uri="{FF2B5EF4-FFF2-40B4-BE49-F238E27FC236}">
                  <a16:creationId xmlns:a16="http://schemas.microsoft.com/office/drawing/2014/main" id="{B3DDA401-EF00-5F48-B351-E69EA4F21EF4}"/>
                </a:ext>
              </a:extLst>
            </p:cNvPr>
            <p:cNvSpPr/>
            <p:nvPr/>
          </p:nvSpPr>
          <p:spPr>
            <a:xfrm rot="16200000" flipV="1">
              <a:off x="3164032" y="3321050"/>
              <a:ext cx="779318" cy="554182"/>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22" name="Rounded Rectangle 21">
              <a:extLst>
                <a:ext uri="{FF2B5EF4-FFF2-40B4-BE49-F238E27FC236}">
                  <a16:creationId xmlns:a16="http://schemas.microsoft.com/office/drawing/2014/main" id="{E1BFF4F6-3C29-484B-9123-2AFD5FC66816}"/>
                </a:ext>
              </a:extLst>
            </p:cNvPr>
            <p:cNvSpPr/>
            <p:nvPr/>
          </p:nvSpPr>
          <p:spPr>
            <a:xfrm>
              <a:off x="816828" y="4495800"/>
              <a:ext cx="2231172" cy="1066800"/>
            </a:xfrm>
            <a:prstGeom prst="round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23" name="Rounded Rectangle 22">
              <a:extLst>
                <a:ext uri="{FF2B5EF4-FFF2-40B4-BE49-F238E27FC236}">
                  <a16:creationId xmlns:a16="http://schemas.microsoft.com/office/drawing/2014/main" id="{884A4BFA-8452-C14B-89D0-A28F8744644A}"/>
                </a:ext>
              </a:extLst>
            </p:cNvPr>
            <p:cNvSpPr/>
            <p:nvPr/>
          </p:nvSpPr>
          <p:spPr>
            <a:xfrm>
              <a:off x="862223" y="4718996"/>
              <a:ext cx="2133600" cy="711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600" dirty="0">
                  <a:solidFill>
                    <a:prstClr val="black">
                      <a:lumMod val="50000"/>
                      <a:lumOff val="50000"/>
                    </a:prstClr>
                  </a:solidFill>
                  <a:latin typeface="Arial Narrow" panose="020B0606020202030204" pitchFamily="34" charset="0"/>
                </a:rPr>
                <a:t>Australia – Mid 2021</a:t>
              </a:r>
              <a:endParaRPr lang="en-AU" sz="1600" dirty="0">
                <a:solidFill>
                  <a:prstClr val="white">
                    <a:lumMod val="50000"/>
                  </a:prstClr>
                </a:solidFill>
                <a:latin typeface="Arial Narrow" panose="020B0606020202030204" pitchFamily="34" charset="0"/>
              </a:endParaRPr>
            </a:p>
            <a:p>
              <a:pPr algn="ctr"/>
              <a:endParaRPr lang="en-US" sz="1200" dirty="0">
                <a:solidFill>
                  <a:prstClr val="white">
                    <a:lumMod val="50000"/>
                  </a:prstClr>
                </a:solidFill>
                <a:latin typeface="Arial Narrow" panose="020B0606020202030204" pitchFamily="34" charset="0"/>
              </a:endParaRPr>
            </a:p>
          </p:txBody>
        </p:sp>
        <p:sp>
          <p:nvSpPr>
            <p:cNvPr id="24" name="Isosceles Triangle 14">
              <a:extLst>
                <a:ext uri="{FF2B5EF4-FFF2-40B4-BE49-F238E27FC236}">
                  <a16:creationId xmlns:a16="http://schemas.microsoft.com/office/drawing/2014/main" id="{57F7F564-771F-354B-A8DC-7973582945B2}"/>
                </a:ext>
              </a:extLst>
            </p:cNvPr>
            <p:cNvSpPr/>
            <p:nvPr/>
          </p:nvSpPr>
          <p:spPr>
            <a:xfrm rot="16200000" flipV="1">
              <a:off x="3143250" y="4684569"/>
              <a:ext cx="779318" cy="554182"/>
            </a:xfrm>
            <a:prstGeom prst="triangl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grpSp>
    </p:spTree>
    <p:extLst>
      <p:ext uri="{BB962C8B-B14F-4D97-AF65-F5344CB8AC3E}">
        <p14:creationId xmlns:p14="http://schemas.microsoft.com/office/powerpoint/2010/main" val="3068071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D53DA2-A5F6-BD43-B33E-8BFBC3362AF6}"/>
              </a:ext>
            </a:extLst>
          </p:cNvPr>
          <p:cNvPicPr>
            <a:picLocks noGrp="1" noChangeAspect="1"/>
          </p:cNvPicPr>
          <p:nvPr>
            <p:ph idx="1"/>
          </p:nvPr>
        </p:nvPicPr>
        <p:blipFill rotWithShape="1">
          <a:blip r:embed="rId2"/>
          <a:srcRect/>
          <a:stretch/>
        </p:blipFill>
        <p:spPr>
          <a:xfrm>
            <a:off x="1524021" y="12"/>
            <a:ext cx="9143980" cy="6857991"/>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320147"/>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a:extLst>
              <a:ext uri="{FF2B5EF4-FFF2-40B4-BE49-F238E27FC236}">
                <a16:creationId xmlns:a16="http://schemas.microsoft.com/office/drawing/2014/main" id="{0FEB74A2-EC42-0D48-AA05-5854052948B3}"/>
              </a:ext>
            </a:extLst>
          </p:cNvPr>
          <p:cNvSpPr>
            <a:spLocks noGrp="1"/>
          </p:cNvSpPr>
          <p:nvPr>
            <p:ph type="title"/>
          </p:nvPr>
        </p:nvSpPr>
        <p:spPr>
          <a:xfrm>
            <a:off x="1916907" y="5317241"/>
            <a:ext cx="8408195" cy="744836"/>
          </a:xfrm>
        </p:spPr>
        <p:txBody>
          <a:bodyPr vert="horz" lIns="91440" tIns="45720" rIns="91440" bIns="45720" rtlCol="0" anchor="ctr">
            <a:normAutofit/>
          </a:bodyPr>
          <a:lstStyle/>
          <a:p>
            <a:pPr>
              <a:lnSpc>
                <a:spcPct val="90000"/>
              </a:lnSpc>
            </a:pPr>
            <a:r>
              <a:rPr lang="en-US" sz="3100" dirty="0">
                <a:solidFill>
                  <a:schemeClr val="tx1">
                    <a:lumMod val="85000"/>
                    <a:lumOff val="15000"/>
                  </a:schemeClr>
                </a:solidFill>
                <a:latin typeface="+mj-lt"/>
              </a:rPr>
              <a:t>Virtual Banks in HK</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129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28466" y="908978"/>
            <a:ext cx="2619435" cy="369332"/>
          </a:xfrm>
          <a:prstGeom prst="rect">
            <a:avLst/>
          </a:prstGeom>
          <a:noFill/>
        </p:spPr>
        <p:txBody>
          <a:bodyPr wrap="none" rtlCol="0">
            <a:spAutoFit/>
          </a:bodyPr>
          <a:lstStyle/>
          <a:p>
            <a:pPr algn="ctr"/>
            <a:r>
              <a:rPr lang="en-US" i="1" dirty="0">
                <a:latin typeface="Avenir Next" charset="0"/>
                <a:ea typeface="Avenir Next" charset="0"/>
                <a:cs typeface="Avenir Next" charset="0"/>
              </a:rPr>
              <a:t>Use cases for a blockchain</a:t>
            </a:r>
          </a:p>
        </p:txBody>
      </p:sp>
      <p:sp>
        <p:nvSpPr>
          <p:cNvPr id="2" name="TextBox 1"/>
          <p:cNvSpPr txBox="1"/>
          <p:nvPr/>
        </p:nvSpPr>
        <p:spPr>
          <a:xfrm>
            <a:off x="463123" y="333320"/>
            <a:ext cx="5323638" cy="461665"/>
          </a:xfrm>
          <a:prstGeom prst="rect">
            <a:avLst/>
          </a:prstGeom>
          <a:noFill/>
        </p:spPr>
        <p:txBody>
          <a:bodyPr wrap="none" rtlCol="0">
            <a:spAutoFit/>
          </a:bodyPr>
          <a:lstStyle/>
          <a:p>
            <a:pPr algn="ctr"/>
            <a:r>
              <a:rPr lang="en-US" sz="2400" b="1" dirty="0">
                <a:latin typeface="Avenir Next Demi Bold" charset="0"/>
                <a:ea typeface="Avenir Next Demi Bold" charset="0"/>
                <a:cs typeface="Avenir Next Demi Bold" charset="0"/>
              </a:rPr>
              <a:t>But wait a second…do I really need this?</a:t>
            </a:r>
            <a:endParaRPr lang="en-US" sz="2400" dirty="0">
              <a:latin typeface="Avenir Next" charset="0"/>
              <a:ea typeface="Avenir Next" charset="0"/>
              <a:cs typeface="Avenir Next" charset="0"/>
            </a:endParaRPr>
          </a:p>
        </p:txBody>
      </p:sp>
      <p:pic>
        <p:nvPicPr>
          <p:cNvPr id="7" name="Picture 6">
            <a:extLst>
              <a:ext uri="{FF2B5EF4-FFF2-40B4-BE49-F238E27FC236}">
                <a16:creationId xmlns:a16="http://schemas.microsoft.com/office/drawing/2014/main" id="{B634D8EB-703E-4B9C-8368-D674F6637E3A}"/>
              </a:ext>
            </a:extLst>
          </p:cNvPr>
          <p:cNvPicPr>
            <a:picLocks noChangeAspect="1"/>
          </p:cNvPicPr>
          <p:nvPr/>
        </p:nvPicPr>
        <p:blipFill>
          <a:blip r:embed="rId3"/>
          <a:stretch>
            <a:fillRect/>
          </a:stretch>
        </p:blipFill>
        <p:spPr>
          <a:xfrm>
            <a:off x="115500" y="1278310"/>
            <a:ext cx="9849735" cy="5447442"/>
          </a:xfrm>
          <a:prstGeom prst="rect">
            <a:avLst/>
          </a:prstGeom>
        </p:spPr>
      </p:pic>
      <p:sp>
        <p:nvSpPr>
          <p:cNvPr id="8" name="TextBox 7">
            <a:extLst>
              <a:ext uri="{FF2B5EF4-FFF2-40B4-BE49-F238E27FC236}">
                <a16:creationId xmlns:a16="http://schemas.microsoft.com/office/drawing/2014/main" id="{5A01777A-9FFC-49C2-9980-D577B5D1464D}"/>
              </a:ext>
            </a:extLst>
          </p:cNvPr>
          <p:cNvSpPr txBox="1"/>
          <p:nvPr/>
        </p:nvSpPr>
        <p:spPr>
          <a:xfrm>
            <a:off x="10151440" y="3540366"/>
            <a:ext cx="1925060" cy="923330"/>
          </a:xfrm>
          <a:prstGeom prst="rect">
            <a:avLst/>
          </a:prstGeom>
          <a:noFill/>
        </p:spPr>
        <p:txBody>
          <a:bodyPr wrap="square" rtlCol="0">
            <a:spAutoFit/>
          </a:bodyPr>
          <a:lstStyle/>
          <a:p>
            <a:r>
              <a:rPr lang="en-US" i="1" dirty="0">
                <a:latin typeface="Avenir Next" charset="0"/>
                <a:ea typeface="Avenir Next" charset="0"/>
                <a:cs typeface="Avenir Next" charset="0"/>
              </a:rPr>
              <a:t>From </a:t>
            </a:r>
            <a:r>
              <a:rPr lang="en-US" i="1" dirty="0" err="1">
                <a:latin typeface="Avenir Next" charset="0"/>
                <a:ea typeface="Avenir Next" charset="0"/>
                <a:cs typeface="Avenir Next" charset="0"/>
              </a:rPr>
              <a:t>ConsenSys</a:t>
            </a:r>
            <a:r>
              <a:rPr lang="en-US" i="1" dirty="0">
                <a:latin typeface="Avenir Next" charset="0"/>
                <a:ea typeface="Avenir Next" charset="0"/>
                <a:cs typeface="Avenir Next" charset="0"/>
              </a:rPr>
              <a:t> Academy Coursera Course found </a:t>
            </a:r>
            <a:r>
              <a:rPr lang="en-US" i="1" dirty="0">
                <a:solidFill>
                  <a:srgbClr val="0070C0"/>
                </a:solidFill>
                <a:latin typeface="Avenir Next" charset="0"/>
                <a:ea typeface="Avenir Next" charset="0"/>
                <a:cs typeface="Avenir Next" charset="0"/>
                <a:hlinkClick r:id="rId4">
                  <a:extLst>
                    <a:ext uri="{A12FA001-AC4F-418D-AE19-62706E023703}">
                      <ahyp:hlinkClr xmlns:ahyp="http://schemas.microsoft.com/office/drawing/2018/hyperlinkcolor" val="tx"/>
                    </a:ext>
                  </a:extLst>
                </a:hlinkClick>
              </a:rPr>
              <a:t>here</a:t>
            </a:r>
            <a:endParaRPr lang="en-US" i="1" dirty="0">
              <a:solidFill>
                <a:srgbClr val="0070C0"/>
              </a:solidFill>
              <a:latin typeface="Avenir Next" charset="0"/>
              <a:ea typeface="Avenir Next" charset="0"/>
              <a:cs typeface="Avenir Next" charset="0"/>
            </a:endParaRPr>
          </a:p>
        </p:txBody>
      </p:sp>
      <p:sp>
        <p:nvSpPr>
          <p:cNvPr id="3" name="Footer Placeholder 2">
            <a:extLst>
              <a:ext uri="{FF2B5EF4-FFF2-40B4-BE49-F238E27FC236}">
                <a16:creationId xmlns:a16="http://schemas.microsoft.com/office/drawing/2014/main" id="{44C5D1DA-2407-436A-ACF3-86295BFAC74D}"/>
              </a:ext>
            </a:extLst>
          </p:cNvPr>
          <p:cNvSpPr>
            <a:spLocks noGrp="1"/>
          </p:cNvSpPr>
          <p:nvPr>
            <p:ph type="ftr" sz="quarter" idx="11"/>
          </p:nvPr>
        </p:nvSpPr>
        <p:spPr/>
        <p:txBody>
          <a:bodyPr/>
          <a:lstStyle/>
          <a:p>
            <a:r>
              <a:rPr lang="en-US"/>
              <a:t>HKUST FinTech Club 2018</a:t>
            </a:r>
          </a:p>
        </p:txBody>
      </p:sp>
      <p:sp>
        <p:nvSpPr>
          <p:cNvPr id="4" name="Slide Number Placeholder 3">
            <a:extLst>
              <a:ext uri="{FF2B5EF4-FFF2-40B4-BE49-F238E27FC236}">
                <a16:creationId xmlns:a16="http://schemas.microsoft.com/office/drawing/2014/main" id="{18EF833C-76DA-4C5A-B6B6-8CDE7C4FF860}"/>
              </a:ext>
            </a:extLst>
          </p:cNvPr>
          <p:cNvSpPr>
            <a:spLocks noGrp="1"/>
          </p:cNvSpPr>
          <p:nvPr>
            <p:ph type="sldNum" sz="quarter" idx="12"/>
          </p:nvPr>
        </p:nvSpPr>
        <p:spPr/>
        <p:txBody>
          <a:bodyPr/>
          <a:lstStyle/>
          <a:p>
            <a:fld id="{969D4634-323E-2A49-AAAE-19731FC6EAE2}" type="slidenum">
              <a:rPr lang="en-US" smtClean="0"/>
              <a:t>6</a:t>
            </a:fld>
            <a:endParaRPr lang="en-US"/>
          </a:p>
        </p:txBody>
      </p:sp>
      <p:pic>
        <p:nvPicPr>
          <p:cNvPr id="9" name="Picture 8" descr="A close up of a sign&#10;&#10;Description automatically generated">
            <a:extLst>
              <a:ext uri="{FF2B5EF4-FFF2-40B4-BE49-F238E27FC236}">
                <a16:creationId xmlns:a16="http://schemas.microsoft.com/office/drawing/2014/main" id="{C540C3EC-F4A8-4BDD-BFF9-807421CDC4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0212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Virtual Banking vs Neo Banking</a:t>
            </a:r>
          </a:p>
        </p:txBody>
      </p:sp>
      <p:sp>
        <p:nvSpPr>
          <p:cNvPr id="6" name="Content Placeholder 5">
            <a:extLst>
              <a:ext uri="{FF2B5EF4-FFF2-40B4-BE49-F238E27FC236}">
                <a16:creationId xmlns:a16="http://schemas.microsoft.com/office/drawing/2014/main" id="{41E5ADB5-7ED8-E141-9545-BC82CE3BD319}"/>
              </a:ext>
            </a:extLst>
          </p:cNvPr>
          <p:cNvSpPr>
            <a:spLocks noGrp="1"/>
          </p:cNvSpPr>
          <p:nvPr>
            <p:ph idx="1"/>
          </p:nvPr>
        </p:nvSpPr>
        <p:spPr>
          <a:xfrm>
            <a:off x="1981200" y="1599694"/>
            <a:ext cx="6019800" cy="4709877"/>
          </a:xfrm>
        </p:spPr>
        <p:txBody>
          <a:bodyPr>
            <a:normAutofit fontScale="92500" lnSpcReduction="10000"/>
          </a:bodyPr>
          <a:lstStyle/>
          <a:p>
            <a:r>
              <a:rPr lang="en-AU" dirty="0"/>
              <a:t>Co-Founder and Chief Strategy Innovation officer of </a:t>
            </a:r>
            <a:r>
              <a:rPr lang="en-AU" dirty="0" err="1"/>
              <a:t>NeoBank</a:t>
            </a:r>
            <a:r>
              <a:rPr lang="en-AU" dirty="0"/>
              <a:t> </a:t>
            </a:r>
            <a:r>
              <a:rPr lang="en-AU" dirty="0" err="1"/>
              <a:t>Xinja</a:t>
            </a:r>
            <a:r>
              <a:rPr lang="en-AU" dirty="0"/>
              <a:t> shared that:</a:t>
            </a:r>
          </a:p>
          <a:p>
            <a:pPr lvl="1"/>
            <a:r>
              <a:rPr lang="en-AU" dirty="0"/>
              <a:t>Neo bank is not digitised bank, not white label led; not legacy bank; not digital front end with an old bank. Not designed to dress up old business model =&gt; tech alone is not enough</a:t>
            </a:r>
            <a:endParaRPr lang="en-US" dirty="0"/>
          </a:p>
          <a:p>
            <a:pPr lvl="1"/>
            <a:r>
              <a:rPr lang="en-AU" dirty="0"/>
              <a:t>Neo bank is mobile/instant/integrated/ethical/borderless.</a:t>
            </a:r>
          </a:p>
          <a:p>
            <a:pPr marL="457189" lvl="1" indent="0">
              <a:buNone/>
            </a:pPr>
            <a:endParaRPr lang="en-GB" dirty="0"/>
          </a:p>
          <a:p>
            <a:pPr marL="342891" lvl="1" indent="-342891">
              <a:buFont typeface="Arial" panose="020B0604020202020204" pitchFamily="34" charset="0"/>
              <a:buChar char="•"/>
            </a:pPr>
            <a:r>
              <a:rPr lang="en-GB" sz="2000" dirty="0">
                <a:solidFill>
                  <a:srgbClr val="0070C0"/>
                </a:solidFill>
              </a:rPr>
              <a:t>Neo-banking emerged about 5 years ago in the UK through FinTech players such as </a:t>
            </a:r>
            <a:r>
              <a:rPr lang="en-US" sz="2000" dirty="0" err="1">
                <a:solidFill>
                  <a:srgbClr val="0070C0"/>
                </a:solidFill>
              </a:rPr>
              <a:t>Revolut</a:t>
            </a:r>
            <a:r>
              <a:rPr lang="en-US" sz="2000" dirty="0">
                <a:solidFill>
                  <a:srgbClr val="0070C0"/>
                </a:solidFill>
              </a:rPr>
              <a:t> and </a:t>
            </a:r>
            <a:r>
              <a:rPr lang="en-GB" sz="2000" dirty="0">
                <a:solidFill>
                  <a:srgbClr val="0070C0"/>
                </a:solidFill>
              </a:rPr>
              <a:t>Atom Bank.</a:t>
            </a:r>
            <a:endParaRPr lang="en-GB" sz="2000" dirty="0"/>
          </a:p>
          <a:p>
            <a:pPr lvl="1"/>
            <a:r>
              <a:rPr lang="en-GB" dirty="0"/>
              <a:t>Neo Banks are reinventing the practices and processes associated with traditional banking.</a:t>
            </a:r>
          </a:p>
          <a:p>
            <a:pPr lvl="1"/>
            <a:r>
              <a:rPr lang="en-GB" dirty="0"/>
              <a:t>They don't have their own bank license generally, but use partners to offer bank-licensed services. Apps that facilitate the administration of accounts and credit cards.</a:t>
            </a:r>
          </a:p>
          <a:p>
            <a:pPr marL="457189" lvl="1" indent="0">
              <a:buNone/>
            </a:pPr>
            <a:endParaRPr lang="en-GB" dirty="0"/>
          </a:p>
          <a:p>
            <a:r>
              <a:rPr lang="en-GB" dirty="0"/>
              <a:t>What about Virtual Banking?</a:t>
            </a:r>
          </a:p>
          <a:p>
            <a:pPr lvl="1"/>
            <a:r>
              <a:rPr lang="en-GB" dirty="0"/>
              <a:t>Virtual Banks are banks without branches. Example – Marcus by Goldman Sachs.</a:t>
            </a:r>
          </a:p>
          <a:p>
            <a:pPr lvl="1"/>
            <a:endParaRPr lang="en-GB" dirty="0"/>
          </a:p>
          <a:p>
            <a:pPr lvl="1"/>
            <a:endParaRPr lang="en-US" dirty="0"/>
          </a:p>
          <a:p>
            <a:endParaRPr lang="en-US" dirty="0"/>
          </a:p>
          <a:p>
            <a:endParaRPr lang="en-US" dirty="0"/>
          </a:p>
        </p:txBody>
      </p:sp>
      <p:pic>
        <p:nvPicPr>
          <p:cNvPr id="7" name="Picture 6">
            <a:extLst>
              <a:ext uri="{FF2B5EF4-FFF2-40B4-BE49-F238E27FC236}">
                <a16:creationId xmlns:a16="http://schemas.microsoft.com/office/drawing/2014/main" id="{E9F0F23B-6E64-1A45-877C-E1C50F2090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65611" y="3116378"/>
            <a:ext cx="2378344" cy="1247309"/>
          </a:xfrm>
          <a:prstGeom prst="rect">
            <a:avLst/>
          </a:prstGeom>
        </p:spPr>
      </p:pic>
      <p:pic>
        <p:nvPicPr>
          <p:cNvPr id="8" name="Picture 7">
            <a:extLst>
              <a:ext uri="{FF2B5EF4-FFF2-40B4-BE49-F238E27FC236}">
                <a16:creationId xmlns:a16="http://schemas.microsoft.com/office/drawing/2014/main" id="{219258F0-B658-084E-BCD6-D58CB4EDE092}"/>
              </a:ext>
            </a:extLst>
          </p:cNvPr>
          <p:cNvPicPr>
            <a:picLocks noChangeAspect="1"/>
          </p:cNvPicPr>
          <p:nvPr/>
        </p:nvPicPr>
        <p:blipFill>
          <a:blip r:embed="rId3"/>
          <a:stretch>
            <a:fillRect/>
          </a:stretch>
        </p:blipFill>
        <p:spPr>
          <a:xfrm>
            <a:off x="8211783" y="1599691"/>
            <a:ext cx="2286000" cy="1371600"/>
          </a:xfrm>
          <a:prstGeom prst="rect">
            <a:avLst/>
          </a:prstGeom>
        </p:spPr>
      </p:pic>
      <p:pic>
        <p:nvPicPr>
          <p:cNvPr id="10" name="Picture 9">
            <a:extLst>
              <a:ext uri="{FF2B5EF4-FFF2-40B4-BE49-F238E27FC236}">
                <a16:creationId xmlns:a16="http://schemas.microsoft.com/office/drawing/2014/main" id="{20D26D1F-02EC-2E45-A9FE-08CE762C20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65611" y="4902158"/>
            <a:ext cx="2378344" cy="1331873"/>
          </a:xfrm>
          <a:prstGeom prst="rect">
            <a:avLst/>
          </a:prstGeom>
        </p:spPr>
      </p:pic>
    </p:spTree>
    <p:extLst>
      <p:ext uri="{BB962C8B-B14F-4D97-AF65-F5344CB8AC3E}">
        <p14:creationId xmlns:p14="http://schemas.microsoft.com/office/powerpoint/2010/main" val="9349581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Digital Payments/ E-Wallets in HK</a:t>
            </a:r>
          </a:p>
        </p:txBody>
      </p:sp>
      <p:pic>
        <p:nvPicPr>
          <p:cNvPr id="7" name="Content Placeholder 6" descr="A screenshot of a cell phone&#10;&#10;Description automatically generated">
            <a:extLst>
              <a:ext uri="{FF2B5EF4-FFF2-40B4-BE49-F238E27FC236}">
                <a16:creationId xmlns:a16="http://schemas.microsoft.com/office/drawing/2014/main" id="{4285F871-5FE2-5246-86F5-01FB746680AC}"/>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562100" y="1752603"/>
            <a:ext cx="9067800" cy="3939455"/>
          </a:xfrm>
        </p:spPr>
      </p:pic>
    </p:spTree>
    <p:extLst>
      <p:ext uri="{BB962C8B-B14F-4D97-AF65-F5344CB8AC3E}">
        <p14:creationId xmlns:p14="http://schemas.microsoft.com/office/powerpoint/2010/main" val="3259213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large crowd of people in a room&#10;&#10;Description automatically generated">
            <a:extLst>
              <a:ext uri="{FF2B5EF4-FFF2-40B4-BE49-F238E27FC236}">
                <a16:creationId xmlns:a16="http://schemas.microsoft.com/office/drawing/2014/main" id="{8CB8649D-5474-9645-881E-FEBD89EB4E21}"/>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524021" y="12"/>
            <a:ext cx="9143980" cy="6857991"/>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5320147"/>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a:extLst>
              <a:ext uri="{FF2B5EF4-FFF2-40B4-BE49-F238E27FC236}">
                <a16:creationId xmlns:a16="http://schemas.microsoft.com/office/drawing/2014/main" id="{0FEB74A2-EC42-0D48-AA05-5854052948B3}"/>
              </a:ext>
            </a:extLst>
          </p:cNvPr>
          <p:cNvSpPr>
            <a:spLocks noGrp="1"/>
          </p:cNvSpPr>
          <p:nvPr>
            <p:ph type="title"/>
          </p:nvPr>
        </p:nvSpPr>
        <p:spPr>
          <a:xfrm>
            <a:off x="1916907" y="5317241"/>
            <a:ext cx="8408195" cy="744836"/>
          </a:xfrm>
        </p:spPr>
        <p:txBody>
          <a:bodyPr vert="horz" lIns="91440" tIns="45720" rIns="91440" bIns="45720" rtlCol="0" anchor="ctr">
            <a:normAutofit/>
          </a:bodyPr>
          <a:lstStyle/>
          <a:p>
            <a:pPr>
              <a:lnSpc>
                <a:spcPct val="90000"/>
              </a:lnSpc>
            </a:pPr>
            <a:r>
              <a:rPr lang="en-US" sz="3100" dirty="0">
                <a:solidFill>
                  <a:schemeClr val="tx1">
                    <a:lumMod val="85000"/>
                    <a:lumOff val="15000"/>
                  </a:schemeClr>
                </a:solidFill>
                <a:latin typeface="+mj-lt"/>
              </a:rPr>
              <a:t>Big Data/AI/ </a:t>
            </a:r>
            <a:r>
              <a:rPr lang="en-US" sz="3100" dirty="0" err="1">
                <a:solidFill>
                  <a:schemeClr val="tx1">
                    <a:lumMod val="85000"/>
                    <a:lumOff val="15000"/>
                  </a:schemeClr>
                </a:solidFill>
                <a:latin typeface="+mj-lt"/>
              </a:rPr>
              <a:t>RegTech</a:t>
            </a:r>
            <a:r>
              <a:rPr lang="en-US" sz="3100" dirty="0">
                <a:solidFill>
                  <a:schemeClr val="tx1">
                    <a:lumMod val="85000"/>
                    <a:lumOff val="15000"/>
                  </a:schemeClr>
                </a:solidFill>
                <a:latin typeface="+mj-lt"/>
              </a:rPr>
              <a:t> in HK</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911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AI in FinTech Market</a:t>
            </a:r>
          </a:p>
        </p:txBody>
      </p:sp>
      <p:pic>
        <p:nvPicPr>
          <p:cNvPr id="5" name="Content Placeholder 4">
            <a:extLst>
              <a:ext uri="{FF2B5EF4-FFF2-40B4-BE49-F238E27FC236}">
                <a16:creationId xmlns:a16="http://schemas.microsoft.com/office/drawing/2014/main" id="{9E6A910A-4FF5-4142-B6B8-3CB2173E7F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948487" y="1584315"/>
            <a:ext cx="8229600" cy="4630223"/>
          </a:xfrm>
          <a:prstGeom prst="rect">
            <a:avLst/>
          </a:prstGeom>
        </p:spPr>
      </p:pic>
    </p:spTree>
    <p:extLst>
      <p:ext uri="{BB962C8B-B14F-4D97-AF65-F5344CB8AC3E}">
        <p14:creationId xmlns:p14="http://schemas.microsoft.com/office/powerpoint/2010/main" val="2075234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a:solidFill>
                  <a:schemeClr val="bg1"/>
                </a:solidFill>
                <a:latin typeface="+mj-lt"/>
              </a:rPr>
              <a:t>RegTech</a:t>
            </a:r>
          </a:p>
        </p:txBody>
      </p:sp>
      <p:pic>
        <p:nvPicPr>
          <p:cNvPr id="11" name="Content Placeholder 10" descr="A screenshot of a cell phone&#10;&#10;Description automatically generated">
            <a:extLst>
              <a:ext uri="{FF2B5EF4-FFF2-40B4-BE49-F238E27FC236}">
                <a16:creationId xmlns:a16="http://schemas.microsoft.com/office/drawing/2014/main" id="{34D0E1E4-7782-CD44-8E56-B1CB18ACA45D}"/>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1608764" y="1752600"/>
            <a:ext cx="8974479" cy="4191000"/>
          </a:xfrm>
          <a:prstGeom prst="rect">
            <a:avLst/>
          </a:prstGeom>
        </p:spPr>
      </p:pic>
    </p:spTree>
    <p:extLst>
      <p:ext uri="{BB962C8B-B14F-4D97-AF65-F5344CB8AC3E}">
        <p14:creationId xmlns:p14="http://schemas.microsoft.com/office/powerpoint/2010/main" val="25587231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651756"/>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Narrow"/>
            </a:endParaRPr>
          </a:p>
        </p:txBody>
      </p:sp>
      <p:sp>
        <p:nvSpPr>
          <p:cNvPr id="3" name="Title 2"/>
          <p:cNvSpPr>
            <a:spLocks noGrp="1"/>
          </p:cNvSpPr>
          <p:nvPr>
            <p:ph type="title"/>
          </p:nvPr>
        </p:nvSpPr>
        <p:spPr>
          <a:xfrm>
            <a:off x="1941403" y="643467"/>
            <a:ext cx="8408193" cy="744836"/>
          </a:xfrm>
        </p:spPr>
        <p:txBody>
          <a:bodyPr vert="horz" lIns="91440" tIns="45720" rIns="91440" bIns="45720" rtlCol="0" anchor="ctr">
            <a:normAutofit/>
          </a:bodyPr>
          <a:lstStyle/>
          <a:p>
            <a:pPr>
              <a:lnSpc>
                <a:spcPct val="90000"/>
              </a:lnSpc>
            </a:pPr>
            <a:r>
              <a:rPr lang="en-US" sz="2800" dirty="0">
                <a:solidFill>
                  <a:schemeClr val="bg1"/>
                </a:solidFill>
                <a:latin typeface="+mj-lt"/>
              </a:rPr>
              <a:t>FinTech vs </a:t>
            </a:r>
            <a:r>
              <a:rPr lang="en-US" sz="2800" dirty="0" err="1">
                <a:solidFill>
                  <a:schemeClr val="bg1"/>
                </a:solidFill>
                <a:latin typeface="+mj-lt"/>
              </a:rPr>
              <a:t>TechFin</a:t>
            </a:r>
            <a:endParaRPr lang="en-US" sz="2800" dirty="0">
              <a:solidFill>
                <a:schemeClr val="bg1"/>
              </a:solidFill>
              <a:latin typeface="+mj-lt"/>
            </a:endParaRPr>
          </a:p>
        </p:txBody>
      </p:sp>
      <p:sp>
        <p:nvSpPr>
          <p:cNvPr id="4" name="Content Placeholder 3">
            <a:extLst>
              <a:ext uri="{FF2B5EF4-FFF2-40B4-BE49-F238E27FC236}">
                <a16:creationId xmlns:a16="http://schemas.microsoft.com/office/drawing/2014/main" id="{F08C5521-01C4-6143-8362-15CBB21BB8DD}"/>
              </a:ext>
            </a:extLst>
          </p:cNvPr>
          <p:cNvSpPr>
            <a:spLocks noGrp="1"/>
          </p:cNvSpPr>
          <p:nvPr>
            <p:ph idx="1"/>
          </p:nvPr>
        </p:nvSpPr>
        <p:spPr>
          <a:xfrm>
            <a:off x="1981200" y="1646241"/>
            <a:ext cx="8229600" cy="5211763"/>
          </a:xfrm>
        </p:spPr>
        <p:txBody>
          <a:bodyPr>
            <a:normAutofit lnSpcReduction="10000"/>
          </a:bodyPr>
          <a:lstStyle/>
          <a:p>
            <a:r>
              <a:rPr lang="en-GB" dirty="0"/>
              <a:t>The difference between Fintech and </a:t>
            </a:r>
            <a:r>
              <a:rPr lang="en-GB" dirty="0" err="1"/>
              <a:t>TechFin</a:t>
            </a:r>
            <a:r>
              <a:rPr lang="en-GB" dirty="0"/>
              <a:t> is based on the origin of the underlying organization. </a:t>
            </a:r>
          </a:p>
          <a:p>
            <a:pPr marL="0" indent="0">
              <a:buNone/>
            </a:pPr>
            <a:endParaRPr lang="en-GB" dirty="0"/>
          </a:p>
          <a:p>
            <a:r>
              <a:rPr lang="en-GB" dirty="0"/>
              <a:t>Fintech usually refers to an organization where financial services are delivered through a better experience using digital technologies to reduce costs, increase revenue and remove friction.</a:t>
            </a:r>
          </a:p>
          <a:p>
            <a:pPr lvl="1">
              <a:buFont typeface="Arial" panose="020B0604020202020204" pitchFamily="34" charset="0"/>
              <a:buChar char="•"/>
            </a:pPr>
            <a:r>
              <a:rPr lang="en-GB" dirty="0"/>
              <a:t>E.g. non-traditional financial offerings such as PayPal, </a:t>
            </a:r>
            <a:r>
              <a:rPr lang="en-GB" dirty="0" err="1"/>
              <a:t>Zelle</a:t>
            </a:r>
            <a:r>
              <a:rPr lang="en-GB" dirty="0"/>
              <a:t> and Venmo in the U.S. and digital-only Starling Bank and </a:t>
            </a:r>
            <a:r>
              <a:rPr lang="en-GB" dirty="0" err="1"/>
              <a:t>Revolut</a:t>
            </a:r>
            <a:r>
              <a:rPr lang="en-GB" dirty="0"/>
              <a:t> in the U.K.</a:t>
            </a:r>
          </a:p>
          <a:p>
            <a:pPr lvl="1"/>
            <a:endParaRPr lang="en-US" dirty="0"/>
          </a:p>
          <a:p>
            <a:r>
              <a:rPr lang="en-GB" dirty="0" err="1"/>
              <a:t>Techfin</a:t>
            </a:r>
            <a:r>
              <a:rPr lang="en-GB" dirty="0"/>
              <a:t> usually refers to technology firms entering into the financial field as they find a better way to deliver financial products as </a:t>
            </a:r>
            <a:r>
              <a:rPr lang="en-GB" dirty="0" err="1"/>
              <a:t>aprt</a:t>
            </a:r>
            <a:r>
              <a:rPr lang="en-GB" dirty="0"/>
              <a:t> of a broader offering of services.</a:t>
            </a:r>
          </a:p>
          <a:p>
            <a:pPr lvl="1">
              <a:buFont typeface="Arial" panose="020B0604020202020204" pitchFamily="34" charset="0"/>
              <a:buChar char="•"/>
            </a:pPr>
            <a:r>
              <a:rPr lang="en-GB" dirty="0"/>
              <a:t>E.g. Google, Amazon, Facebook and Apple in the U.S. and Baidu, Alibaba &amp; Tencent in China.</a:t>
            </a:r>
          </a:p>
          <a:p>
            <a:pPr marL="457189" lvl="1" indent="0">
              <a:buNone/>
            </a:pPr>
            <a:endParaRPr lang="en-US" dirty="0"/>
          </a:p>
          <a:p>
            <a:r>
              <a:rPr lang="en-US" dirty="0"/>
              <a:t>HKMA has received 29 applications for virtual banking licenses</a:t>
            </a:r>
          </a:p>
          <a:p>
            <a:pPr lvl="1">
              <a:buFont typeface="Arial" panose="020B0604020202020204" pitchFamily="34" charset="0"/>
              <a:buChar char="•"/>
            </a:pPr>
            <a:r>
              <a:rPr lang="en-US" dirty="0"/>
              <a:t>Including Tech giant from China</a:t>
            </a:r>
          </a:p>
          <a:p>
            <a:pPr lvl="1">
              <a:buFont typeface="Arial" panose="020B0604020202020204" pitchFamily="34" charset="0"/>
              <a:buChar char="•"/>
            </a:pPr>
            <a:r>
              <a:rPr lang="en-AU" dirty="0"/>
              <a:t>FinTech company such as TNG</a:t>
            </a:r>
            <a:endParaRPr lang="en-US" dirty="0"/>
          </a:p>
          <a:p>
            <a:pPr lvl="1">
              <a:buFont typeface="Arial" panose="020B0604020202020204" pitchFamily="34" charset="0"/>
              <a:buChar char="•"/>
            </a:pPr>
            <a:r>
              <a:rPr lang="en-US" dirty="0"/>
              <a:t>Traditional banks</a:t>
            </a:r>
          </a:p>
          <a:p>
            <a:pPr lvl="1"/>
            <a:endParaRPr lang="en-US" dirty="0"/>
          </a:p>
        </p:txBody>
      </p:sp>
    </p:spTree>
    <p:extLst>
      <p:ext uri="{BB962C8B-B14F-4D97-AF65-F5344CB8AC3E}">
        <p14:creationId xmlns:p14="http://schemas.microsoft.com/office/powerpoint/2010/main" val="122569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31220" y="914400"/>
            <a:ext cx="4479403" cy="5058137"/>
          </a:xfrm>
          <a:prstGeom prst="rect">
            <a:avLst/>
          </a:prstGeom>
          <a:solidFill>
            <a:schemeClr val="bg1">
              <a:lumMod val="95000"/>
              <a:alpha val="56000"/>
            </a:schemeClr>
          </a:solidFill>
          <a:ln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1730255" y="1790004"/>
            <a:ext cx="1156790" cy="1179166"/>
            <a:chOff x="1892300" y="1296671"/>
            <a:chExt cx="3612878" cy="3682761"/>
          </a:xfrm>
        </p:grpSpPr>
        <p:grpSp>
          <p:nvGrpSpPr>
            <p:cNvPr id="5" name="Group 4"/>
            <p:cNvGrpSpPr/>
            <p:nvPr/>
          </p:nvGrpSpPr>
          <p:grpSpPr>
            <a:xfrm>
              <a:off x="1892300" y="1300267"/>
              <a:ext cx="879452" cy="952332"/>
              <a:chOff x="5441685" y="1652884"/>
              <a:chExt cx="1964440" cy="2127232"/>
            </a:xfrm>
          </p:grpSpPr>
          <p:pic>
            <p:nvPicPr>
              <p:cNvPr id="94" name="Picture 9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95" name="Picture 9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96" name="Picture 9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97" name="Picture 9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98" name="Picture 9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99" name="Picture 9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100" name="Picture 9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101" name="Picture 10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102" name="Picture 10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103" name="Rounded Rectangle 10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3084524" y="1296671"/>
              <a:ext cx="879452" cy="952332"/>
              <a:chOff x="5441685" y="1652884"/>
              <a:chExt cx="1964440" cy="2127232"/>
            </a:xfrm>
          </p:grpSpPr>
          <p:pic>
            <p:nvPicPr>
              <p:cNvPr id="84" name="Picture 8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85" name="Picture 8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86" name="Picture 8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87" name="Picture 8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88" name="Picture 8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89" name="Picture 8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90" name="Picture 8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91" name="Picture 9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92" name="Picture 9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93" name="Rounded Rectangle 9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4276748" y="1304660"/>
              <a:ext cx="879452" cy="952332"/>
              <a:chOff x="5441685" y="1652884"/>
              <a:chExt cx="1964440" cy="2127232"/>
            </a:xfrm>
          </p:grpSpPr>
          <p:pic>
            <p:nvPicPr>
              <p:cNvPr id="74" name="Picture 7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75" name="Picture 7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76" name="Picture 7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77" name="Picture 7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78" name="Picture 7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79" name="Picture 7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80" name="Picture 7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81" name="Picture 8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82" name="Picture 8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83" name="Rounded Rectangle 8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892300" y="2533735"/>
              <a:ext cx="879452" cy="952332"/>
              <a:chOff x="5441685" y="1652884"/>
              <a:chExt cx="1964440" cy="2127232"/>
            </a:xfrm>
          </p:grpSpPr>
          <p:pic>
            <p:nvPicPr>
              <p:cNvPr id="64" name="Picture 6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65" name="Picture 6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66" name="Picture 6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67" name="Picture 6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68" name="Picture 6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69" name="Picture 6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70" name="Picture 6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71" name="Picture 7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72" name="Picture 7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73" name="Rounded Rectangle 7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084524" y="2530139"/>
              <a:ext cx="879452" cy="952332"/>
              <a:chOff x="5441685" y="1652884"/>
              <a:chExt cx="1964440" cy="2127232"/>
            </a:xfrm>
          </p:grpSpPr>
          <p:pic>
            <p:nvPicPr>
              <p:cNvPr id="54" name="Picture 5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55" name="Picture 5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56" name="Picture 5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57" name="Picture 5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58" name="Picture 5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59" name="Picture 5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60" name="Picture 5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61" name="Picture 6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62" name="Picture 6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63" name="Rounded Rectangle 6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4276748" y="2538128"/>
              <a:ext cx="879452" cy="952332"/>
              <a:chOff x="5441685" y="1652884"/>
              <a:chExt cx="1964440" cy="2127232"/>
            </a:xfrm>
          </p:grpSpPr>
          <p:pic>
            <p:nvPicPr>
              <p:cNvPr id="44" name="Picture 4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45" name="Picture 4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46" name="Picture 4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47" name="Picture 4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48" name="Picture 4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49" name="Picture 4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50" name="Picture 4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51" name="Picture 5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52" name="Picture 5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53" name="Rounded Rectangle 5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1892300" y="3743867"/>
              <a:ext cx="879452" cy="952332"/>
              <a:chOff x="5441685" y="1652884"/>
              <a:chExt cx="1964440" cy="2127232"/>
            </a:xfrm>
          </p:grpSpPr>
          <p:pic>
            <p:nvPicPr>
              <p:cNvPr id="34" name="Picture 3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35" name="Picture 3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36" name="Picture 3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37" name="Picture 3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38" name="Picture 3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39" name="Picture 3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40" name="Picture 3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41" name="Picture 4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42" name="Picture 4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43" name="Rounded Rectangle 4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084524" y="3740271"/>
              <a:ext cx="879452" cy="952332"/>
              <a:chOff x="5441685" y="1652884"/>
              <a:chExt cx="1964440" cy="2127232"/>
            </a:xfrm>
          </p:grpSpPr>
          <p:pic>
            <p:nvPicPr>
              <p:cNvPr id="24" name="Picture 2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25" name="Picture 2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26" name="Picture 2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27" name="Picture 2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28" name="Picture 2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29" name="Picture 2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30" name="Picture 2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31" name="Picture 3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32" name="Picture 3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33" name="Rounded Rectangle 3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4625726" y="4027100"/>
              <a:ext cx="879452" cy="952332"/>
              <a:chOff x="5441685" y="1652884"/>
              <a:chExt cx="1964440" cy="2127232"/>
            </a:xfrm>
          </p:grpSpPr>
          <p:pic>
            <p:nvPicPr>
              <p:cNvPr id="14" name="Picture 13"/>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1815956"/>
                <a:ext cx="691042" cy="606908"/>
              </a:xfrm>
              <a:prstGeom prst="rect">
                <a:avLst/>
              </a:prstGeom>
            </p:spPr>
          </p:pic>
          <p:pic>
            <p:nvPicPr>
              <p:cNvPr id="15" name="Picture 14"/>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1815956"/>
                <a:ext cx="691042" cy="606908"/>
              </a:xfrm>
              <a:prstGeom prst="rect">
                <a:avLst/>
              </a:prstGeom>
            </p:spPr>
          </p:pic>
          <p:pic>
            <p:nvPicPr>
              <p:cNvPr id="16" name="Picture 15"/>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6611" y="1821134"/>
                <a:ext cx="691042" cy="606908"/>
              </a:xfrm>
              <a:prstGeom prst="rect">
                <a:avLst/>
              </a:prstGeom>
            </p:spPr>
          </p:pic>
          <p:pic>
            <p:nvPicPr>
              <p:cNvPr id="17" name="Picture 16"/>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2422864"/>
                <a:ext cx="691042" cy="606908"/>
              </a:xfrm>
              <a:prstGeom prst="rect">
                <a:avLst/>
              </a:prstGeom>
            </p:spPr>
          </p:pic>
          <p:pic>
            <p:nvPicPr>
              <p:cNvPr id="18" name="Picture 17"/>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2409198"/>
                <a:ext cx="691042" cy="606908"/>
              </a:xfrm>
              <a:prstGeom prst="rect">
                <a:avLst/>
              </a:prstGeom>
            </p:spPr>
          </p:pic>
          <p:pic>
            <p:nvPicPr>
              <p:cNvPr id="19" name="Picture 18"/>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4316" y="2405016"/>
                <a:ext cx="691042" cy="606908"/>
              </a:xfrm>
              <a:prstGeom prst="rect">
                <a:avLst/>
              </a:prstGeom>
            </p:spPr>
          </p:pic>
          <p:pic>
            <p:nvPicPr>
              <p:cNvPr id="20" name="Picture 19"/>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621853" y="3045707"/>
                <a:ext cx="691042" cy="606908"/>
              </a:xfrm>
              <a:prstGeom prst="rect">
                <a:avLst/>
              </a:prstGeom>
            </p:spPr>
          </p:pic>
          <p:pic>
            <p:nvPicPr>
              <p:cNvPr id="21" name="Picture 20"/>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6078384" y="3043438"/>
                <a:ext cx="691042" cy="606908"/>
              </a:xfrm>
              <a:prstGeom prst="rect">
                <a:avLst/>
              </a:prstGeom>
            </p:spPr>
          </p:pic>
          <p:pic>
            <p:nvPicPr>
              <p:cNvPr id="22" name="Picture 21"/>
              <p:cNvPicPr>
                <a:picLocks noChangeAspect="1"/>
              </p:cNvPicPr>
              <p:nvPr/>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a:ext>
                </a:extLst>
              </a:blip>
              <a:srcRect/>
              <a:stretch/>
            </p:blipFill>
            <p:spPr>
              <a:xfrm>
                <a:off x="5530157" y="3037949"/>
                <a:ext cx="691042" cy="606908"/>
              </a:xfrm>
              <a:prstGeom prst="rect">
                <a:avLst/>
              </a:prstGeom>
            </p:spPr>
          </p:pic>
          <p:sp>
            <p:nvSpPr>
              <p:cNvPr id="23" name="Rounded Rectangle 22"/>
              <p:cNvSpPr/>
              <p:nvPr/>
            </p:nvSpPr>
            <p:spPr>
              <a:xfrm>
                <a:off x="5441685" y="1652884"/>
                <a:ext cx="1964440" cy="2127232"/>
              </a:xfrm>
              <a:prstGeom prst="roundRect">
                <a:avLst>
                  <a:gd name="adj" fmla="val 11245"/>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Connector 104"/>
            <p:cNvCxnSpPr/>
            <p:nvPr/>
          </p:nvCxnSpPr>
          <p:spPr>
            <a:xfrm>
              <a:off x="2771752" y="1785221"/>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3963976" y="1785221"/>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963976" y="3002710"/>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771752" y="2994104"/>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771752" y="4236886"/>
              <a:ext cx="352380" cy="0"/>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4716474" y="2241014"/>
              <a:ext cx="0" cy="289125"/>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332026" y="3428986"/>
              <a:ext cx="0" cy="289125"/>
            </a:xfrm>
            <a:prstGeom prst="line">
              <a:avLst/>
            </a:prstGeom>
            <a:ln w="3492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4148927" y="4345489"/>
              <a:ext cx="487886" cy="198982"/>
            </a:xfrm>
            <a:prstGeom prst="line">
              <a:avLst/>
            </a:prstGeom>
            <a:ln w="41275">
              <a:solidFill>
                <a:srgbClr val="92D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1" name="TextBox 120"/>
          <p:cNvSpPr txBox="1"/>
          <p:nvPr/>
        </p:nvSpPr>
        <p:spPr>
          <a:xfrm>
            <a:off x="913403" y="3458561"/>
            <a:ext cx="2586156" cy="2062103"/>
          </a:xfrm>
          <a:prstGeom prst="rect">
            <a:avLst/>
          </a:prstGeom>
          <a:noFill/>
        </p:spPr>
        <p:txBody>
          <a:bodyPr wrap="square" rtlCol="0">
            <a:spAutoFit/>
          </a:bodyPr>
          <a:lstStyle/>
          <a:p>
            <a:pPr algn="ctr"/>
            <a:r>
              <a:rPr lang="en-US" sz="1600" dirty="0">
                <a:latin typeface="Avenir Next Medium" charset="0"/>
                <a:ea typeface="Avenir Next Medium" charset="0"/>
                <a:cs typeface="Avenir Next Medium" charset="0"/>
              </a:rPr>
              <a:t>Once consensus is reached and the puzzle is solved (takes a few seconds to 10 minutes </a:t>
            </a:r>
            <a:r>
              <a:rPr lang="en-US" sz="1600" i="1" u="sng" dirty="0">
                <a:latin typeface="Avenir Next Medium" charset="0"/>
                <a:ea typeface="Avenir Next Medium" charset="0"/>
                <a:cs typeface="Avenir Next Medium" charset="0"/>
              </a:rPr>
              <a:t>depending on the consensus mechanism</a:t>
            </a:r>
            <a:r>
              <a:rPr lang="en-US" sz="1600" dirty="0">
                <a:latin typeface="Avenir Next Medium" charset="0"/>
                <a:ea typeface="Avenir Next Medium" charset="0"/>
                <a:cs typeface="Avenir Next Medium" charset="0"/>
              </a:rPr>
              <a:t>) the new block is considered “mined” and added to the Blockchain</a:t>
            </a:r>
          </a:p>
        </p:txBody>
      </p:sp>
      <p:sp>
        <p:nvSpPr>
          <p:cNvPr id="116" name="TextBox 115"/>
          <p:cNvSpPr txBox="1"/>
          <p:nvPr/>
        </p:nvSpPr>
        <p:spPr>
          <a:xfrm>
            <a:off x="4076455" y="1048112"/>
            <a:ext cx="3721965" cy="307777"/>
          </a:xfrm>
          <a:prstGeom prst="rect">
            <a:avLst/>
          </a:prstGeom>
          <a:noFill/>
        </p:spPr>
        <p:txBody>
          <a:bodyPr wrap="square" rtlCol="0">
            <a:spAutoFit/>
          </a:bodyPr>
          <a:lstStyle/>
          <a:p>
            <a:r>
              <a:rPr lang="en-US" sz="1400" dirty="0">
                <a:latin typeface="Avenir Next" charset="0"/>
                <a:ea typeface="Avenir Next" charset="0"/>
                <a:cs typeface="Avenir Next" charset="0"/>
              </a:rPr>
              <a:t>Aside on Consensus Mechanisms: Proof-of-Work</a:t>
            </a:r>
          </a:p>
        </p:txBody>
      </p:sp>
      <p:sp>
        <p:nvSpPr>
          <p:cNvPr id="117" name="TextBox 116"/>
          <p:cNvSpPr txBox="1"/>
          <p:nvPr/>
        </p:nvSpPr>
        <p:spPr>
          <a:xfrm>
            <a:off x="3944047" y="1519568"/>
            <a:ext cx="4225636" cy="4555093"/>
          </a:xfrm>
          <a:prstGeom prst="rect">
            <a:avLst/>
          </a:prstGeom>
          <a:noFill/>
        </p:spPr>
        <p:txBody>
          <a:bodyPr wrap="square" rtlCol="0">
            <a:spAutoFit/>
          </a:bodyPr>
          <a:lstStyle/>
          <a:p>
            <a:pPr marL="285750" indent="-285750">
              <a:buFont typeface="Wingdings" panose="05000000000000000000" pitchFamily="2" charset="2"/>
              <a:buChar char="Ø"/>
            </a:pPr>
            <a:r>
              <a:rPr lang="en-US" sz="1200" b="1" dirty="0">
                <a:solidFill>
                  <a:schemeClr val="tx1">
                    <a:lumMod val="50000"/>
                    <a:lumOff val="50000"/>
                  </a:schemeClr>
                </a:solidFill>
                <a:latin typeface="Avenir Next Medium" charset="0"/>
                <a:ea typeface="Avenir Next Medium" charset="0"/>
                <a:cs typeface="Avenir Next Medium" charset="0"/>
              </a:rPr>
              <a:t>Proof-of-Work</a:t>
            </a:r>
            <a:r>
              <a:rPr lang="en-US" sz="1200" dirty="0">
                <a:solidFill>
                  <a:schemeClr val="tx1">
                    <a:lumMod val="50000"/>
                    <a:lumOff val="50000"/>
                  </a:schemeClr>
                </a:solidFill>
                <a:latin typeface="Avenir Next Medium" charset="0"/>
                <a:ea typeface="Avenir Next Medium" charset="0"/>
                <a:cs typeface="Avenir Next Medium" charset="0"/>
              </a:rPr>
              <a:t> is the method that Bitcoin uses to confirm transactions to be added to the blockchain.  This allows each miner to determine which set of blocks is the one true Blockchain.</a:t>
            </a:r>
          </a:p>
          <a:p>
            <a:pPr marL="285750" indent="-285750">
              <a:buFont typeface="Wingdings" panose="05000000000000000000" pitchFamily="2" charset="2"/>
              <a:buChar char="Ø"/>
            </a:pPr>
            <a:endParaRPr lang="en-US" sz="1200" dirty="0">
              <a:solidFill>
                <a:schemeClr val="tx1">
                  <a:lumMod val="50000"/>
                  <a:lumOff val="50000"/>
                </a:schemeClr>
              </a:solidFill>
              <a:latin typeface="Avenir Next Medium" charset="0"/>
              <a:ea typeface="Avenir Next Medium" charset="0"/>
              <a:cs typeface="Avenir Next Medium" charset="0"/>
            </a:endParaRPr>
          </a:p>
          <a:p>
            <a:pPr marL="285750" indent="-285750">
              <a:buFont typeface="Wingdings" panose="05000000000000000000" pitchFamily="2" charset="2"/>
              <a:buChar char="Ø"/>
            </a:pPr>
            <a:r>
              <a:rPr lang="en-US" sz="1200" dirty="0">
                <a:solidFill>
                  <a:schemeClr val="tx1">
                    <a:lumMod val="50000"/>
                    <a:lumOff val="50000"/>
                  </a:schemeClr>
                </a:solidFill>
                <a:latin typeface="Avenir Next Medium" charset="0"/>
                <a:ea typeface="Avenir Next Medium" charset="0"/>
                <a:cs typeface="Avenir Next Medium" charset="0"/>
              </a:rPr>
              <a:t>It involves the entire group of computers on the Bitcoin network working together to partially decrypt a SHA256 Hash Function.</a:t>
            </a:r>
          </a:p>
          <a:p>
            <a:pPr marL="285750" indent="-285750">
              <a:buFont typeface="Wingdings" panose="05000000000000000000" pitchFamily="2" charset="2"/>
              <a:buChar char="Ø"/>
            </a:pPr>
            <a:endParaRPr lang="en-US" sz="1200" dirty="0">
              <a:solidFill>
                <a:schemeClr val="tx1">
                  <a:lumMod val="50000"/>
                  <a:lumOff val="50000"/>
                </a:schemeClr>
              </a:solidFill>
              <a:latin typeface="Avenir Next Medium" charset="0"/>
              <a:ea typeface="Avenir Next Medium" charset="0"/>
              <a:cs typeface="Avenir Next Medium" charset="0"/>
            </a:endParaRPr>
          </a:p>
          <a:p>
            <a:pPr marL="285750" indent="-285750">
              <a:buFont typeface="Wingdings" panose="05000000000000000000" pitchFamily="2" charset="2"/>
              <a:buChar char="Ø"/>
            </a:pPr>
            <a:r>
              <a:rPr lang="en-US" sz="1200" dirty="0">
                <a:solidFill>
                  <a:schemeClr val="tx1">
                    <a:lumMod val="50000"/>
                    <a:lumOff val="50000"/>
                  </a:schemeClr>
                </a:solidFill>
                <a:latin typeface="Avenir Next Medium" charset="0"/>
                <a:ea typeface="Avenir Next Medium" charset="0"/>
                <a:cs typeface="Avenir Next Medium" charset="0"/>
              </a:rPr>
              <a:t>Bitcoin Miners must </a:t>
            </a:r>
            <a:r>
              <a:rPr lang="en-US" sz="1200" b="1" dirty="0">
                <a:solidFill>
                  <a:schemeClr val="tx1">
                    <a:lumMod val="50000"/>
                    <a:lumOff val="50000"/>
                  </a:schemeClr>
                </a:solidFill>
                <a:latin typeface="Avenir Next Medium" charset="0"/>
                <a:ea typeface="Avenir Next Medium" charset="0"/>
                <a:cs typeface="Avenir Next Medium" charset="0"/>
              </a:rPr>
              <a:t>guess the hash output from a “nonce” </a:t>
            </a:r>
            <a:r>
              <a:rPr lang="en-US" sz="1200" dirty="0">
                <a:solidFill>
                  <a:schemeClr val="tx1">
                    <a:lumMod val="50000"/>
                    <a:lumOff val="50000"/>
                  </a:schemeClr>
                </a:solidFill>
                <a:latin typeface="Avenir Next Medium" charset="0"/>
                <a:ea typeface="Avenir Next Medium" charset="0"/>
                <a:cs typeface="Avenir Next Medium" charset="0"/>
              </a:rPr>
              <a:t>that is used to combine with the block in order to return a hash function with a predetermined amount of leading zeros.  As the number of mined bitcoins increases over time, the required number of leading zeroes goes up, effectively increasing the difficulty of producing new blocks.</a:t>
            </a:r>
          </a:p>
          <a:p>
            <a:pPr marL="285750" indent="-285750">
              <a:buFont typeface="Wingdings" panose="05000000000000000000" pitchFamily="2" charset="2"/>
              <a:buChar char="Ø"/>
            </a:pPr>
            <a:endParaRPr lang="en-US" sz="1200" dirty="0">
              <a:solidFill>
                <a:schemeClr val="tx1">
                  <a:lumMod val="50000"/>
                  <a:lumOff val="50000"/>
                </a:schemeClr>
              </a:solidFill>
              <a:latin typeface="Avenir Next Medium" charset="0"/>
              <a:ea typeface="Avenir Next Medium" charset="0"/>
              <a:cs typeface="Avenir Next Medium" charset="0"/>
            </a:endParaRPr>
          </a:p>
          <a:p>
            <a:pPr marL="285750" indent="-285750">
              <a:buFont typeface="Wingdings" panose="05000000000000000000" pitchFamily="2" charset="2"/>
              <a:buChar char="Ø"/>
            </a:pPr>
            <a:r>
              <a:rPr lang="en-US" sz="1200" dirty="0">
                <a:solidFill>
                  <a:schemeClr val="tx1">
                    <a:lumMod val="50000"/>
                    <a:lumOff val="50000"/>
                  </a:schemeClr>
                </a:solidFill>
                <a:latin typeface="Avenir Next Medium" charset="0"/>
                <a:ea typeface="Avenir Next Medium" charset="0"/>
                <a:cs typeface="Avenir Next Medium" charset="0"/>
              </a:rPr>
              <a:t>Producing a block can take trillions of attempts and </a:t>
            </a:r>
            <a:r>
              <a:rPr lang="en-US" sz="1200" b="1" dirty="0">
                <a:solidFill>
                  <a:schemeClr val="tx1">
                    <a:lumMod val="50000"/>
                    <a:lumOff val="50000"/>
                  </a:schemeClr>
                </a:solidFill>
                <a:latin typeface="Avenir Next Medium" charset="0"/>
                <a:ea typeface="Avenir Next Medium" charset="0"/>
                <a:cs typeface="Avenir Next Medium" charset="0"/>
              </a:rPr>
              <a:t>consumes a great deal of power</a:t>
            </a:r>
            <a:r>
              <a:rPr lang="en-US" sz="1200" dirty="0">
                <a:solidFill>
                  <a:schemeClr val="tx1">
                    <a:lumMod val="50000"/>
                    <a:lumOff val="50000"/>
                  </a:schemeClr>
                </a:solidFill>
                <a:latin typeface="Avenir Next Medium" charset="0"/>
                <a:ea typeface="Avenir Next Medium" charset="0"/>
                <a:cs typeface="Avenir Next Medium" charset="0"/>
              </a:rPr>
              <a:t>. This method of consensus is incredibly secure, because the Blockchain that is regarded as correct is that which has the most CPU-cycles. But, as you can imagine, this is not the most ”green” method for consensus. There are many other consensus mechanisms that consume less power.</a:t>
            </a:r>
          </a:p>
          <a:p>
            <a:pPr algn="ctr"/>
            <a:endParaRPr lang="en-US" sz="1400" dirty="0">
              <a:solidFill>
                <a:schemeClr val="tx1">
                  <a:lumMod val="50000"/>
                  <a:lumOff val="50000"/>
                </a:schemeClr>
              </a:solidFill>
              <a:latin typeface="Avenir Next Medium" charset="0"/>
              <a:ea typeface="Avenir Next Medium" charset="0"/>
              <a:cs typeface="Avenir Next Medium" charset="0"/>
            </a:endParaRPr>
          </a:p>
        </p:txBody>
      </p:sp>
      <p:grpSp>
        <p:nvGrpSpPr>
          <p:cNvPr id="120" name="Group 119"/>
          <p:cNvGrpSpPr/>
          <p:nvPr/>
        </p:nvGrpSpPr>
        <p:grpSpPr>
          <a:xfrm>
            <a:off x="9400392" y="1679358"/>
            <a:ext cx="1740802" cy="1495242"/>
            <a:chOff x="1263767" y="1311434"/>
            <a:chExt cx="4806833" cy="4128775"/>
          </a:xfrm>
        </p:grpSpPr>
        <p:pic>
          <p:nvPicPr>
            <p:cNvPr id="123" name="Picture 122"/>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1263767" y="1311434"/>
              <a:ext cx="4806833" cy="4128775"/>
            </a:xfrm>
            <a:prstGeom prst="rect">
              <a:avLst/>
            </a:prstGeom>
          </p:spPr>
        </p:pic>
        <p:grpSp>
          <p:nvGrpSpPr>
            <p:cNvPr id="124" name="Group 123"/>
            <p:cNvGrpSpPr/>
            <p:nvPr/>
          </p:nvGrpSpPr>
          <p:grpSpPr>
            <a:xfrm>
              <a:off x="2336800" y="1594289"/>
              <a:ext cx="366847" cy="634879"/>
              <a:chOff x="5638800" y="1104900"/>
              <a:chExt cx="647700" cy="1120934"/>
            </a:xfrm>
          </p:grpSpPr>
          <p:sp>
            <p:nvSpPr>
              <p:cNvPr id="161" name="Oval 160"/>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Triangle 161"/>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1958752" y="2401405"/>
              <a:ext cx="366847" cy="634879"/>
              <a:chOff x="5638800" y="1104900"/>
              <a:chExt cx="647700" cy="1120934"/>
            </a:xfrm>
          </p:grpSpPr>
          <p:sp>
            <p:nvSpPr>
              <p:cNvPr id="159" name="Oval 158"/>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riangle 159"/>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p:cNvGrpSpPr/>
            <p:nvPr/>
          </p:nvGrpSpPr>
          <p:grpSpPr>
            <a:xfrm>
              <a:off x="2406552" y="2173082"/>
              <a:ext cx="366847" cy="634879"/>
              <a:chOff x="5638800" y="1104900"/>
              <a:chExt cx="647700" cy="1120934"/>
            </a:xfrm>
          </p:grpSpPr>
          <p:sp>
            <p:nvSpPr>
              <p:cNvPr id="157" name="Oval 156"/>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Triangle 157"/>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2259989" y="3312460"/>
              <a:ext cx="366847" cy="634879"/>
              <a:chOff x="5638800" y="1104900"/>
              <a:chExt cx="647700" cy="1120934"/>
            </a:xfrm>
          </p:grpSpPr>
          <p:sp>
            <p:nvSpPr>
              <p:cNvPr id="155" name="Oval 154"/>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riangle 155"/>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127"/>
            <p:cNvGrpSpPr/>
            <p:nvPr/>
          </p:nvGrpSpPr>
          <p:grpSpPr>
            <a:xfrm>
              <a:off x="2571992" y="3682696"/>
              <a:ext cx="366847" cy="634879"/>
              <a:chOff x="5638800" y="1104900"/>
              <a:chExt cx="647700" cy="1120934"/>
            </a:xfrm>
          </p:grpSpPr>
          <p:sp>
            <p:nvSpPr>
              <p:cNvPr id="153" name="Oval 152"/>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riangle 153"/>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p:cNvGrpSpPr/>
            <p:nvPr/>
          </p:nvGrpSpPr>
          <p:grpSpPr>
            <a:xfrm>
              <a:off x="3469322" y="2356505"/>
              <a:ext cx="366847" cy="634879"/>
              <a:chOff x="5638800" y="1104900"/>
              <a:chExt cx="647700" cy="1120934"/>
            </a:xfrm>
          </p:grpSpPr>
          <p:sp>
            <p:nvSpPr>
              <p:cNvPr id="151" name="Oval 150"/>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riangle 151"/>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4667982" y="2879508"/>
              <a:ext cx="366847" cy="634879"/>
              <a:chOff x="5638800" y="1104900"/>
              <a:chExt cx="647700" cy="1120934"/>
            </a:xfrm>
          </p:grpSpPr>
          <p:sp>
            <p:nvSpPr>
              <p:cNvPr id="149" name="Oval 148"/>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riangle 149"/>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3209584" y="3044428"/>
              <a:ext cx="366847" cy="634879"/>
              <a:chOff x="5638800" y="1104900"/>
              <a:chExt cx="647700" cy="1120934"/>
            </a:xfrm>
          </p:grpSpPr>
          <p:sp>
            <p:nvSpPr>
              <p:cNvPr id="147" name="Oval 146"/>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iangle 147"/>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p:cNvGrpSpPr/>
            <p:nvPr/>
          </p:nvGrpSpPr>
          <p:grpSpPr>
            <a:xfrm>
              <a:off x="4076252" y="1769032"/>
              <a:ext cx="366847" cy="634879"/>
              <a:chOff x="5638800" y="1104900"/>
              <a:chExt cx="647700" cy="1120934"/>
            </a:xfrm>
          </p:grpSpPr>
          <p:sp>
            <p:nvSpPr>
              <p:cNvPr id="145" name="Oval 144"/>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riangle 145"/>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3909494" y="2289299"/>
              <a:ext cx="366847" cy="634879"/>
              <a:chOff x="5638800" y="1104900"/>
              <a:chExt cx="647700" cy="1120934"/>
            </a:xfrm>
          </p:grpSpPr>
          <p:sp>
            <p:nvSpPr>
              <p:cNvPr id="143" name="Oval 142"/>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iangle 143"/>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p:cNvGrpSpPr/>
            <p:nvPr/>
          </p:nvGrpSpPr>
          <p:grpSpPr>
            <a:xfrm>
              <a:off x="4548053" y="2173082"/>
              <a:ext cx="366847" cy="634879"/>
              <a:chOff x="5638800" y="1104900"/>
              <a:chExt cx="647700" cy="1120934"/>
            </a:xfrm>
          </p:grpSpPr>
          <p:sp>
            <p:nvSpPr>
              <p:cNvPr id="141" name="Oval 140"/>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iangle 141"/>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4265816" y="2673548"/>
              <a:ext cx="366847" cy="634879"/>
              <a:chOff x="5638800" y="1104900"/>
              <a:chExt cx="647700" cy="1120934"/>
            </a:xfrm>
          </p:grpSpPr>
          <p:sp>
            <p:nvSpPr>
              <p:cNvPr id="139" name="Oval 138"/>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riangle 139"/>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3699958" y="3905764"/>
              <a:ext cx="366847" cy="634879"/>
              <a:chOff x="5638800" y="1104900"/>
              <a:chExt cx="647700" cy="1120934"/>
            </a:xfrm>
          </p:grpSpPr>
          <p:sp>
            <p:nvSpPr>
              <p:cNvPr id="137" name="Oval 136"/>
              <p:cNvSpPr/>
              <p:nvPr/>
            </p:nvSpPr>
            <p:spPr>
              <a:xfrm>
                <a:off x="5638800" y="1104900"/>
                <a:ext cx="647700" cy="6477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riangle 137"/>
              <p:cNvSpPr/>
              <p:nvPr/>
            </p:nvSpPr>
            <p:spPr>
              <a:xfrm flipV="1">
                <a:off x="5651500" y="1533684"/>
                <a:ext cx="603250" cy="69215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Triangle 3"/>
          <p:cNvSpPr/>
          <p:nvPr/>
        </p:nvSpPr>
        <p:spPr>
          <a:xfrm rot="16200000">
            <a:off x="3206760" y="2082172"/>
            <a:ext cx="760806" cy="498828"/>
          </a:xfrm>
          <a:prstGeom prst="triangle">
            <a:avLst/>
          </a:prstGeom>
          <a:solidFill>
            <a:schemeClr val="bg1">
              <a:lumMod val="95000"/>
              <a:alpha val="69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p:cNvSpPr txBox="1"/>
          <p:nvPr/>
        </p:nvSpPr>
        <p:spPr>
          <a:xfrm>
            <a:off x="9019048" y="3827892"/>
            <a:ext cx="2437757" cy="1323439"/>
          </a:xfrm>
          <a:prstGeom prst="rect">
            <a:avLst/>
          </a:prstGeom>
          <a:noFill/>
        </p:spPr>
        <p:txBody>
          <a:bodyPr wrap="square" rtlCol="0">
            <a:spAutoFit/>
          </a:bodyPr>
          <a:lstStyle/>
          <a:p>
            <a:pPr algn="ctr"/>
            <a:r>
              <a:rPr lang="en-US" sz="1600" dirty="0">
                <a:latin typeface="Avenir Next Medium" charset="0"/>
                <a:ea typeface="Avenir Next Medium" charset="0"/>
                <a:cs typeface="Avenir Next Medium" charset="0"/>
              </a:rPr>
              <a:t>The entire Blockchain is simultaneously updated across the world, in all nodes (computers) running the Bitcoin Core client</a:t>
            </a:r>
          </a:p>
        </p:txBody>
      </p:sp>
      <p:cxnSp>
        <p:nvCxnSpPr>
          <p:cNvPr id="164" name="Straight Arrow Connector 163"/>
          <p:cNvCxnSpPr/>
          <p:nvPr/>
        </p:nvCxnSpPr>
        <p:spPr>
          <a:xfrm>
            <a:off x="8619475" y="2517923"/>
            <a:ext cx="60898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26C5DD0E-77F3-471E-99B5-72A02E54F97E}"/>
              </a:ext>
            </a:extLst>
          </p:cNvPr>
          <p:cNvSpPr txBox="1"/>
          <p:nvPr/>
        </p:nvSpPr>
        <p:spPr>
          <a:xfrm>
            <a:off x="996176" y="5952938"/>
            <a:ext cx="10816683" cy="523220"/>
          </a:xfrm>
          <a:prstGeom prst="rect">
            <a:avLst/>
          </a:prstGeom>
          <a:noFill/>
        </p:spPr>
        <p:txBody>
          <a:bodyPr wrap="square" rtlCol="0">
            <a:spAutoFit/>
          </a:bodyPr>
          <a:lstStyle/>
          <a:p>
            <a:pPr algn="ctr"/>
            <a:r>
              <a:rPr lang="en-US" sz="1400" i="1" dirty="0">
                <a:solidFill>
                  <a:srgbClr val="00B050"/>
                </a:solidFill>
                <a:latin typeface="Avenir Next" charset="0"/>
                <a:ea typeface="Avenir Next" charset="0"/>
                <a:cs typeface="Avenir Next" charset="0"/>
              </a:rPr>
              <a:t>The current reward for successfully producing a new block is 12.5 BTC (about $50K) and will halve every 210,000 until all 21,000,000 Bitcoin are mined, around year 2140 at current production rates and mining difficulty.</a:t>
            </a:r>
          </a:p>
        </p:txBody>
      </p:sp>
      <p:sp>
        <p:nvSpPr>
          <p:cNvPr id="166" name="TextBox 165">
            <a:extLst>
              <a:ext uri="{FF2B5EF4-FFF2-40B4-BE49-F238E27FC236}">
                <a16:creationId xmlns:a16="http://schemas.microsoft.com/office/drawing/2014/main" id="{0B84814D-4DF1-4D3E-9C16-C4EE97C93AA0}"/>
              </a:ext>
            </a:extLst>
          </p:cNvPr>
          <p:cNvSpPr txBox="1"/>
          <p:nvPr/>
        </p:nvSpPr>
        <p:spPr>
          <a:xfrm>
            <a:off x="469117" y="288741"/>
            <a:ext cx="7145098" cy="461665"/>
          </a:xfrm>
          <a:prstGeom prst="rect">
            <a:avLst/>
          </a:prstGeom>
          <a:noFill/>
        </p:spPr>
        <p:txBody>
          <a:bodyPr wrap="none" rtlCol="0">
            <a:spAutoFit/>
          </a:bodyPr>
          <a:lstStyle/>
          <a:p>
            <a:r>
              <a:rPr lang="en-US" sz="2400" b="1" dirty="0">
                <a:latin typeface="Avenir Next Demi Bold" charset="0"/>
                <a:ea typeface="Avenir Next Demi Bold" charset="0"/>
                <a:cs typeface="Avenir Next Demi Bold" charset="0"/>
              </a:rPr>
              <a:t>An example of consensus mechanisms is proof of work</a:t>
            </a:r>
          </a:p>
        </p:txBody>
      </p:sp>
      <p:sp>
        <p:nvSpPr>
          <p:cNvPr id="2" name="Footer Placeholder 1">
            <a:extLst>
              <a:ext uri="{FF2B5EF4-FFF2-40B4-BE49-F238E27FC236}">
                <a16:creationId xmlns:a16="http://schemas.microsoft.com/office/drawing/2014/main" id="{4F1CE854-BEF2-4DC1-92EB-814B2F87A069}"/>
              </a:ext>
            </a:extLst>
          </p:cNvPr>
          <p:cNvSpPr>
            <a:spLocks noGrp="1"/>
          </p:cNvSpPr>
          <p:nvPr>
            <p:ph type="ftr" sz="quarter" idx="11"/>
          </p:nvPr>
        </p:nvSpPr>
        <p:spPr/>
        <p:txBody>
          <a:bodyPr/>
          <a:lstStyle/>
          <a:p>
            <a:r>
              <a:rPr lang="en-US"/>
              <a:t>HKUST FinTech Club 2018</a:t>
            </a:r>
          </a:p>
        </p:txBody>
      </p:sp>
      <p:sp>
        <p:nvSpPr>
          <p:cNvPr id="104" name="Slide Number Placeholder 103">
            <a:extLst>
              <a:ext uri="{FF2B5EF4-FFF2-40B4-BE49-F238E27FC236}">
                <a16:creationId xmlns:a16="http://schemas.microsoft.com/office/drawing/2014/main" id="{3FC76665-A9A3-4C7F-8FAB-921A9AE727EC}"/>
              </a:ext>
            </a:extLst>
          </p:cNvPr>
          <p:cNvSpPr>
            <a:spLocks noGrp="1"/>
          </p:cNvSpPr>
          <p:nvPr>
            <p:ph type="sldNum" sz="quarter" idx="12"/>
          </p:nvPr>
        </p:nvSpPr>
        <p:spPr/>
        <p:txBody>
          <a:bodyPr/>
          <a:lstStyle/>
          <a:p>
            <a:fld id="{969D4634-323E-2A49-AAAE-19731FC6EAE2}" type="slidenum">
              <a:rPr lang="en-US" smtClean="0"/>
              <a:t>7</a:t>
            </a:fld>
            <a:endParaRPr lang="en-US"/>
          </a:p>
        </p:txBody>
      </p:sp>
      <p:pic>
        <p:nvPicPr>
          <p:cNvPr id="167" name="Picture 166" descr="A close up of a sign&#10;&#10;Description automatically generated">
            <a:extLst>
              <a:ext uri="{FF2B5EF4-FFF2-40B4-BE49-F238E27FC236}">
                <a16:creationId xmlns:a16="http://schemas.microsoft.com/office/drawing/2014/main" id="{84E0229F-33ED-44D7-85A8-76400602EF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5531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17">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1" grpId="0"/>
      <p:bldP spid="116" grpId="0"/>
      <p:bldP spid="117" grpId="0"/>
      <p:bldP spid="4" grpId="0" animBg="1"/>
      <p:bldP spid="163" grpId="0"/>
      <p:bldP spid="165" grpId="0"/>
      <p:bldP spid="1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7341" y="429085"/>
            <a:ext cx="8927572" cy="461665"/>
          </a:xfrm>
          <a:prstGeom prst="rect">
            <a:avLst/>
          </a:prstGeom>
          <a:noFill/>
        </p:spPr>
        <p:txBody>
          <a:bodyPr wrap="none" rtlCol="0">
            <a:spAutoFit/>
          </a:bodyPr>
          <a:lstStyle/>
          <a:p>
            <a:r>
              <a:rPr lang="en-US" sz="2400" b="1" dirty="0">
                <a:latin typeface="Avenir Next Demi Bold" charset="0"/>
                <a:ea typeface="Avenir Next Demi Bold" charset="0"/>
                <a:cs typeface="Avenir Next Demi Bold" charset="0"/>
              </a:rPr>
              <a:t>Important concepts in blockchain: hashing and hexadecimal numbers</a:t>
            </a:r>
          </a:p>
        </p:txBody>
      </p:sp>
      <p:sp>
        <p:nvSpPr>
          <p:cNvPr id="2" name="Rectangle 1">
            <a:extLst>
              <a:ext uri="{FF2B5EF4-FFF2-40B4-BE49-F238E27FC236}">
                <a16:creationId xmlns:a16="http://schemas.microsoft.com/office/drawing/2014/main" id="{36633672-15E9-457C-A66B-E87C0AB79F90}"/>
              </a:ext>
            </a:extLst>
          </p:cNvPr>
          <p:cNvSpPr/>
          <p:nvPr/>
        </p:nvSpPr>
        <p:spPr>
          <a:xfrm>
            <a:off x="764318" y="5868588"/>
            <a:ext cx="2635465" cy="369332"/>
          </a:xfrm>
          <a:prstGeom prst="rect">
            <a:avLst/>
          </a:prstGeom>
        </p:spPr>
        <p:txBody>
          <a:bodyPr wrap="none">
            <a:spAutoFit/>
          </a:bodyPr>
          <a:lstStyle/>
          <a:p>
            <a:r>
              <a:rPr lang="en-US" dirty="0">
                <a:solidFill>
                  <a:srgbClr val="0070C0"/>
                </a:solidFill>
                <a:hlinkClick r:id="rId2">
                  <a:extLst>
                    <a:ext uri="{A12FA001-AC4F-418D-AE19-62706E023703}">
                      <ahyp:hlinkClr xmlns:ahyp="http://schemas.microsoft.com/office/drawing/2018/hyperlinkcolor" val="tx"/>
                    </a:ext>
                  </a:extLst>
                </a:hlinkClick>
              </a:rPr>
              <a:t>Hash Example – Real Time</a:t>
            </a:r>
            <a:endParaRPr lang="en-US" dirty="0">
              <a:solidFill>
                <a:srgbClr val="0070C0"/>
              </a:solidFill>
            </a:endParaRPr>
          </a:p>
        </p:txBody>
      </p:sp>
      <p:sp>
        <p:nvSpPr>
          <p:cNvPr id="7" name="TextBox 6">
            <a:extLst>
              <a:ext uri="{FF2B5EF4-FFF2-40B4-BE49-F238E27FC236}">
                <a16:creationId xmlns:a16="http://schemas.microsoft.com/office/drawing/2014/main" id="{6B8CD39D-F9E4-4237-B8E8-EE030594E0F0}"/>
              </a:ext>
            </a:extLst>
          </p:cNvPr>
          <p:cNvSpPr txBox="1"/>
          <p:nvPr/>
        </p:nvSpPr>
        <p:spPr>
          <a:xfrm>
            <a:off x="602166" y="1072210"/>
            <a:ext cx="10987668" cy="2308324"/>
          </a:xfrm>
          <a:prstGeom prst="rect">
            <a:avLst/>
          </a:prstGeom>
          <a:noFill/>
        </p:spPr>
        <p:txBody>
          <a:bodyPr wrap="square" rtlCol="0">
            <a:spAutoFit/>
          </a:bodyPr>
          <a:lstStyle/>
          <a:p>
            <a:r>
              <a:rPr lang="en-US" sz="2400" dirty="0">
                <a:latin typeface="Avenir Next Medium" charset="0"/>
                <a:ea typeface="Avenir Next Medium" charset="0"/>
                <a:cs typeface="Avenir Next Medium" charset="0"/>
              </a:rPr>
              <a:t>Hex – base 16 (10+6 letters)</a:t>
            </a:r>
          </a:p>
          <a:p>
            <a:endParaRPr lang="en-US" sz="2400" dirty="0">
              <a:latin typeface="Avenir Next Medium" charset="0"/>
              <a:ea typeface="Avenir Next Medium" charset="0"/>
              <a:cs typeface="Avenir Next Medium" charset="0"/>
            </a:endParaRPr>
          </a:p>
          <a:p>
            <a:r>
              <a:rPr lang="en-US" sz="2400" i="1" dirty="0">
                <a:latin typeface="Avenir Next Medium" charset="0"/>
                <a:ea typeface="Avenir Next Medium" charset="0"/>
                <a:cs typeface="Avenir Next Medium" charset="0"/>
              </a:rPr>
              <a:t>Compare to</a:t>
            </a:r>
          </a:p>
          <a:p>
            <a:endParaRPr lang="en-US" sz="2400" dirty="0">
              <a:latin typeface="Avenir Next Medium" charset="0"/>
              <a:ea typeface="Avenir Next Medium" charset="0"/>
              <a:cs typeface="Avenir Next Medium" charset="0"/>
            </a:endParaRPr>
          </a:p>
          <a:p>
            <a:r>
              <a:rPr lang="en-US" sz="2400" dirty="0">
                <a:latin typeface="Avenir Next Medium" charset="0"/>
                <a:ea typeface="Avenir Next Medium" charset="0"/>
                <a:cs typeface="Avenir Next Medium" charset="0"/>
              </a:rPr>
              <a:t>Base 10 (typical numbering system)</a:t>
            </a:r>
          </a:p>
          <a:p>
            <a:r>
              <a:rPr lang="en-US" sz="2400" dirty="0">
                <a:latin typeface="Avenir Next Medium" charset="0"/>
                <a:ea typeface="Avenir Next Medium" charset="0"/>
                <a:cs typeface="Avenir Next Medium" charset="0"/>
              </a:rPr>
              <a:t>Base 2 (binary)</a:t>
            </a:r>
          </a:p>
        </p:txBody>
      </p:sp>
      <p:sp>
        <p:nvSpPr>
          <p:cNvPr id="9" name="TextBox 8">
            <a:extLst>
              <a:ext uri="{FF2B5EF4-FFF2-40B4-BE49-F238E27FC236}">
                <a16:creationId xmlns:a16="http://schemas.microsoft.com/office/drawing/2014/main" id="{177F66A0-4B9F-4171-AEF6-EC02F5066F40}"/>
              </a:ext>
            </a:extLst>
          </p:cNvPr>
          <p:cNvSpPr txBox="1"/>
          <p:nvPr/>
        </p:nvSpPr>
        <p:spPr>
          <a:xfrm>
            <a:off x="602166" y="3470399"/>
            <a:ext cx="10987668" cy="2308324"/>
          </a:xfrm>
          <a:prstGeom prst="rect">
            <a:avLst/>
          </a:prstGeom>
          <a:noFill/>
        </p:spPr>
        <p:txBody>
          <a:bodyPr wrap="square" rtlCol="0">
            <a:spAutoFit/>
          </a:bodyPr>
          <a:lstStyle/>
          <a:p>
            <a:r>
              <a:rPr lang="en-US" sz="2400" dirty="0">
                <a:latin typeface="Avenir Next Medium" charset="0"/>
                <a:ea typeface="Avenir Next Medium" charset="0"/>
                <a:cs typeface="Avenir Next Medium" charset="0"/>
              </a:rPr>
              <a:t>Any data type can be hashed into the blockchain, with the same 64 character (256 bits in Hex system) output, each time – with 2^256 number of combinations – a huge number!</a:t>
            </a:r>
          </a:p>
          <a:p>
            <a:endParaRPr lang="en-US" sz="2400" dirty="0">
              <a:latin typeface="Avenir Next Medium" charset="0"/>
              <a:ea typeface="Avenir Next Medium" charset="0"/>
              <a:cs typeface="Avenir Next Medium" charset="0"/>
            </a:endParaRPr>
          </a:p>
          <a:p>
            <a:r>
              <a:rPr lang="en-US" sz="2400" dirty="0">
                <a:latin typeface="Avenir Next Medium" charset="0"/>
                <a:ea typeface="Avenir Next Medium" charset="0"/>
                <a:cs typeface="Avenir Next Medium" charset="0"/>
              </a:rPr>
              <a:t> This enables a </a:t>
            </a:r>
            <a:r>
              <a:rPr lang="en-US" sz="2400" b="1" dirty="0">
                <a:latin typeface="Avenir Next Medium" charset="0"/>
                <a:ea typeface="Avenir Next Medium" charset="0"/>
                <a:cs typeface="Avenir Next Medium" charset="0"/>
              </a:rPr>
              <a:t>LOT</a:t>
            </a:r>
            <a:r>
              <a:rPr lang="en-US" sz="2400" dirty="0">
                <a:latin typeface="Avenir Next Medium" charset="0"/>
                <a:ea typeface="Avenir Next Medium" charset="0"/>
                <a:cs typeface="Avenir Next Medium" charset="0"/>
              </a:rPr>
              <a:t> of interesting possibilities, when you consider moving these values back-and-forth, and setting permissions for encrypting or decrypting them</a:t>
            </a:r>
          </a:p>
        </p:txBody>
      </p:sp>
      <p:sp>
        <p:nvSpPr>
          <p:cNvPr id="3" name="Footer Placeholder 2">
            <a:extLst>
              <a:ext uri="{FF2B5EF4-FFF2-40B4-BE49-F238E27FC236}">
                <a16:creationId xmlns:a16="http://schemas.microsoft.com/office/drawing/2014/main" id="{2719A24D-7664-497E-8C5D-2DFCD31CC9E2}"/>
              </a:ext>
            </a:extLst>
          </p:cNvPr>
          <p:cNvSpPr>
            <a:spLocks noGrp="1"/>
          </p:cNvSpPr>
          <p:nvPr>
            <p:ph type="ftr" sz="quarter" idx="11"/>
          </p:nvPr>
        </p:nvSpPr>
        <p:spPr/>
        <p:txBody>
          <a:bodyPr/>
          <a:lstStyle/>
          <a:p>
            <a:r>
              <a:rPr lang="en-US"/>
              <a:t>HKUST FinTech Club 2018</a:t>
            </a:r>
          </a:p>
        </p:txBody>
      </p:sp>
      <p:sp>
        <p:nvSpPr>
          <p:cNvPr id="5" name="Slide Number Placeholder 4">
            <a:extLst>
              <a:ext uri="{FF2B5EF4-FFF2-40B4-BE49-F238E27FC236}">
                <a16:creationId xmlns:a16="http://schemas.microsoft.com/office/drawing/2014/main" id="{AB4D4D09-D37D-4F5E-A402-287C4EA37399}"/>
              </a:ext>
            </a:extLst>
          </p:cNvPr>
          <p:cNvSpPr>
            <a:spLocks noGrp="1"/>
          </p:cNvSpPr>
          <p:nvPr>
            <p:ph type="sldNum" sz="quarter" idx="12"/>
          </p:nvPr>
        </p:nvSpPr>
        <p:spPr/>
        <p:txBody>
          <a:bodyPr/>
          <a:lstStyle/>
          <a:p>
            <a:fld id="{969D4634-323E-2A49-AAAE-19731FC6EAE2}" type="slidenum">
              <a:rPr lang="en-US" smtClean="0"/>
              <a:t>8</a:t>
            </a:fld>
            <a:endParaRPr lang="en-US"/>
          </a:p>
        </p:txBody>
      </p:sp>
      <p:pic>
        <p:nvPicPr>
          <p:cNvPr id="8" name="Picture 7" descr="A close up of a sign&#10;&#10;Description automatically generated">
            <a:extLst>
              <a:ext uri="{FF2B5EF4-FFF2-40B4-BE49-F238E27FC236}">
                <a16:creationId xmlns:a16="http://schemas.microsoft.com/office/drawing/2014/main" id="{119BAC28-0A5C-4CDC-89D6-63BCCE4D49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267875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35578" y="524574"/>
            <a:ext cx="7404784" cy="400110"/>
          </a:xfrm>
          <a:prstGeom prst="rect">
            <a:avLst/>
          </a:prstGeom>
          <a:noFill/>
        </p:spPr>
        <p:txBody>
          <a:bodyPr wrap="none" rtlCol="0">
            <a:spAutoFit/>
          </a:bodyPr>
          <a:lstStyle/>
          <a:p>
            <a:r>
              <a:rPr lang="en-US" sz="2000" b="1" dirty="0">
                <a:latin typeface="Avenir Next Demi Bold" charset="0"/>
                <a:ea typeface="Avenir Next Demi Bold" charset="0"/>
                <a:cs typeface="Avenir Next Demi Bold" charset="0"/>
              </a:rPr>
              <a:t>What is Bitcoin and what is its relationship to the Blockchain?</a:t>
            </a:r>
          </a:p>
        </p:txBody>
      </p:sp>
      <p:sp>
        <p:nvSpPr>
          <p:cNvPr id="9" name="TextBox 8"/>
          <p:cNvSpPr txBox="1"/>
          <p:nvPr/>
        </p:nvSpPr>
        <p:spPr>
          <a:xfrm>
            <a:off x="340794" y="978249"/>
            <a:ext cx="6097176" cy="5324535"/>
          </a:xfrm>
          <a:prstGeom prst="rect">
            <a:avLst/>
          </a:prstGeom>
          <a:noFill/>
        </p:spPr>
        <p:txBody>
          <a:bodyPr wrap="square" rtlCol="0">
            <a:spAutoFit/>
          </a:bodyPr>
          <a:lstStyle/>
          <a:p>
            <a:r>
              <a:rPr lang="en-US" sz="2000" dirty="0">
                <a:latin typeface="Avenir Next" charset="0"/>
                <a:ea typeface="Avenir Next" charset="0"/>
                <a:cs typeface="Avenir Next" charset="0"/>
              </a:rPr>
              <a:t>Bitcoin is </a:t>
            </a:r>
            <a:r>
              <a:rPr lang="en-US" sz="2000" b="1" i="1" dirty="0">
                <a:latin typeface="Avenir Next Demi Bold" charset="0"/>
                <a:ea typeface="Avenir Next Demi Bold" charset="0"/>
                <a:cs typeface="Avenir Next Demi Bold" charset="0"/>
              </a:rPr>
              <a:t>one application </a:t>
            </a:r>
            <a:r>
              <a:rPr lang="en-US" sz="2000" i="1" dirty="0">
                <a:latin typeface="Avenir Next" charset="0"/>
                <a:ea typeface="Avenir Next" charset="0"/>
                <a:cs typeface="Avenir Next" charset="0"/>
              </a:rPr>
              <a:t>of Blockchain technology</a:t>
            </a:r>
            <a:r>
              <a:rPr lang="en-US" sz="2000" dirty="0">
                <a:latin typeface="Avenir Next" charset="0"/>
                <a:ea typeface="Avenir Next" charset="0"/>
                <a:cs typeface="Avenir Next" charset="0"/>
              </a:rPr>
              <a:t>. If we look at the internet today, most of the things we use it for are sharing photos, videos, emails, documents. </a:t>
            </a:r>
          </a:p>
          <a:p>
            <a:endParaRPr lang="en-US" sz="2000" dirty="0">
              <a:latin typeface="Avenir Next" charset="0"/>
              <a:ea typeface="Avenir Next" charset="0"/>
              <a:cs typeface="Avenir Next" charset="0"/>
            </a:endParaRPr>
          </a:p>
          <a:p>
            <a:r>
              <a:rPr lang="en-US" sz="2000" dirty="0">
                <a:latin typeface="Avenir Next" charset="0"/>
                <a:ea typeface="Avenir Next" charset="0"/>
                <a:cs typeface="Avenir Next" charset="0"/>
              </a:rPr>
              <a:t>In these cases, we are sharing digital copies of items. If I send you a photo, I am sending you a </a:t>
            </a:r>
            <a:r>
              <a:rPr lang="en-US" sz="2000" i="1" dirty="0">
                <a:latin typeface="Avenir Next" charset="0"/>
                <a:ea typeface="Avenir Next" charset="0"/>
                <a:cs typeface="Avenir Next" charset="0"/>
              </a:rPr>
              <a:t>copy </a:t>
            </a:r>
            <a:r>
              <a:rPr lang="en-US" sz="2000" dirty="0">
                <a:latin typeface="Avenir Next" charset="0"/>
                <a:ea typeface="Avenir Next" charset="0"/>
                <a:cs typeface="Avenir Next" charset="0"/>
              </a:rPr>
              <a:t>of the photo; I still retain the original.</a:t>
            </a:r>
          </a:p>
          <a:p>
            <a:endParaRPr lang="en-US" sz="2000" dirty="0">
              <a:latin typeface="Avenir Next" charset="0"/>
              <a:ea typeface="Avenir Next" charset="0"/>
              <a:cs typeface="Avenir Next" charset="0"/>
            </a:endParaRPr>
          </a:p>
          <a:p>
            <a:r>
              <a:rPr lang="en-US" sz="2000" dirty="0">
                <a:latin typeface="Avenir Next" charset="0"/>
                <a:ea typeface="Avenir Next" charset="0"/>
                <a:cs typeface="Avenir Next" charset="0"/>
              </a:rPr>
              <a:t>With finances and money, it would be bad if I still retained the money I was supposed to send you (known as the double spend problem). </a:t>
            </a:r>
          </a:p>
          <a:p>
            <a:endParaRPr lang="en-US" sz="2000" dirty="0">
              <a:latin typeface="Avenir Next" charset="0"/>
              <a:ea typeface="Avenir Next" charset="0"/>
              <a:cs typeface="Avenir Next" charset="0"/>
            </a:endParaRPr>
          </a:p>
          <a:p>
            <a:r>
              <a:rPr lang="en-US" sz="2000" dirty="0">
                <a:latin typeface="Avenir Next" charset="0"/>
                <a:ea typeface="Avenir Next" charset="0"/>
                <a:cs typeface="Avenir Next" charset="0"/>
              </a:rPr>
              <a:t>Bitcoin uses a Blockchain to create a digital asset that can be owned. Bitcoin’s source code limits the amount in existence, creating a limited supply, and a Blockchain ledger records the possession of Bitcoin as it flows through the ecosystem. </a:t>
            </a:r>
          </a:p>
        </p:txBody>
      </p:sp>
      <p:sp>
        <p:nvSpPr>
          <p:cNvPr id="4" name="TextBox 3">
            <a:extLst>
              <a:ext uri="{FF2B5EF4-FFF2-40B4-BE49-F238E27FC236}">
                <a16:creationId xmlns:a16="http://schemas.microsoft.com/office/drawing/2014/main" id="{ADBAB027-CA92-4F0D-A936-5374AE5C82C2}"/>
              </a:ext>
            </a:extLst>
          </p:cNvPr>
          <p:cNvSpPr txBox="1"/>
          <p:nvPr/>
        </p:nvSpPr>
        <p:spPr>
          <a:xfrm>
            <a:off x="7248293" y="1286137"/>
            <a:ext cx="4337824" cy="861774"/>
          </a:xfrm>
          <a:prstGeom prst="rect">
            <a:avLst/>
          </a:prstGeom>
          <a:noFill/>
        </p:spPr>
        <p:txBody>
          <a:bodyPr wrap="square" rtlCol="0">
            <a:spAutoFit/>
          </a:bodyPr>
          <a:lstStyle/>
          <a:p>
            <a:r>
              <a:rPr lang="en-US" sz="1000" b="1" dirty="0"/>
              <a:t>000000000019d6689c085ae165831e934ff763ae46a2a6c172b3f1b60a8ce26f</a:t>
            </a:r>
            <a:endParaRPr lang="en-US" sz="1050" dirty="0">
              <a:latin typeface="Avenir Next" charset="0"/>
              <a:ea typeface="Avenir Next" charset="0"/>
              <a:cs typeface="Avenir Next" charset="0"/>
            </a:endParaRPr>
          </a:p>
          <a:p>
            <a:r>
              <a:rPr lang="en-US" sz="2000" dirty="0">
                <a:latin typeface="Avenir Next" charset="0"/>
                <a:ea typeface="Avenir Next" charset="0"/>
                <a:cs typeface="Avenir Next" charset="0"/>
              </a:rPr>
              <a:t>The </a:t>
            </a:r>
            <a:r>
              <a:rPr lang="en-US" sz="2000" b="1" dirty="0">
                <a:latin typeface="Avenir Next" charset="0"/>
                <a:ea typeface="Avenir Next" charset="0"/>
                <a:cs typeface="Avenir Next" charset="0"/>
              </a:rPr>
              <a:t>hash</a:t>
            </a:r>
            <a:r>
              <a:rPr lang="en-US" sz="2000" dirty="0">
                <a:latin typeface="Avenir Next" charset="0"/>
                <a:ea typeface="Avenir Next" charset="0"/>
                <a:cs typeface="Avenir Next" charset="0"/>
              </a:rPr>
              <a:t> of the genesis block for the bitcoin </a:t>
            </a:r>
            <a:r>
              <a:rPr lang="en-US" sz="2000" dirty="0" err="1">
                <a:latin typeface="Avenir Next" charset="0"/>
                <a:ea typeface="Avenir Next" charset="0"/>
                <a:cs typeface="Avenir Next" charset="0"/>
              </a:rPr>
              <a:t>coinbase</a:t>
            </a:r>
            <a:r>
              <a:rPr lang="en-US" sz="2000" dirty="0">
                <a:latin typeface="Avenir Next" charset="0"/>
                <a:ea typeface="Avenir Next" charset="0"/>
                <a:cs typeface="Avenir Next" charset="0"/>
              </a:rPr>
              <a:t>.</a:t>
            </a:r>
          </a:p>
        </p:txBody>
      </p:sp>
      <p:sp>
        <p:nvSpPr>
          <p:cNvPr id="6" name="TextBox 5">
            <a:extLst>
              <a:ext uri="{FF2B5EF4-FFF2-40B4-BE49-F238E27FC236}">
                <a16:creationId xmlns:a16="http://schemas.microsoft.com/office/drawing/2014/main" id="{C1C5109C-4ABC-4344-BCAC-9EA2B85B769A}"/>
              </a:ext>
            </a:extLst>
          </p:cNvPr>
          <p:cNvSpPr txBox="1"/>
          <p:nvPr/>
        </p:nvSpPr>
        <p:spPr>
          <a:xfrm>
            <a:off x="7248291" y="5438493"/>
            <a:ext cx="4668645" cy="1323439"/>
          </a:xfrm>
          <a:prstGeom prst="rect">
            <a:avLst/>
          </a:prstGeom>
          <a:noFill/>
        </p:spPr>
        <p:txBody>
          <a:bodyPr wrap="square" rtlCol="0">
            <a:spAutoFit/>
          </a:bodyPr>
          <a:lstStyle/>
          <a:p>
            <a:r>
              <a:rPr lang="en-US" sz="2000" dirty="0">
                <a:latin typeface="Avenir Next" charset="0"/>
                <a:ea typeface="Avenir Next" charset="0"/>
                <a:cs typeface="Avenir Next" charset="0"/>
              </a:rPr>
              <a:t>Hashes use the hex system for algorithmic processing, so there are letters and numbers present – this is complicated but is similar to how passwords are stored</a:t>
            </a:r>
          </a:p>
        </p:txBody>
      </p:sp>
      <p:pic>
        <p:nvPicPr>
          <p:cNvPr id="1026" name="Picture 2" descr="https://en.bitcoin.it/w/images/en/1/1d/Jonny1000thetimes.png">
            <a:extLst>
              <a:ext uri="{FF2B5EF4-FFF2-40B4-BE49-F238E27FC236}">
                <a16:creationId xmlns:a16="http://schemas.microsoft.com/office/drawing/2014/main" id="{70E4CDB3-9679-4EFE-834C-F68296A381C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65268" y="2050174"/>
            <a:ext cx="2320848" cy="3204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9D2EA5B-3117-4034-80B6-91311E1C3143}"/>
              </a:ext>
            </a:extLst>
          </p:cNvPr>
          <p:cNvSpPr txBox="1"/>
          <p:nvPr/>
        </p:nvSpPr>
        <p:spPr>
          <a:xfrm>
            <a:off x="7372117" y="2551861"/>
            <a:ext cx="1769328" cy="2308324"/>
          </a:xfrm>
          <a:prstGeom prst="rect">
            <a:avLst/>
          </a:prstGeom>
          <a:noFill/>
        </p:spPr>
        <p:txBody>
          <a:bodyPr wrap="square" rtlCol="0">
            <a:spAutoFit/>
          </a:bodyPr>
          <a:lstStyle/>
          <a:p>
            <a:r>
              <a:rPr lang="en-US" dirty="0">
                <a:latin typeface="Avenir Next" charset="0"/>
                <a:ea typeface="Avenir Next" charset="0"/>
                <a:cs typeface="Avenir Next" charset="0"/>
              </a:rPr>
              <a:t>The </a:t>
            </a:r>
            <a:r>
              <a:rPr lang="en-US" b="1" dirty="0">
                <a:latin typeface="Avenir Next" charset="0"/>
                <a:ea typeface="Avenir Next" charset="0"/>
                <a:cs typeface="Avenir Next" charset="0"/>
              </a:rPr>
              <a:t>hash</a:t>
            </a:r>
            <a:r>
              <a:rPr lang="en-US" dirty="0">
                <a:latin typeface="Avenir Next" charset="0"/>
                <a:ea typeface="Avenir Next" charset="0"/>
                <a:cs typeface="Avenir Next" charset="0"/>
              </a:rPr>
              <a:t> contains the data </a:t>
            </a:r>
            <a:r>
              <a:rPr lang="en-US" i="1" dirty="0">
                <a:latin typeface="Avenir Next" charset="0"/>
                <a:ea typeface="Avenir Next" charset="0"/>
                <a:cs typeface="Avenir Next" charset="0"/>
              </a:rPr>
              <a:t>“</a:t>
            </a:r>
            <a:r>
              <a:rPr lang="en-US" i="1" dirty="0"/>
              <a:t>The Times 03/Jan/2009 Chancellor on brink of second bailout for banks</a:t>
            </a:r>
            <a:r>
              <a:rPr lang="en-US" i="1" baseline="30000" dirty="0"/>
              <a:t>“</a:t>
            </a:r>
            <a:endParaRPr lang="en-US" i="1" dirty="0">
              <a:latin typeface="Avenir Next" charset="0"/>
              <a:ea typeface="Avenir Next" charset="0"/>
              <a:cs typeface="Avenir Next" charset="0"/>
            </a:endParaRPr>
          </a:p>
        </p:txBody>
      </p:sp>
      <p:sp>
        <p:nvSpPr>
          <p:cNvPr id="2" name="Footer Placeholder 1">
            <a:extLst>
              <a:ext uri="{FF2B5EF4-FFF2-40B4-BE49-F238E27FC236}">
                <a16:creationId xmlns:a16="http://schemas.microsoft.com/office/drawing/2014/main" id="{6A7C500B-56C8-4A91-9207-03A102981251}"/>
              </a:ext>
            </a:extLst>
          </p:cNvPr>
          <p:cNvSpPr>
            <a:spLocks noGrp="1"/>
          </p:cNvSpPr>
          <p:nvPr>
            <p:ph type="ftr" sz="quarter" idx="11"/>
          </p:nvPr>
        </p:nvSpPr>
        <p:spPr/>
        <p:txBody>
          <a:bodyPr/>
          <a:lstStyle/>
          <a:p>
            <a:r>
              <a:rPr lang="en-US"/>
              <a:t>HKUST FinTech Club 2018</a:t>
            </a:r>
          </a:p>
        </p:txBody>
      </p:sp>
      <p:sp>
        <p:nvSpPr>
          <p:cNvPr id="3" name="Slide Number Placeholder 2">
            <a:extLst>
              <a:ext uri="{FF2B5EF4-FFF2-40B4-BE49-F238E27FC236}">
                <a16:creationId xmlns:a16="http://schemas.microsoft.com/office/drawing/2014/main" id="{12808EE1-8958-4836-A5AF-1A6C85F57E90}"/>
              </a:ext>
            </a:extLst>
          </p:cNvPr>
          <p:cNvSpPr>
            <a:spLocks noGrp="1"/>
          </p:cNvSpPr>
          <p:nvPr>
            <p:ph type="sldNum" sz="quarter" idx="12"/>
          </p:nvPr>
        </p:nvSpPr>
        <p:spPr/>
        <p:txBody>
          <a:bodyPr/>
          <a:lstStyle/>
          <a:p>
            <a:fld id="{969D4634-323E-2A49-AAAE-19731FC6EAE2}" type="slidenum">
              <a:rPr lang="en-US" smtClean="0"/>
              <a:t>9</a:t>
            </a:fld>
            <a:endParaRPr lang="en-US"/>
          </a:p>
        </p:txBody>
      </p:sp>
      <p:pic>
        <p:nvPicPr>
          <p:cNvPr id="11" name="Picture 10" descr="A close up of a sign&#10;&#10;Description automatically generated">
            <a:extLst>
              <a:ext uri="{FF2B5EF4-FFF2-40B4-BE49-F238E27FC236}">
                <a16:creationId xmlns:a16="http://schemas.microsoft.com/office/drawing/2014/main" id="{4E56633E-A0CD-4D8C-B4C3-4628F48350B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0234" y="6315093"/>
            <a:ext cx="1541615" cy="406382"/>
          </a:xfrm>
          <a:prstGeom prst="rect">
            <a:avLst/>
          </a:prstGeom>
        </p:spPr>
      </p:pic>
    </p:spTree>
    <p:extLst>
      <p:ext uri="{BB962C8B-B14F-4D97-AF65-F5344CB8AC3E}">
        <p14:creationId xmlns:p14="http://schemas.microsoft.com/office/powerpoint/2010/main" val="9663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eter&quot; Source=&quot;Meter&quot; /&gt;"/>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Background Yellow [1]&quot; Source=&quot;Gauge 3&quot; /&gt;"/>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Background Red [2]&quot; Source=&quot;Gauge 3&quot; /&gt;"/>
</p:tagLst>
</file>

<file path=ppt/tags/tag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Needle Red [2]&quot; Source=&quot;Gauge 3&quot; /&gt;"/>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Needle Yellow [1]&quot; Source=&quot;Gauge 3&quot; /&gt;"/>
</p:tagLst>
</file>

<file path=ppt/tags/tag1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Needle Green [0]&quot; Source=&quot;Gauge 3&quot; /&gt;"/>
</p:tagLst>
</file>

<file path=ppt/tags/tag1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Top [0+]&quot; Source=&quot;Traffic Light&quot; /&gt;"/>
</p:tagLst>
</file>

<file path=ppt/tags/tag1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Center [0+]&quot; Source=&quot;Traffic Light&quot; /&gt;"/>
</p:tagLst>
</file>

<file path=ppt/tags/tag1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Bottom [0+]&quot; Source=&quot;Traffic Light&quot; /&gt;"/>
</p:tagLst>
</file>

<file path=ppt/tags/tag1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1 [1]&quot; Source=&quot;Traffic Light&quot; /&gt;"/>
</p:tagLst>
</file>

<file path=ppt/tags/tag1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2 [2]&quot; Source=&quot;Traffic Light&quot; /&gt;"/>
</p:tagLst>
</file>

<file path=ppt/tags/tag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5a0f705-3f19-404f-a583-ad792373bc85&quot; /&gt;"/>
  <p:tag name="SP_POWERSHAPE" val="&lt;PowerShapeTag ClassVersion=&quot;0&quot; GUID=&quot;9397d6a3-6f3e-4b9e-bd5c-c009ffb557e6&quot; IsConsolidated=&quot;False&quot; IsTopLevel=&quot;False&quot; Layer=&quot;Switch 2&quot; Source=&quot;Switch 2&quot; /&gt;"/>
</p:tagLst>
</file>

<file path=ppt/tags/tag2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2 [2]&quot; Source=&quot;Traffic Light&quot; /&gt;"/>
</p:tagLst>
</file>

<file path=ppt/tags/tag2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3 [3]&quot; Source=&quot;Traffic Light&quot; /&gt;"/>
</p:tagLst>
</file>

<file path=ppt/tags/tag2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4 [4]&quot; Source=&quot;Traffic Light&quot; /&gt;"/>
</p:tagLst>
</file>

<file path=ppt/tags/tag2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4 [4]&quot; Source=&quot;Traffic Light&quot; /&gt;"/>
</p:tagLst>
</file>

<file path=ppt/tags/tag2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5 [5]&quot; Source=&quot;Traffic Light&quot; /&gt;"/>
</p:tagLst>
</file>

<file path=ppt/tags/tag2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6 [6]&quot; Source=&quot;Traffic Light&quot; /&gt;"/>
</p:tagLst>
</file>

<file path=ppt/tags/tag2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6 [6]&quot; Source=&quot;Traffic Light&quot; /&gt;"/>
</p:tagLst>
</file>

<file path=ppt/tags/tag2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6 [6]&quot; Source=&quot;Traffic Light&quot; /&gt;"/>
</p:tagLst>
</file>

<file path=ppt/tags/tag2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0/8 [0]&quot; Source=&quot;Harvey 8&quot; /&gt;"/>
</p:tagLst>
</file>

<file path=ppt/tags/tag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1/8 [1]&quot; Source=&quot;Harvey 8&quot; /&gt;"/>
</p:tagLst>
</file>

<file path=ppt/tags/tag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4&quot; Source=&quot;Harvey 4&quot; /&gt;"/>
</p:tagLst>
</file>

<file path=ppt/tags/tag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2/8 [2]&quot; Source=&quot;Harvey 8&quot; /&gt;"/>
</p:tagLst>
</file>

<file path=ppt/tags/tag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3/8 [3]&quot; Source=&quot;Harvey 8&quot; /&gt;"/>
</p:tagLst>
</file>

<file path=ppt/tags/tag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4/8 [4]&quot; Source=&quot;Harvey 8&quot; /&gt;"/>
</p:tagLst>
</file>

<file path=ppt/tags/tag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5/8 [5]&quot; Source=&quot;Harvey 8&quot; /&gt;"/>
</p:tagLst>
</file>

<file path=ppt/tags/tag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6/8 [6]&quot; Source=&quot;Harvey 8&quot; /&gt;"/>
</p:tagLst>
</file>

<file path=ppt/tags/tag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7/8 [7]&quot; Source=&quot;Harvey 8&quot; /&gt;"/>
</p:tagLst>
</file>

<file path=ppt/tags/tag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8/8 [8]&quot; Source=&quot;Harvey 8&quot; /&gt;"/>
</p:tagLst>
</file>

<file path=ppt/tags/tag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01ce7ad1-5883-4d09-a777-087860749c8c&quot; IsConsolidated=&quot;False&quot; IsTopLevel=&quot;False&quot; Layer=&quot;Harvey 0/3 [0]&quot; Source=&quot;Harvey 3&quot; /&gt;"/>
</p:tagLst>
</file>

<file path=ppt/tags/tag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01ce7ad1-5883-4d09-a777-087860749c8c&quot; IsConsolidated=&quot;False&quot; IsTopLevel=&quot;False&quot; Layer=&quot;Harvey 1/3 [1]&quot; Source=&quot;Harvey 3&quot; /&gt;"/>
</p:tagLst>
</file>

<file path=ppt/tags/tag3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01ce7ad1-5883-4d09-a777-087860749c8c&quot; IsConsolidated=&quot;False&quot; IsTopLevel=&quot;False&quot; Layer=&quot;Harvey 2/3 [2]&quot; Source=&quot;Harvey 3&quot; /&gt;"/>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01ce7ad1-5883-4d09-a777-087860749c8c&quot; IsConsolidated=&quot;False&quot; IsTopLevel=&quot;False&quot; Layer=&quot;Harvey 3&quot; Source=&quot;Harvey 3&quot; /&gt;"/>
</p:tagLst>
</file>

<file path=ppt/tags/tag4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915f3e2-8299-477b-bc6f-b8374767579c&quot; /&gt;"/>
  <p:tag name="SP_POWERSHAPE" val="&lt;PowerShapeTag ClassVersion=&quot;0&quot; GUID=&quot;01ce7ad1-5883-4d09-a777-087860749c8c&quot; IsConsolidated=&quot;False&quot; IsTopLevel=&quot;False&quot; Layer=&quot;Harvey 3/3 [3]&quot; Source=&quot;Harvey 3&quot; /&gt;"/>
</p:tagLst>
</file>

<file path=ppt/tags/tag4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0/4 [0]&quot; Source=&quot;Harvey 4&quot; /&gt;"/>
</p:tagLst>
</file>

<file path=ppt/tags/tag4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1/4 [1]&quot; Source=&quot;Harvey 4&quot; /&gt;"/>
</p:tagLst>
</file>

<file path=ppt/tags/tag4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2/4 [2]&quot; Source=&quot;Harvey 4&quot; /&gt;"/>
</p:tagLst>
</file>

<file path=ppt/tags/tag4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3/4 [3]&quot; Source=&quot;Harvey 4&quot; /&gt;"/>
</p:tagLst>
</file>

<file path=ppt/tags/tag4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f6e42f0-6172-48f1-b7b3-938d21934801&quot; /&gt;"/>
  <p:tag name="SP_POWERSHAPE" val="&lt;PowerShapeTag ClassVersion=&quot;0&quot; GUID=&quot;d16f114f-52b3-4155-9d1f-12bd5f6dbbc2&quot; IsConsolidated=&quot;False&quot; IsTopLevel=&quot;False&quot; Layer=&quot;Harvey 4/4 [4]&quot; Source=&quot;Harvey 4&quot; /&gt;"/>
</p:tagLst>
</file>

<file path=ppt/tags/tag4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5a0f705-3f19-404f-a583-ad792373bc85&quot; /&gt;"/>
  <p:tag name="SP_POWERSHAPE" val="&lt;PowerShapeTag ClassVersion=&quot;0&quot; GUID=&quot;9397d6a3-6f3e-4b9e-bd5c-c009ffb557e6&quot; IsConsolidated=&quot;False&quot; IsTopLevel=&quot;False&quot; Layer=&quot;Background [1]&quot; Source=&quot;Switch 2&quot; /&gt;"/>
</p:tagLst>
</file>

<file path=ppt/tags/tag4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5a0f705-3f19-404f-a583-ad792373bc85&quot; /&gt;"/>
  <p:tag name="SP_POWERSHAPE" val="&lt;PowerShapeTag ClassVersion=&quot;0&quot; GUID=&quot;9397d6a3-6f3e-4b9e-bd5c-c009ffb557e6&quot; IsConsolidated=&quot;False&quot; IsTopLevel=&quot;False&quot; Layer=&quot;Knob [1]&quot; Source=&quot;Switch 2&quot; /&gt;"/>
</p:tagLst>
</file>

<file path=ppt/tags/tag4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5a0f705-3f19-404f-a583-ad792373bc85&quot; /&gt;"/>
  <p:tag name="SP_POWERSHAPE" val="&lt;PowerShapeTag ClassVersion=&quot;0&quot; GUID=&quot;9397d6a3-6f3e-4b9e-bd5c-c009ffb557e6&quot; IsConsolidated=&quot;False&quot; IsTopLevel=&quot;False&quot; Layer=&quot;Background [0]&quot; Source=&quot;Switch 2&quot; /&gt;"/>
</p:tagLst>
</file>

<file path=ppt/tags/tag4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15a0f705-3f19-404f-a583-ad792373bc85&quot; /&gt;"/>
  <p:tag name="SP_POWERSHAPE" val="&lt;PowerShapeTag ClassVersion=&quot;0&quot; GUID=&quot;9397d6a3-6f3e-4b9e-bd5c-c009ffb557e6&quot; IsConsolidated=&quot;False&quot; IsTopLevel=&quot;False&quot; Layer=&quot;Knob [0]&quot; Source=&quot;Switch 2&quot; /&gt;"/>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d0dba880-ac9b-46a9-924b-49f78961a437&quot; IsConsolidated=&quot;False&quot; IsTopLevel=&quot;False&quot; Layer=&quot;Harvey 8&quot; Source=&quot;Harvey 8&quot; /&gt;"/>
</p:tagLst>
</file>

<file path=ppt/tags/tag5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5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Background [-1]&quot; Source=&quot;Meter&quot; /&gt;"/>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2a88ce03-6e71-4470-a466-f9535897fe0f&quot; /&gt;"/>
  <p:tag name="SP_POWERSHAPE" val="&lt;PowerShapeTag ClassVersion=&quot;0&quot; GUID=&quot;96694563-e244-4828-ac64-3107cbce0aeb&quot; IsConsolidated=&quot;False&quot; IsTopLevel=&quot;False&quot; Layer=&quot;Traffic Light&quot; Source=&quot;Traffic Light&quot; /&gt;"/>
</p:tagLst>
</file>

<file path=ppt/tags/tag6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0% [1+]&quot; Source=&quot;Meter&quot; /&gt;"/>
</p:tagLst>
</file>

<file path=ppt/tags/tag6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10% [1+]&quot; Source=&quot;Meter&quot; /&gt;"/>
</p:tagLst>
</file>

<file path=ppt/tags/tag6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20% [2+]&quot; Source=&quot;Meter&quot; /&gt;"/>
</p:tagLst>
</file>

<file path=ppt/tags/tag6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30% [3+]&quot; Source=&quot;Meter&quot; /&gt;"/>
</p:tagLst>
</file>

<file path=ppt/tags/tag6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40% [4+]&quot; Source=&quot;Meter&quot; /&gt;"/>
</p:tagLst>
</file>

<file path=ppt/tags/tag6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50% [5+]&quot; Source=&quot;Meter&quot; /&gt;"/>
</p:tagLst>
</file>

<file path=ppt/tags/tag6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60% [6+]&quot; Source=&quot;Meter&quot; /&gt;"/>
</p:tagLst>
</file>

<file path=ppt/tags/tag6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70% [7+]&quot; Source=&quot;Meter&quot; /&gt;"/>
</p:tagLst>
</file>

<file path=ppt/tags/tag6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80% [8+]&quot; Source=&quot;Meter&quot; /&gt;"/>
</p:tagLst>
</file>

<file path=ppt/tags/tag6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90% [9+]&quot; Source=&quot;Meter&quot; /&gt;"/>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Gauge 3&quot; Source=&quot;Gauge 3&quot; /&gt;"/>
</p:tagLst>
</file>

<file path=ppt/tags/tag7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bc10e96c-bc00-4cd5-bc34-25a77b2b7012&quot; /&gt;"/>
  <p:tag name="SP_POWERSHAPE" val="&lt;PowerShapeTag ClassVersion=&quot;0&quot; GUID=&quot;1e95da67-041a-4c8f-a03d-bc42583b1217&quot; IsConsolidated=&quot;False&quot; IsTopLevel=&quot;False&quot; Layer=&quot;Mark 100% [10+]&quot; Source=&quot;Meter&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Background [-1]&quot; Source=&quot;Gauge 3&quot; /&gt;"/>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95b5eadd-6dc6-40a2-ab30-144bff880ef6&quot; /&gt;"/>
  <p:tag name="SP_POWERSHAPE" val="&lt;PowerShapeTag ClassVersion=&quot;0&quot; GUID=&quot;5d9989f0-ba24-4748-8d28-79dba5576492&quot; IsConsolidated=&quot;False&quot; IsTopLevel=&quot;False&quot; Layer=&quot;Background Green [0]&quot; Source=&quot;Gauge 3&quot; /&gt;"/>
</p:tagLst>
</file>

<file path=ppt/theme/theme1.xml><?xml version="1.0" encoding="utf-8"?>
<a:theme xmlns:a="http://schemas.openxmlformats.org/drawingml/2006/main" name="Office Theme">
  <a:themeElements>
    <a:clrScheme name="Mine">
      <a:dk1>
        <a:srgbClr val="000000"/>
      </a:dk1>
      <a:lt1>
        <a:srgbClr val="FFFFFF"/>
      </a:lt1>
      <a:dk2>
        <a:srgbClr val="44546A"/>
      </a:dk2>
      <a:lt2>
        <a:srgbClr val="E7E6E6"/>
      </a:lt2>
      <a:accent1>
        <a:srgbClr val="70CFFE"/>
      </a:accent1>
      <a:accent2>
        <a:srgbClr val="3D708C"/>
      </a:accent2>
      <a:accent3>
        <a:srgbClr val="FF8B00"/>
      </a:accent3>
      <a:accent4>
        <a:srgbClr val="4A4B4A"/>
      </a:accent4>
      <a:accent5>
        <a:srgbClr val="646564"/>
      </a:accent5>
      <a:accent6>
        <a:srgbClr val="F4F5F4"/>
      </a:accent6>
      <a:hlink>
        <a:srgbClr val="FEFFFE"/>
      </a:hlink>
      <a:folHlink>
        <a:srgbClr val="FEFFF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mtClean="0">
            <a:latin typeface="Avenir Next" charset="0"/>
            <a:ea typeface="Avenir Next" charset="0"/>
            <a:cs typeface="Avenir Nex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Deliverable-landscape-ENG-A4-201609">
  <a:themeElements>
    <a:clrScheme name="Wavestone 2">
      <a:dk1>
        <a:srgbClr val="5F5F5F"/>
      </a:dk1>
      <a:lt1>
        <a:srgbClr val="FFFFFF"/>
      </a:lt1>
      <a:dk2>
        <a:srgbClr val="F4F3F0"/>
      </a:dk2>
      <a:lt2>
        <a:srgbClr val="503078"/>
      </a:lt2>
      <a:accent1>
        <a:srgbClr val="8C9B9C"/>
      </a:accent1>
      <a:accent2>
        <a:srgbClr val="CAC5B8"/>
      </a:accent2>
      <a:accent3>
        <a:srgbClr val="667E76"/>
      </a:accent3>
      <a:accent4>
        <a:srgbClr val="938481"/>
      </a:accent4>
      <a:accent5>
        <a:srgbClr val="048B9A"/>
      </a:accent5>
      <a:accent6>
        <a:srgbClr val="D1B4A6"/>
      </a:accent6>
      <a:hlink>
        <a:srgbClr val="048B9A"/>
      </a:hlink>
      <a:folHlink>
        <a:srgbClr val="048B9A"/>
      </a:folHlink>
    </a:clrScheme>
    <a:fontScheme name="Wavestone 2">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a:defRPr sz="1400" dirty="0" smtClean="0">
            <a:solidFill>
              <a:schemeClr val="bg2"/>
            </a:solidFill>
            <a:ea typeface="+mj-ea"/>
            <a:cs typeface="+mj-cs"/>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rIns="108000" rtlCol="0">
        <a:spAutoFit/>
      </a:bodyPr>
      <a:lstStyle>
        <a:defPPr>
          <a:defRPr sz="1400" dirty="0" smtClean="0"/>
        </a:defPPr>
      </a:lstStyle>
    </a:txDef>
  </a:objectDefaults>
  <a:extraClrSchemeLst/>
  <a:extLst>
    <a:ext uri="{05A4C25C-085E-4340-85A3-A5531E510DB2}">
      <thm15:themeFamily xmlns:thm15="http://schemas.microsoft.com/office/thememl/2012/main" name="DRAFT-FR-A4-Deliverable-201619.potx" id="{7BA29E06-6629-4775-857F-3E88B6CCFC97}" vid="{1B4B9C82-FFEF-400F-B15A-BCDC1ADCF466}"/>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13350</TotalTime>
  <Words>6191</Words>
  <Application>Microsoft Office PowerPoint</Application>
  <PresentationFormat>Widescreen</PresentationFormat>
  <Paragraphs>773</Paragraphs>
  <Slides>65</Slides>
  <Notes>17</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65</vt:i4>
      </vt:variant>
    </vt:vector>
  </HeadingPairs>
  <TitlesOfParts>
    <vt:vector size="87" baseType="lpstr">
      <vt:lpstr>Arial</vt:lpstr>
      <vt:lpstr>Arial Narrow</vt:lpstr>
      <vt:lpstr>Avenir Next</vt:lpstr>
      <vt:lpstr>Avenir Next Demi Bold</vt:lpstr>
      <vt:lpstr>Avenir Next Medium</vt:lpstr>
      <vt:lpstr>Calibri</vt:lpstr>
      <vt:lpstr>Calibri Light</vt:lpstr>
      <vt:lpstr>Courier New</vt:lpstr>
      <vt:lpstr>dt-line-business-01</vt:lpstr>
      <vt:lpstr>Helvetica Neue</vt:lpstr>
      <vt:lpstr>Helvetica Neue Light</vt:lpstr>
      <vt:lpstr>Montserrat Light</vt:lpstr>
      <vt:lpstr>Open Sans Bold</vt:lpstr>
      <vt:lpstr>Open Sans Extrabold</vt:lpstr>
      <vt:lpstr>Open Sans Light</vt:lpstr>
      <vt:lpstr>Source Sans Pro</vt:lpstr>
      <vt:lpstr>Tahoma</vt:lpstr>
      <vt:lpstr>Tempus Sans ITC</vt:lpstr>
      <vt:lpstr>Wingdings</vt:lpstr>
      <vt:lpstr>Office Theme</vt:lpstr>
      <vt:lpstr>2-Deliverable-landscape-ENG-A4-201609</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Trade Finance client (China) ICO – Deal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HK FinTech Week Sharing</vt:lpstr>
      <vt:lpstr>Our Presence  at  HK FinTech Week 2018 !</vt:lpstr>
      <vt:lpstr>HK FinTech Ecosystem 2018</vt:lpstr>
      <vt:lpstr>Notable Startups in the HK FinTech Ecosystem</vt:lpstr>
      <vt:lpstr>Key Focus Areas and Topics</vt:lpstr>
      <vt:lpstr>Open APIs in HK</vt:lpstr>
      <vt:lpstr>Open API ( Application Program Interface)</vt:lpstr>
      <vt:lpstr>Virtual Banks in HK</vt:lpstr>
      <vt:lpstr>Virtual Banking vs Neo Banking</vt:lpstr>
      <vt:lpstr>Digital Payments/ E-Wallets in HK</vt:lpstr>
      <vt:lpstr>Big Data/AI/ RegTech in HK</vt:lpstr>
      <vt:lpstr>AI in FinTech Market</vt:lpstr>
      <vt:lpstr>RegTech</vt:lpstr>
      <vt:lpstr>FinTech vs TechFin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kenneth.shen@me.com</dc:creator>
  <cp:lastModifiedBy>Phillip Gerard BONARIGO</cp:lastModifiedBy>
  <cp:revision>220</cp:revision>
  <cp:lastPrinted>2018-03-26T20:41:34Z</cp:lastPrinted>
  <dcterms:created xsi:type="dcterms:W3CDTF">2018-03-25T15:49:30Z</dcterms:created>
  <dcterms:modified xsi:type="dcterms:W3CDTF">2019-09-03T07:29:41Z</dcterms:modified>
</cp:coreProperties>
</file>